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autoCompressPictures="0">
  <p:sldMasterIdLst>
    <p:sldMasterId id="2147483708" r:id="rId1"/>
  </p:sldMasterIdLst>
  <p:notesMasterIdLst>
    <p:notesMasterId r:id="rId97"/>
  </p:notesMasterIdLst>
  <p:sldIdLst>
    <p:sldId id="257" r:id="rId2"/>
    <p:sldId id="449" r:id="rId3"/>
    <p:sldId id="592" r:id="rId4"/>
    <p:sldId id="283" r:id="rId5"/>
    <p:sldId id="447" r:id="rId6"/>
    <p:sldId id="459" r:id="rId7"/>
    <p:sldId id="588" r:id="rId8"/>
    <p:sldId id="465" r:id="rId9"/>
    <p:sldId id="460" r:id="rId10"/>
    <p:sldId id="589" r:id="rId11"/>
    <p:sldId id="594" r:id="rId12"/>
    <p:sldId id="466" r:id="rId13"/>
    <p:sldId id="476" r:id="rId14"/>
    <p:sldId id="479" r:id="rId15"/>
    <p:sldId id="478" r:id="rId16"/>
    <p:sldId id="596" r:id="rId17"/>
    <p:sldId id="480" r:id="rId18"/>
    <p:sldId id="481" r:id="rId19"/>
    <p:sldId id="489" r:id="rId20"/>
    <p:sldId id="482" r:id="rId21"/>
    <p:sldId id="483" r:id="rId22"/>
    <p:sldId id="484" r:id="rId23"/>
    <p:sldId id="474" r:id="rId24"/>
    <p:sldId id="599" r:id="rId25"/>
    <p:sldId id="601" r:id="rId26"/>
    <p:sldId id="602" r:id="rId27"/>
    <p:sldId id="607" r:id="rId28"/>
    <p:sldId id="615" r:id="rId29"/>
    <p:sldId id="614" r:id="rId30"/>
    <p:sldId id="612" r:id="rId31"/>
    <p:sldId id="606" r:id="rId32"/>
    <p:sldId id="608" r:id="rId33"/>
    <p:sldId id="609" r:id="rId34"/>
    <p:sldId id="605" r:id="rId35"/>
    <p:sldId id="679" r:id="rId36"/>
    <p:sldId id="600" r:id="rId37"/>
    <p:sldId id="468" r:id="rId38"/>
    <p:sldId id="492" r:id="rId39"/>
    <p:sldId id="620" r:id="rId40"/>
    <p:sldId id="485" r:id="rId41"/>
    <p:sldId id="486" r:id="rId42"/>
    <p:sldId id="494" r:id="rId43"/>
    <p:sldId id="683" r:id="rId44"/>
    <p:sldId id="568" r:id="rId45"/>
    <p:sldId id="624" r:id="rId46"/>
    <p:sldId id="691" r:id="rId47"/>
    <p:sldId id="681" r:id="rId48"/>
    <p:sldId id="542" r:id="rId49"/>
    <p:sldId id="505" r:id="rId50"/>
    <p:sldId id="502" r:id="rId51"/>
    <p:sldId id="495" r:id="rId52"/>
    <p:sldId id="682" r:id="rId53"/>
    <p:sldId id="521" r:id="rId54"/>
    <p:sldId id="556" r:id="rId55"/>
    <p:sldId id="525" r:id="rId56"/>
    <p:sldId id="558" r:id="rId57"/>
    <p:sldId id="545" r:id="rId58"/>
    <p:sldId id="632" r:id="rId59"/>
    <p:sldId id="634" r:id="rId60"/>
    <p:sldId id="564" r:id="rId61"/>
    <p:sldId id="554" r:id="rId62"/>
    <p:sldId id="686" r:id="rId63"/>
    <p:sldId id="684" r:id="rId64"/>
    <p:sldId id="687" r:id="rId65"/>
    <p:sldId id="685" r:id="rId66"/>
    <p:sldId id="626" r:id="rId67"/>
    <p:sldId id="657" r:id="rId68"/>
    <p:sldId id="659" r:id="rId69"/>
    <p:sldId id="651" r:id="rId70"/>
    <p:sldId id="661" r:id="rId71"/>
    <p:sldId id="662" r:id="rId72"/>
    <p:sldId id="658" r:id="rId73"/>
    <p:sldId id="663" r:id="rId74"/>
    <p:sldId id="664" r:id="rId75"/>
    <p:sldId id="676" r:id="rId76"/>
    <p:sldId id="652" r:id="rId77"/>
    <p:sldId id="666" r:id="rId78"/>
    <p:sldId id="671" r:id="rId79"/>
    <p:sldId id="673" r:id="rId80"/>
    <p:sldId id="668" r:id="rId81"/>
    <p:sldId id="656" r:id="rId82"/>
    <p:sldId id="678" r:id="rId83"/>
    <p:sldId id="448" r:id="rId84"/>
    <p:sldId id="701" r:id="rId85"/>
    <p:sldId id="692" r:id="rId86"/>
    <p:sldId id="569" r:id="rId87"/>
    <p:sldId id="688" r:id="rId88"/>
    <p:sldId id="693" r:id="rId89"/>
    <p:sldId id="576" r:id="rId90"/>
    <p:sldId id="694" r:id="rId91"/>
    <p:sldId id="574" r:id="rId92"/>
    <p:sldId id="695" r:id="rId93"/>
    <p:sldId id="575" r:id="rId94"/>
    <p:sldId id="583" r:id="rId95"/>
    <p:sldId id="697" r:id="rId96"/>
  </p:sldIdLst>
  <p:sldSz cx="6858000" cy="5143500"/>
  <p:notesSz cx="6858000" cy="9144000"/>
  <p:embeddedFontLst>
    <p:embeddedFont>
      <p:font typeface="Bembo" panose="02020502050201020203" pitchFamily="18" charset="0"/>
      <p:regular r:id="rId98"/>
      <p:boldItalic r:id="rId99"/>
    </p:embeddedFont>
    <p:embeddedFont>
      <p:font typeface="Calibri" panose="020F0502020204030204" pitchFamily="34" charset="0"/>
      <p:regular r:id="rId100"/>
      <p:bold r:id="rId101"/>
      <p:italic r:id="rId102"/>
      <p:boldItalic r:id="rId103"/>
    </p:embeddedFont>
    <p:embeddedFont>
      <p:font typeface="Calibri Light" panose="020F0302020204030204" pitchFamily="34" charset="0"/>
      <p:regular r:id="rId104"/>
      <p:italic r:id="rId105"/>
    </p:embeddedFont>
    <p:embeddedFont>
      <p:font typeface="Cambria Math" panose="02040503050406030204" pitchFamily="18" charset="0"/>
      <p:regular r:id="rId106"/>
    </p:embeddedFont>
    <p:embeddedFont>
      <p:font typeface="Lucida Console" panose="020B0609040504020204" pitchFamily="49" charset="0"/>
      <p:regular r:id="rId10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41002A-6218-4674-B1BB-D3F864E0DD65}">
          <p14:sldIdLst>
            <p14:sldId id="257"/>
            <p14:sldId id="449"/>
          </p14:sldIdLst>
        </p14:section>
        <p14:section name="Intro" id="{8B1C2AD8-0C67-4FE4-86A6-D69644722210}">
          <p14:sldIdLst>
            <p14:sldId id="592"/>
            <p14:sldId id="283"/>
            <p14:sldId id="447"/>
            <p14:sldId id="459"/>
            <p14:sldId id="588"/>
          </p14:sldIdLst>
        </p14:section>
        <p14:section name="SOL Description" id="{F888426B-B37D-44CA-83B1-5E7D4E8C710D}">
          <p14:sldIdLst>
            <p14:sldId id="465"/>
            <p14:sldId id="460"/>
            <p14:sldId id="589"/>
            <p14:sldId id="594"/>
          </p14:sldIdLst>
        </p14:section>
        <p14:section name="Data Cleaning: Intro" id="{4703E7DD-B3AA-4F4A-A922-FA0B03890AB7}">
          <p14:sldIdLst>
            <p14:sldId id="466"/>
            <p14:sldId id="476"/>
            <p14:sldId id="479"/>
            <p14:sldId id="478"/>
            <p14:sldId id="596"/>
          </p14:sldIdLst>
        </p14:section>
        <p14:section name="DC: The Issue" id="{2CCC8DE6-F2D5-4B30-9A24-E4C4F6EC7ABC}">
          <p14:sldIdLst>
            <p14:sldId id="480"/>
            <p14:sldId id="481"/>
            <p14:sldId id="489"/>
            <p14:sldId id="482"/>
            <p14:sldId id="483"/>
            <p14:sldId id="484"/>
            <p14:sldId id="474"/>
            <p14:sldId id="599"/>
          </p14:sldIdLst>
        </p14:section>
        <p14:section name="DC: My Plan" id="{E995C495-5DD3-4D1E-9D11-F958244B38F8}">
          <p14:sldIdLst>
            <p14:sldId id="601"/>
            <p14:sldId id="602"/>
            <p14:sldId id="607"/>
            <p14:sldId id="615"/>
            <p14:sldId id="614"/>
            <p14:sldId id="612"/>
            <p14:sldId id="606"/>
            <p14:sldId id="608"/>
            <p14:sldId id="609"/>
            <p14:sldId id="605"/>
            <p14:sldId id="679"/>
            <p14:sldId id="600"/>
            <p14:sldId id="468"/>
            <p14:sldId id="492"/>
            <p14:sldId id="620"/>
          </p14:sldIdLst>
        </p14:section>
        <p14:section name="Final Sample Univariate" id="{61AEAFCE-B11A-40B9-A55E-DEACC380BF43}">
          <p14:sldIdLst>
            <p14:sldId id="485"/>
            <p14:sldId id="486"/>
            <p14:sldId id="494"/>
            <p14:sldId id="683"/>
            <p14:sldId id="568"/>
            <p14:sldId id="624"/>
            <p14:sldId id="691"/>
          </p14:sldIdLst>
        </p14:section>
        <p14:section name="Steps vs Counts: Distributions" id="{3E4C0519-FB47-45B0-9D0E-492E2D5DB841}">
          <p14:sldIdLst>
            <p14:sldId id="681"/>
            <p14:sldId id="542"/>
            <p14:sldId id="505"/>
            <p14:sldId id="502"/>
            <p14:sldId id="495"/>
          </p14:sldIdLst>
        </p14:section>
        <p14:section name="Steps vs Counts: Correlations" id="{9C616253-5040-40C2-BAE4-EC59F01F52D1}">
          <p14:sldIdLst>
            <p14:sldId id="682"/>
            <p14:sldId id="521"/>
            <p14:sldId id="556"/>
            <p14:sldId id="525"/>
            <p14:sldId id="558"/>
            <p14:sldId id="545"/>
            <p14:sldId id="632"/>
            <p14:sldId id="634"/>
            <p14:sldId id="564"/>
            <p14:sldId id="554"/>
            <p14:sldId id="686"/>
            <p14:sldId id="684"/>
            <p14:sldId id="687"/>
            <p14:sldId id="685"/>
            <p14:sldId id="626"/>
          </p14:sldIdLst>
        </p14:section>
        <p14:section name="SBM Paper" id="{23335981-2C68-40F8-A24A-EC086B4CEC3B}">
          <p14:sldIdLst>
            <p14:sldId id="657"/>
            <p14:sldId id="659"/>
            <p14:sldId id="651"/>
            <p14:sldId id="661"/>
            <p14:sldId id="662"/>
            <p14:sldId id="658"/>
            <p14:sldId id="663"/>
            <p14:sldId id="664"/>
            <p14:sldId id="676"/>
            <p14:sldId id="652"/>
            <p14:sldId id="666"/>
            <p14:sldId id="671"/>
            <p14:sldId id="673"/>
            <p14:sldId id="668"/>
            <p14:sldId id="656"/>
            <p14:sldId id="678"/>
            <p14:sldId id="448"/>
            <p14:sldId id="701"/>
          </p14:sldIdLst>
        </p14:section>
        <p14:section name="Supplemental" id="{DE46ABB1-D036-401E-914A-D7C884F4F23B}">
          <p14:sldIdLst>
            <p14:sldId id="692"/>
            <p14:sldId id="569"/>
            <p14:sldId id="688"/>
          </p14:sldIdLst>
        </p14:section>
        <p14:section name="Accounting for Wear Time" id="{33D1039D-1EED-4665-85BB-1DE0DE03A9CE}">
          <p14:sldIdLst>
            <p14:sldId id="693"/>
            <p14:sldId id="576"/>
            <p14:sldId id="694"/>
            <p14:sldId id="574"/>
            <p14:sldId id="695"/>
            <p14:sldId id="575"/>
            <p14:sldId id="583"/>
            <p14:sldId id="697"/>
          </p14:sldIdLst>
        </p14:section>
      </p14:sectionLst>
    </p:ex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8588"/>
    <a:srgbClr val="FFFFFF"/>
    <a:srgbClr val="7C8A6C"/>
    <a:srgbClr val="919E82"/>
    <a:srgbClr val="9AA68C"/>
    <a:srgbClr val="09D909"/>
    <a:srgbClr val="D5D5D5"/>
    <a:srgbClr val="4472C4"/>
    <a:srgbClr val="C00000"/>
    <a:srgbClr val="5FA0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14" autoAdjust="0"/>
    <p:restoredTop sz="86236" autoAdjust="0"/>
  </p:normalViewPr>
  <p:slideViewPr>
    <p:cSldViewPr snapToGrid="0" snapToObjects="1">
      <p:cViewPr varScale="1">
        <p:scale>
          <a:sx n="116" d="100"/>
          <a:sy n="116" d="100"/>
        </p:scale>
        <p:origin x="336" y="120"/>
      </p:cViewPr>
      <p:guideLst>
        <p:guide orient="horz" pos="162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font" Target="fonts/font1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6.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EB23F4-D4E0-4FE4-BA2B-33E015074687}" type="datetimeFigureOut">
              <a:rPr lang="en-US" smtClean="0"/>
              <a:t>9/30/2020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B03D77-6115-403F-ACD1-12F52AF94B8A}" type="slidenum">
              <a:rPr lang="en-US" smtClean="0"/>
              <a:t>‹#›</a:t>
            </a:fld>
            <a:endParaRPr lang="en-US"/>
          </a:p>
        </p:txBody>
      </p:sp>
    </p:spTree>
    <p:extLst>
      <p:ext uri="{BB962C8B-B14F-4D97-AF65-F5344CB8AC3E}">
        <p14:creationId xmlns:p14="http://schemas.microsoft.com/office/powerpoint/2010/main" val="524978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B03D77-6115-403F-ACD1-12F52AF94B8A}" type="slidenum">
              <a:rPr lang="en-US" smtClean="0"/>
              <a:t>1</a:t>
            </a:fld>
            <a:endParaRPr lang="en-US"/>
          </a:p>
        </p:txBody>
      </p:sp>
    </p:spTree>
    <p:extLst>
      <p:ext uri="{BB962C8B-B14F-4D97-AF65-F5344CB8AC3E}">
        <p14:creationId xmlns:p14="http://schemas.microsoft.com/office/powerpoint/2010/main" val="2964365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11</a:t>
            </a:fld>
            <a:endParaRPr lang="en-US"/>
          </a:p>
        </p:txBody>
      </p:sp>
    </p:spTree>
    <p:extLst>
      <p:ext uri="{BB962C8B-B14F-4D97-AF65-F5344CB8AC3E}">
        <p14:creationId xmlns:p14="http://schemas.microsoft.com/office/powerpoint/2010/main" val="2309400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30 miles = ~50 km</a:t>
            </a:r>
          </a:p>
        </p:txBody>
      </p:sp>
      <p:sp>
        <p:nvSpPr>
          <p:cNvPr id="4" name="Slide Number Placeholder 3"/>
          <p:cNvSpPr>
            <a:spLocks noGrp="1"/>
          </p:cNvSpPr>
          <p:nvPr>
            <p:ph type="sldNum" sz="quarter" idx="5"/>
          </p:nvPr>
        </p:nvSpPr>
        <p:spPr/>
        <p:txBody>
          <a:bodyPr/>
          <a:lstStyle/>
          <a:p>
            <a:fld id="{BCB03D77-6115-403F-ACD1-12F52AF94B8A}" type="slidenum">
              <a:rPr lang="en-US" smtClean="0"/>
              <a:t>13</a:t>
            </a:fld>
            <a:endParaRPr lang="en-US"/>
          </a:p>
        </p:txBody>
      </p:sp>
    </p:spTree>
    <p:extLst>
      <p:ext uri="{BB962C8B-B14F-4D97-AF65-F5344CB8AC3E}">
        <p14:creationId xmlns:p14="http://schemas.microsoft.com/office/powerpoint/2010/main" val="65122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14</a:t>
            </a:fld>
            <a:endParaRPr lang="en-US"/>
          </a:p>
        </p:txBody>
      </p:sp>
    </p:spTree>
    <p:extLst>
      <p:ext uri="{BB962C8B-B14F-4D97-AF65-F5344CB8AC3E}">
        <p14:creationId xmlns:p14="http://schemas.microsoft.com/office/powerpoint/2010/main" val="1414135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15</a:t>
            </a:fld>
            <a:endParaRPr lang="en-US"/>
          </a:p>
        </p:txBody>
      </p:sp>
    </p:spTree>
    <p:extLst>
      <p:ext uri="{BB962C8B-B14F-4D97-AF65-F5344CB8AC3E}">
        <p14:creationId xmlns:p14="http://schemas.microsoft.com/office/powerpoint/2010/main" val="2359827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16</a:t>
            </a:fld>
            <a:endParaRPr lang="en-US"/>
          </a:p>
        </p:txBody>
      </p:sp>
    </p:spTree>
    <p:extLst>
      <p:ext uri="{BB962C8B-B14F-4D97-AF65-F5344CB8AC3E}">
        <p14:creationId xmlns:p14="http://schemas.microsoft.com/office/powerpoint/2010/main" val="1455963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17</a:t>
            </a:fld>
            <a:endParaRPr lang="en-US"/>
          </a:p>
        </p:txBody>
      </p:sp>
    </p:spTree>
    <p:extLst>
      <p:ext uri="{BB962C8B-B14F-4D97-AF65-F5344CB8AC3E}">
        <p14:creationId xmlns:p14="http://schemas.microsoft.com/office/powerpoint/2010/main" val="3194769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Hovering around 40</a:t>
            </a:r>
          </a:p>
        </p:txBody>
      </p:sp>
      <p:sp>
        <p:nvSpPr>
          <p:cNvPr id="4" name="Slide Number Placeholder 3"/>
          <p:cNvSpPr>
            <a:spLocks noGrp="1"/>
          </p:cNvSpPr>
          <p:nvPr>
            <p:ph type="sldNum" sz="quarter" idx="5"/>
          </p:nvPr>
        </p:nvSpPr>
        <p:spPr/>
        <p:txBody>
          <a:bodyPr/>
          <a:lstStyle/>
          <a:p>
            <a:fld id="{BCB03D77-6115-403F-ACD1-12F52AF94B8A}" type="slidenum">
              <a:rPr lang="en-US" smtClean="0"/>
              <a:t>18</a:t>
            </a:fld>
            <a:endParaRPr lang="en-US"/>
          </a:p>
        </p:txBody>
      </p:sp>
    </p:spTree>
    <p:extLst>
      <p:ext uri="{BB962C8B-B14F-4D97-AF65-F5344CB8AC3E}">
        <p14:creationId xmlns:p14="http://schemas.microsoft.com/office/powerpoint/2010/main" val="3046163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19</a:t>
            </a:fld>
            <a:endParaRPr lang="en-US"/>
          </a:p>
        </p:txBody>
      </p:sp>
    </p:spTree>
    <p:extLst>
      <p:ext uri="{BB962C8B-B14F-4D97-AF65-F5344CB8AC3E}">
        <p14:creationId xmlns:p14="http://schemas.microsoft.com/office/powerpoint/2010/main" val="3074235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Weird pattern</a:t>
            </a:r>
          </a:p>
        </p:txBody>
      </p:sp>
      <p:sp>
        <p:nvSpPr>
          <p:cNvPr id="4" name="Slide Number Placeholder 3"/>
          <p:cNvSpPr>
            <a:spLocks noGrp="1"/>
          </p:cNvSpPr>
          <p:nvPr>
            <p:ph type="sldNum" sz="quarter" idx="5"/>
          </p:nvPr>
        </p:nvSpPr>
        <p:spPr/>
        <p:txBody>
          <a:bodyPr/>
          <a:lstStyle/>
          <a:p>
            <a:fld id="{BCB03D77-6115-403F-ACD1-12F52AF94B8A}" type="slidenum">
              <a:rPr lang="en-US" smtClean="0"/>
              <a:t>20</a:t>
            </a:fld>
            <a:endParaRPr lang="en-US"/>
          </a:p>
        </p:txBody>
      </p:sp>
    </p:spTree>
    <p:extLst>
      <p:ext uri="{BB962C8B-B14F-4D97-AF65-F5344CB8AC3E}">
        <p14:creationId xmlns:p14="http://schemas.microsoft.com/office/powerpoint/2010/main" val="1755632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Additive with activity</a:t>
            </a:r>
          </a:p>
        </p:txBody>
      </p:sp>
      <p:sp>
        <p:nvSpPr>
          <p:cNvPr id="4" name="Slide Number Placeholder 3"/>
          <p:cNvSpPr>
            <a:spLocks noGrp="1"/>
          </p:cNvSpPr>
          <p:nvPr>
            <p:ph type="sldNum" sz="quarter" idx="5"/>
          </p:nvPr>
        </p:nvSpPr>
        <p:spPr/>
        <p:txBody>
          <a:bodyPr/>
          <a:lstStyle/>
          <a:p>
            <a:fld id="{BCB03D77-6115-403F-ACD1-12F52AF94B8A}" type="slidenum">
              <a:rPr lang="en-US" smtClean="0"/>
              <a:t>21</a:t>
            </a:fld>
            <a:endParaRPr lang="en-US"/>
          </a:p>
        </p:txBody>
      </p:sp>
    </p:spTree>
    <p:extLst>
      <p:ext uri="{BB962C8B-B14F-4D97-AF65-F5344CB8AC3E}">
        <p14:creationId xmlns:p14="http://schemas.microsoft.com/office/powerpoint/2010/main" val="2633960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2</a:t>
            </a:fld>
            <a:endParaRPr lang="en-US"/>
          </a:p>
        </p:txBody>
      </p:sp>
    </p:spTree>
    <p:extLst>
      <p:ext uri="{BB962C8B-B14F-4D97-AF65-F5344CB8AC3E}">
        <p14:creationId xmlns:p14="http://schemas.microsoft.com/office/powerpoint/2010/main" val="3856040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Something went wrong and then not</a:t>
            </a:r>
          </a:p>
        </p:txBody>
      </p:sp>
      <p:sp>
        <p:nvSpPr>
          <p:cNvPr id="4" name="Slide Number Placeholder 3"/>
          <p:cNvSpPr>
            <a:spLocks noGrp="1"/>
          </p:cNvSpPr>
          <p:nvPr>
            <p:ph type="sldNum" sz="quarter" idx="5"/>
          </p:nvPr>
        </p:nvSpPr>
        <p:spPr/>
        <p:txBody>
          <a:bodyPr/>
          <a:lstStyle/>
          <a:p>
            <a:fld id="{BCB03D77-6115-403F-ACD1-12F52AF94B8A}" type="slidenum">
              <a:rPr lang="en-US" smtClean="0"/>
              <a:t>22</a:t>
            </a:fld>
            <a:endParaRPr lang="en-US"/>
          </a:p>
        </p:txBody>
      </p:sp>
    </p:spTree>
    <p:extLst>
      <p:ext uri="{BB962C8B-B14F-4D97-AF65-F5344CB8AC3E}">
        <p14:creationId xmlns:p14="http://schemas.microsoft.com/office/powerpoint/2010/main" val="150141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23</a:t>
            </a:fld>
            <a:endParaRPr lang="en-US"/>
          </a:p>
        </p:txBody>
      </p:sp>
    </p:spTree>
    <p:extLst>
      <p:ext uri="{BB962C8B-B14F-4D97-AF65-F5344CB8AC3E}">
        <p14:creationId xmlns:p14="http://schemas.microsoft.com/office/powerpoint/2010/main" val="697625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24</a:t>
            </a:fld>
            <a:endParaRPr lang="en-US"/>
          </a:p>
        </p:txBody>
      </p:sp>
    </p:spTree>
    <p:extLst>
      <p:ext uri="{BB962C8B-B14F-4D97-AF65-F5344CB8AC3E}">
        <p14:creationId xmlns:p14="http://schemas.microsoft.com/office/powerpoint/2010/main" val="2320351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25</a:t>
            </a:fld>
            <a:endParaRPr lang="en-US"/>
          </a:p>
        </p:txBody>
      </p:sp>
    </p:spTree>
    <p:extLst>
      <p:ext uri="{BB962C8B-B14F-4D97-AF65-F5344CB8AC3E}">
        <p14:creationId xmlns:p14="http://schemas.microsoft.com/office/powerpoint/2010/main" val="2825198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26</a:t>
            </a:fld>
            <a:endParaRPr lang="en-US"/>
          </a:p>
        </p:txBody>
      </p:sp>
    </p:spTree>
    <p:extLst>
      <p:ext uri="{BB962C8B-B14F-4D97-AF65-F5344CB8AC3E}">
        <p14:creationId xmlns:p14="http://schemas.microsoft.com/office/powerpoint/2010/main" val="779869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27</a:t>
            </a:fld>
            <a:endParaRPr lang="en-US"/>
          </a:p>
        </p:txBody>
      </p:sp>
    </p:spTree>
    <p:extLst>
      <p:ext uri="{BB962C8B-B14F-4D97-AF65-F5344CB8AC3E}">
        <p14:creationId xmlns:p14="http://schemas.microsoft.com/office/powerpoint/2010/main" val="1395017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Can definitely look for high steps, but this person just seems very active</a:t>
            </a:r>
          </a:p>
        </p:txBody>
      </p:sp>
      <p:sp>
        <p:nvSpPr>
          <p:cNvPr id="4" name="Slide Number Placeholder 3"/>
          <p:cNvSpPr>
            <a:spLocks noGrp="1"/>
          </p:cNvSpPr>
          <p:nvPr>
            <p:ph type="sldNum" sz="quarter" idx="5"/>
          </p:nvPr>
        </p:nvSpPr>
        <p:spPr/>
        <p:txBody>
          <a:bodyPr/>
          <a:lstStyle/>
          <a:p>
            <a:fld id="{BCB03D77-6115-403F-ACD1-12F52AF94B8A}" type="slidenum">
              <a:rPr lang="en-US" smtClean="0"/>
              <a:t>28</a:t>
            </a:fld>
            <a:endParaRPr lang="en-US"/>
          </a:p>
        </p:txBody>
      </p:sp>
    </p:spTree>
    <p:extLst>
      <p:ext uri="{BB962C8B-B14F-4D97-AF65-F5344CB8AC3E}">
        <p14:creationId xmlns:p14="http://schemas.microsoft.com/office/powerpoint/2010/main" val="3079758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Don’t have crazy high steps. But they don’t sleep</a:t>
            </a:r>
          </a:p>
        </p:txBody>
      </p:sp>
      <p:sp>
        <p:nvSpPr>
          <p:cNvPr id="4" name="Slide Number Placeholder 3"/>
          <p:cNvSpPr>
            <a:spLocks noGrp="1"/>
          </p:cNvSpPr>
          <p:nvPr>
            <p:ph type="sldNum" sz="quarter" idx="5"/>
          </p:nvPr>
        </p:nvSpPr>
        <p:spPr/>
        <p:txBody>
          <a:bodyPr/>
          <a:lstStyle/>
          <a:p>
            <a:fld id="{BCB03D77-6115-403F-ACD1-12F52AF94B8A}" type="slidenum">
              <a:rPr lang="en-US" smtClean="0"/>
              <a:t>29</a:t>
            </a:fld>
            <a:endParaRPr lang="en-US"/>
          </a:p>
        </p:txBody>
      </p:sp>
    </p:spTree>
    <p:extLst>
      <p:ext uri="{BB962C8B-B14F-4D97-AF65-F5344CB8AC3E}">
        <p14:creationId xmlns:p14="http://schemas.microsoft.com/office/powerpoint/2010/main" val="2655398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Active during all wear, pretty high steps. But they sleep</a:t>
            </a:r>
          </a:p>
        </p:txBody>
      </p:sp>
      <p:sp>
        <p:nvSpPr>
          <p:cNvPr id="4" name="Slide Number Placeholder 3"/>
          <p:cNvSpPr>
            <a:spLocks noGrp="1"/>
          </p:cNvSpPr>
          <p:nvPr>
            <p:ph type="sldNum" sz="quarter" idx="5"/>
          </p:nvPr>
        </p:nvSpPr>
        <p:spPr/>
        <p:txBody>
          <a:bodyPr/>
          <a:lstStyle/>
          <a:p>
            <a:fld id="{BCB03D77-6115-403F-ACD1-12F52AF94B8A}" type="slidenum">
              <a:rPr lang="en-US" smtClean="0"/>
              <a:t>30</a:t>
            </a:fld>
            <a:endParaRPr lang="en-US"/>
          </a:p>
        </p:txBody>
      </p:sp>
    </p:spTree>
    <p:extLst>
      <p:ext uri="{BB962C8B-B14F-4D97-AF65-F5344CB8AC3E}">
        <p14:creationId xmlns:p14="http://schemas.microsoft.com/office/powerpoint/2010/main" val="1306492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They sleep, but looks like Choi didn’t pick-up on it</a:t>
            </a:r>
          </a:p>
          <a:p>
            <a:r>
              <a:rPr lang="en-US" sz="1200" kern="1200" dirty="0">
                <a:solidFill>
                  <a:schemeClr val="tx1"/>
                </a:solidFill>
                <a:effectLst/>
                <a:latin typeface="+mn-lt"/>
                <a:ea typeface="+mn-ea"/>
                <a:cs typeface="+mn-cs"/>
              </a:rPr>
              <a:t>So not as easy as wear time</a:t>
            </a:r>
          </a:p>
        </p:txBody>
      </p:sp>
      <p:sp>
        <p:nvSpPr>
          <p:cNvPr id="4" name="Slide Number Placeholder 3"/>
          <p:cNvSpPr>
            <a:spLocks noGrp="1"/>
          </p:cNvSpPr>
          <p:nvPr>
            <p:ph type="sldNum" sz="quarter" idx="5"/>
          </p:nvPr>
        </p:nvSpPr>
        <p:spPr/>
        <p:txBody>
          <a:bodyPr/>
          <a:lstStyle/>
          <a:p>
            <a:fld id="{BCB03D77-6115-403F-ACD1-12F52AF94B8A}" type="slidenum">
              <a:rPr lang="en-US" smtClean="0"/>
              <a:t>31</a:t>
            </a:fld>
            <a:endParaRPr lang="en-US"/>
          </a:p>
        </p:txBody>
      </p:sp>
    </p:spTree>
    <p:extLst>
      <p:ext uri="{BB962C8B-B14F-4D97-AF65-F5344CB8AC3E}">
        <p14:creationId xmlns:p14="http://schemas.microsoft.com/office/powerpoint/2010/main" val="1100232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3</a:t>
            </a:fld>
            <a:endParaRPr lang="en-US"/>
          </a:p>
        </p:txBody>
      </p:sp>
    </p:spTree>
    <p:extLst>
      <p:ext uri="{BB962C8B-B14F-4D97-AF65-F5344CB8AC3E}">
        <p14:creationId xmlns:p14="http://schemas.microsoft.com/office/powerpoint/2010/main" val="2475369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Harder one</a:t>
            </a:r>
          </a:p>
          <a:p>
            <a:r>
              <a:rPr lang="en-US" sz="1200" kern="1200" dirty="0">
                <a:solidFill>
                  <a:schemeClr val="tx1"/>
                </a:solidFill>
                <a:effectLst/>
                <a:latin typeface="+mn-lt"/>
                <a:ea typeface="+mn-ea"/>
                <a:cs typeface="+mn-cs"/>
              </a:rPr>
              <a:t>I think Thursday was a malfunction</a:t>
            </a:r>
          </a:p>
        </p:txBody>
      </p:sp>
      <p:sp>
        <p:nvSpPr>
          <p:cNvPr id="4" name="Slide Number Placeholder 3"/>
          <p:cNvSpPr>
            <a:spLocks noGrp="1"/>
          </p:cNvSpPr>
          <p:nvPr>
            <p:ph type="sldNum" sz="quarter" idx="5"/>
          </p:nvPr>
        </p:nvSpPr>
        <p:spPr/>
        <p:txBody>
          <a:bodyPr/>
          <a:lstStyle/>
          <a:p>
            <a:fld id="{BCB03D77-6115-403F-ACD1-12F52AF94B8A}" type="slidenum">
              <a:rPr lang="en-US" smtClean="0"/>
              <a:t>32</a:t>
            </a:fld>
            <a:endParaRPr lang="en-US"/>
          </a:p>
        </p:txBody>
      </p:sp>
    </p:spTree>
    <p:extLst>
      <p:ext uri="{BB962C8B-B14F-4D97-AF65-F5344CB8AC3E}">
        <p14:creationId xmlns:p14="http://schemas.microsoft.com/office/powerpoint/2010/main" val="1142319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Harder one</a:t>
            </a:r>
          </a:p>
        </p:txBody>
      </p:sp>
      <p:sp>
        <p:nvSpPr>
          <p:cNvPr id="4" name="Slide Number Placeholder 3"/>
          <p:cNvSpPr>
            <a:spLocks noGrp="1"/>
          </p:cNvSpPr>
          <p:nvPr>
            <p:ph type="sldNum" sz="quarter" idx="5"/>
          </p:nvPr>
        </p:nvSpPr>
        <p:spPr/>
        <p:txBody>
          <a:bodyPr/>
          <a:lstStyle/>
          <a:p>
            <a:fld id="{BCB03D77-6115-403F-ACD1-12F52AF94B8A}" type="slidenum">
              <a:rPr lang="en-US" smtClean="0"/>
              <a:t>33</a:t>
            </a:fld>
            <a:endParaRPr lang="en-US"/>
          </a:p>
        </p:txBody>
      </p:sp>
    </p:spTree>
    <p:extLst>
      <p:ext uri="{BB962C8B-B14F-4D97-AF65-F5344CB8AC3E}">
        <p14:creationId xmlns:p14="http://schemas.microsoft.com/office/powerpoint/2010/main" val="2129107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34</a:t>
            </a:fld>
            <a:endParaRPr lang="en-US"/>
          </a:p>
        </p:txBody>
      </p:sp>
    </p:spTree>
    <p:extLst>
      <p:ext uri="{BB962C8B-B14F-4D97-AF65-F5344CB8AC3E}">
        <p14:creationId xmlns:p14="http://schemas.microsoft.com/office/powerpoint/2010/main" val="1249214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35</a:t>
            </a:fld>
            <a:endParaRPr lang="en-US"/>
          </a:p>
        </p:txBody>
      </p:sp>
    </p:spTree>
    <p:extLst>
      <p:ext uri="{BB962C8B-B14F-4D97-AF65-F5344CB8AC3E}">
        <p14:creationId xmlns:p14="http://schemas.microsoft.com/office/powerpoint/2010/main" val="1586136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36</a:t>
            </a:fld>
            <a:endParaRPr lang="en-US"/>
          </a:p>
        </p:txBody>
      </p:sp>
    </p:spTree>
    <p:extLst>
      <p:ext uri="{BB962C8B-B14F-4D97-AF65-F5344CB8AC3E}">
        <p14:creationId xmlns:p14="http://schemas.microsoft.com/office/powerpoint/2010/main" val="3829872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37</a:t>
            </a:fld>
            <a:endParaRPr lang="en-US"/>
          </a:p>
        </p:txBody>
      </p:sp>
    </p:spTree>
    <p:extLst>
      <p:ext uri="{BB962C8B-B14F-4D97-AF65-F5344CB8AC3E}">
        <p14:creationId xmlns:p14="http://schemas.microsoft.com/office/powerpoint/2010/main" val="1843658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38</a:t>
            </a:fld>
            <a:endParaRPr lang="en-US"/>
          </a:p>
        </p:txBody>
      </p:sp>
    </p:spTree>
    <p:extLst>
      <p:ext uri="{BB962C8B-B14F-4D97-AF65-F5344CB8AC3E}">
        <p14:creationId xmlns:p14="http://schemas.microsoft.com/office/powerpoint/2010/main" val="430125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39</a:t>
            </a:fld>
            <a:endParaRPr lang="en-US"/>
          </a:p>
        </p:txBody>
      </p:sp>
    </p:spTree>
    <p:extLst>
      <p:ext uri="{BB962C8B-B14F-4D97-AF65-F5344CB8AC3E}">
        <p14:creationId xmlns:p14="http://schemas.microsoft.com/office/powerpoint/2010/main" val="9178530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65,932 days</a:t>
            </a:r>
          </a:p>
        </p:txBody>
      </p:sp>
      <p:sp>
        <p:nvSpPr>
          <p:cNvPr id="4" name="Slide Number Placeholder 3"/>
          <p:cNvSpPr>
            <a:spLocks noGrp="1"/>
          </p:cNvSpPr>
          <p:nvPr>
            <p:ph type="sldNum" sz="quarter" idx="5"/>
          </p:nvPr>
        </p:nvSpPr>
        <p:spPr/>
        <p:txBody>
          <a:bodyPr/>
          <a:lstStyle/>
          <a:p>
            <a:fld id="{BCB03D77-6115-403F-ACD1-12F52AF94B8A}" type="slidenum">
              <a:rPr lang="en-US" smtClean="0"/>
              <a:t>41</a:t>
            </a:fld>
            <a:endParaRPr lang="en-US"/>
          </a:p>
        </p:txBody>
      </p:sp>
    </p:spTree>
    <p:extLst>
      <p:ext uri="{BB962C8B-B14F-4D97-AF65-F5344CB8AC3E}">
        <p14:creationId xmlns:p14="http://schemas.microsoft.com/office/powerpoint/2010/main" val="1584386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42</a:t>
            </a:fld>
            <a:endParaRPr lang="en-US"/>
          </a:p>
        </p:txBody>
      </p:sp>
    </p:spTree>
    <p:extLst>
      <p:ext uri="{BB962C8B-B14F-4D97-AF65-F5344CB8AC3E}">
        <p14:creationId xmlns:p14="http://schemas.microsoft.com/office/powerpoint/2010/main" val="782964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4</a:t>
            </a:fld>
            <a:endParaRPr lang="en-US"/>
          </a:p>
        </p:txBody>
      </p:sp>
    </p:spTree>
    <p:extLst>
      <p:ext uri="{BB962C8B-B14F-4D97-AF65-F5344CB8AC3E}">
        <p14:creationId xmlns:p14="http://schemas.microsoft.com/office/powerpoint/2010/main" val="68950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43</a:t>
            </a:fld>
            <a:endParaRPr lang="en-US"/>
          </a:p>
        </p:txBody>
      </p:sp>
    </p:spTree>
    <p:extLst>
      <p:ext uri="{BB962C8B-B14F-4D97-AF65-F5344CB8AC3E}">
        <p14:creationId xmlns:p14="http://schemas.microsoft.com/office/powerpoint/2010/main" val="1472276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Sorted by time </a:t>
            </a:r>
            <a:r>
              <a:rPr lang="en-US" sz="1200" kern="1200" dirty="0">
                <a:solidFill>
                  <a:schemeClr val="tx1"/>
                </a:solidFill>
                <a:effectLst/>
                <a:latin typeface="+mn-lt"/>
                <a:ea typeface="+mn-ea"/>
                <a:cs typeface="+mn-cs"/>
                <a:sym typeface="Wingdings" panose="05000000000000000000" pitchFamily="2" charset="2"/>
              </a:rPr>
              <a:t> sorted by steps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44</a:t>
            </a:fld>
            <a:endParaRPr lang="en-US"/>
          </a:p>
        </p:txBody>
      </p:sp>
    </p:spTree>
    <p:extLst>
      <p:ext uri="{BB962C8B-B14F-4D97-AF65-F5344CB8AC3E}">
        <p14:creationId xmlns:p14="http://schemas.microsoft.com/office/powerpoint/2010/main" val="3495321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Participants accumulated a median of ~7,000 steps/day, </a:t>
            </a:r>
          </a:p>
          <a:p>
            <a:r>
              <a:rPr lang="en-US" sz="1800" dirty="0">
                <a:effectLst/>
                <a:latin typeface="Times New Roman" panose="02020603050405020304" pitchFamily="18" charset="0"/>
                <a:ea typeface="Calibri" panose="020F0502020204030204" pitchFamily="34" charset="0"/>
              </a:rPr>
              <a:t>-Spent medians of approximately</a:t>
            </a: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6 mins/day at ≥100 steps/min,</a:t>
            </a: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20 min/day at ≥70 steps/min, </a:t>
            </a: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4 hours/day at 1-69 steps/min,</a:t>
            </a:r>
          </a:p>
          <a:p>
            <a:r>
              <a:rPr lang="en-US" sz="1800" dirty="0">
                <a:effectLst/>
                <a:latin typeface="Times New Roman" panose="02020603050405020304" pitchFamily="18" charset="0"/>
                <a:ea typeface="Calibri" panose="020F0502020204030204" pitchFamily="34" charset="0"/>
              </a:rPr>
              <a:t>- Had a median peak 30-min cadence of ~75 steps/min, </a:t>
            </a:r>
          </a:p>
          <a:p>
            <a:r>
              <a:rPr lang="en-US" sz="1800" dirty="0">
                <a:effectLst/>
                <a:latin typeface="Times New Roman" panose="02020603050405020304" pitchFamily="18" charset="0"/>
                <a:ea typeface="Calibri" panose="020F0502020204030204" pitchFamily="34" charset="0"/>
              </a:rPr>
              <a:t>-Spent ~11 hours/day at 0 steps/min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45</a:t>
            </a:fld>
            <a:endParaRPr lang="en-US"/>
          </a:p>
        </p:txBody>
      </p:sp>
    </p:spTree>
    <p:extLst>
      <p:ext uri="{BB962C8B-B14F-4D97-AF65-F5344CB8AC3E}">
        <p14:creationId xmlns:p14="http://schemas.microsoft.com/office/powerpoint/2010/main" val="964866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46</a:t>
            </a:fld>
            <a:endParaRPr lang="en-US"/>
          </a:p>
        </p:txBody>
      </p:sp>
    </p:spTree>
    <p:extLst>
      <p:ext uri="{BB962C8B-B14F-4D97-AF65-F5344CB8AC3E}">
        <p14:creationId xmlns:p14="http://schemas.microsoft.com/office/powerpoint/2010/main" val="25934906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B03D77-6115-403F-ACD1-12F52AF94B8A}" type="slidenum">
              <a:rPr lang="en-US" smtClean="0"/>
              <a:t>47</a:t>
            </a:fld>
            <a:endParaRPr lang="en-US"/>
          </a:p>
        </p:txBody>
      </p:sp>
    </p:spTree>
    <p:extLst>
      <p:ext uri="{BB962C8B-B14F-4D97-AF65-F5344CB8AC3E}">
        <p14:creationId xmlns:p14="http://schemas.microsoft.com/office/powerpoint/2010/main" val="17101696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48</a:t>
            </a:fld>
            <a:endParaRPr lang="en-US"/>
          </a:p>
        </p:txBody>
      </p:sp>
    </p:spTree>
    <p:extLst>
      <p:ext uri="{BB962C8B-B14F-4D97-AF65-F5344CB8AC3E}">
        <p14:creationId xmlns:p14="http://schemas.microsoft.com/office/powerpoint/2010/main" val="3062744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Light </a:t>
            </a:r>
            <a:r>
              <a:rPr lang="en-US" sz="1200" kern="1200" dirty="0">
                <a:solidFill>
                  <a:schemeClr val="tx1"/>
                </a:solidFill>
                <a:effectLst/>
                <a:latin typeface="+mn-lt"/>
                <a:ea typeface="+mn-ea"/>
                <a:cs typeface="+mn-cs"/>
                <a:sym typeface="Wingdings" panose="05000000000000000000" pitchFamily="2" charset="2"/>
              </a:rPr>
              <a:t> some filter preventing 1-4 steps?</a:t>
            </a:r>
          </a:p>
        </p:txBody>
      </p:sp>
      <p:sp>
        <p:nvSpPr>
          <p:cNvPr id="4" name="Slide Number Placeholder 3"/>
          <p:cNvSpPr>
            <a:spLocks noGrp="1"/>
          </p:cNvSpPr>
          <p:nvPr>
            <p:ph type="sldNum" sz="quarter" idx="5"/>
          </p:nvPr>
        </p:nvSpPr>
        <p:spPr/>
        <p:txBody>
          <a:bodyPr/>
          <a:lstStyle/>
          <a:p>
            <a:fld id="{BCB03D77-6115-403F-ACD1-12F52AF94B8A}" type="slidenum">
              <a:rPr lang="en-US" smtClean="0"/>
              <a:t>49</a:t>
            </a:fld>
            <a:endParaRPr lang="en-US"/>
          </a:p>
        </p:txBody>
      </p:sp>
    </p:spTree>
    <p:extLst>
      <p:ext uri="{BB962C8B-B14F-4D97-AF65-F5344CB8AC3E}">
        <p14:creationId xmlns:p14="http://schemas.microsoft.com/office/powerpoint/2010/main" val="3313996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Showing the full range</a:t>
            </a:r>
          </a:p>
          <a:p>
            <a:r>
              <a:rPr lang="en-US" sz="1200" kern="1200" dirty="0">
                <a:solidFill>
                  <a:schemeClr val="tx1"/>
                </a:solidFill>
                <a:effectLst/>
                <a:latin typeface="+mn-lt"/>
                <a:ea typeface="+mn-ea"/>
                <a:cs typeface="+mn-cs"/>
              </a:rPr>
              <a:t>- Very few </a:t>
            </a:r>
            <a:r>
              <a:rPr lang="en-US" sz="1200" kern="1200" dirty="0" err="1">
                <a:solidFill>
                  <a:schemeClr val="tx1"/>
                </a:solidFill>
                <a:effectLst/>
                <a:latin typeface="+mn-lt"/>
                <a:ea typeface="+mn-ea"/>
                <a:cs typeface="+mn-cs"/>
              </a:rPr>
              <a:t>obs</a:t>
            </a:r>
            <a:r>
              <a:rPr lang="en-US" sz="1200" kern="1200" dirty="0">
                <a:solidFill>
                  <a:schemeClr val="tx1"/>
                </a:solidFill>
                <a:effectLst/>
                <a:latin typeface="+mn-lt"/>
                <a:ea typeface="+mn-ea"/>
                <a:cs typeface="+mn-cs"/>
              </a:rPr>
              <a:t> &gt;5000</a:t>
            </a:r>
          </a:p>
        </p:txBody>
      </p:sp>
      <p:sp>
        <p:nvSpPr>
          <p:cNvPr id="4" name="Slide Number Placeholder 3"/>
          <p:cNvSpPr>
            <a:spLocks noGrp="1"/>
          </p:cNvSpPr>
          <p:nvPr>
            <p:ph type="sldNum" sz="quarter" idx="5"/>
          </p:nvPr>
        </p:nvSpPr>
        <p:spPr/>
        <p:txBody>
          <a:bodyPr/>
          <a:lstStyle/>
          <a:p>
            <a:fld id="{BCB03D77-6115-403F-ACD1-12F52AF94B8A}" type="slidenum">
              <a:rPr lang="en-US" smtClean="0"/>
              <a:t>50</a:t>
            </a:fld>
            <a:endParaRPr lang="en-US"/>
          </a:p>
        </p:txBody>
      </p:sp>
    </p:spTree>
    <p:extLst>
      <p:ext uri="{BB962C8B-B14F-4D97-AF65-F5344CB8AC3E}">
        <p14:creationId xmlns:p14="http://schemas.microsoft.com/office/powerpoint/2010/main" val="11635903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Preference for certain count values has been reported by Kelly</a:t>
            </a:r>
          </a:p>
          <a:p>
            <a:r>
              <a:rPr lang="en-US" sz="1200" kern="1200" dirty="0">
                <a:solidFill>
                  <a:schemeClr val="tx1"/>
                </a:solidFill>
                <a:effectLst/>
                <a:latin typeface="+mn-lt"/>
                <a:ea typeface="+mn-ea"/>
                <a:cs typeface="+mn-cs"/>
              </a:rPr>
              <a:t>Zero lines up well</a:t>
            </a:r>
          </a:p>
          <a:p>
            <a:r>
              <a:rPr lang="en-US" sz="1200" kern="1200" dirty="0">
                <a:solidFill>
                  <a:schemeClr val="tx1"/>
                </a:solidFill>
                <a:effectLst/>
                <a:latin typeface="+mn-lt"/>
                <a:ea typeface="+mn-ea"/>
                <a:cs typeface="+mn-cs"/>
              </a:rPr>
              <a:t>1-39 – still a lot of sedentary</a:t>
            </a:r>
          </a:p>
          <a:p>
            <a:r>
              <a:rPr lang="en-US" sz="1200" kern="1200" dirty="0">
                <a:solidFill>
                  <a:schemeClr val="tx1"/>
                </a:solidFill>
                <a:effectLst/>
                <a:latin typeface="+mn-lt"/>
                <a:ea typeface="+mn-ea"/>
                <a:cs typeface="+mn-cs"/>
              </a:rPr>
              <a:t>40-69 – get much more into light range</a:t>
            </a:r>
          </a:p>
          <a:p>
            <a:r>
              <a:rPr lang="en-US" sz="1200" kern="1200" dirty="0">
                <a:solidFill>
                  <a:schemeClr val="tx1"/>
                </a:solidFill>
                <a:effectLst/>
                <a:latin typeface="+mn-lt"/>
                <a:ea typeface="+mn-ea"/>
                <a:cs typeface="+mn-cs"/>
              </a:rPr>
              <a:t>70-99 – looks half light half mod</a:t>
            </a:r>
          </a:p>
          <a:p>
            <a:r>
              <a:rPr lang="en-US" sz="1200" kern="1200" dirty="0">
                <a:solidFill>
                  <a:schemeClr val="tx1"/>
                </a:solidFill>
                <a:effectLst/>
                <a:latin typeface="+mn-lt"/>
                <a:ea typeface="+mn-ea"/>
                <a:cs typeface="+mn-cs"/>
              </a:rPr>
              <a:t>100+ - moderate/vigorous</a:t>
            </a:r>
          </a:p>
        </p:txBody>
      </p:sp>
      <p:sp>
        <p:nvSpPr>
          <p:cNvPr id="4" name="Slide Number Placeholder 3"/>
          <p:cNvSpPr>
            <a:spLocks noGrp="1"/>
          </p:cNvSpPr>
          <p:nvPr>
            <p:ph type="sldNum" sz="quarter" idx="5"/>
          </p:nvPr>
        </p:nvSpPr>
        <p:spPr/>
        <p:txBody>
          <a:bodyPr/>
          <a:lstStyle/>
          <a:p>
            <a:fld id="{BCB03D77-6115-403F-ACD1-12F52AF94B8A}" type="slidenum">
              <a:rPr lang="en-US" smtClean="0"/>
              <a:t>51</a:t>
            </a:fld>
            <a:endParaRPr lang="en-US"/>
          </a:p>
        </p:txBody>
      </p:sp>
    </p:spTree>
    <p:extLst>
      <p:ext uri="{BB962C8B-B14F-4D97-AF65-F5344CB8AC3E}">
        <p14:creationId xmlns:p14="http://schemas.microsoft.com/office/powerpoint/2010/main" val="13047152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52</a:t>
            </a:fld>
            <a:endParaRPr lang="en-US"/>
          </a:p>
        </p:txBody>
      </p:sp>
    </p:spTree>
    <p:extLst>
      <p:ext uri="{BB962C8B-B14F-4D97-AF65-F5344CB8AC3E}">
        <p14:creationId xmlns:p14="http://schemas.microsoft.com/office/powerpoint/2010/main" val="3405682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this time, some growing interest in examining how steps related to health outcomes</a:t>
            </a:r>
          </a:p>
        </p:txBody>
      </p:sp>
      <p:sp>
        <p:nvSpPr>
          <p:cNvPr id="4" name="Slide Number Placeholder 3"/>
          <p:cNvSpPr>
            <a:spLocks noGrp="1"/>
          </p:cNvSpPr>
          <p:nvPr>
            <p:ph type="sldNum" sz="quarter" idx="5"/>
          </p:nvPr>
        </p:nvSpPr>
        <p:spPr/>
        <p:txBody>
          <a:bodyPr/>
          <a:lstStyle/>
          <a:p>
            <a:fld id="{BCB03D77-6115-403F-ACD1-12F52AF94B8A}" type="slidenum">
              <a:rPr lang="en-US" smtClean="0"/>
              <a:t>5</a:t>
            </a:fld>
            <a:endParaRPr lang="en-US"/>
          </a:p>
        </p:txBody>
      </p:sp>
    </p:spTree>
    <p:extLst>
      <p:ext uri="{BB962C8B-B14F-4D97-AF65-F5344CB8AC3E}">
        <p14:creationId xmlns:p14="http://schemas.microsoft.com/office/powerpoint/2010/main" val="24528905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200" kern="1200" dirty="0">
              <a:solidFill>
                <a:schemeClr val="tx1"/>
              </a:solidFill>
              <a:effectLst/>
              <a:latin typeface="+mn-lt"/>
              <a:ea typeface="+mn-ea"/>
              <a:cs typeface="+mn-cs"/>
              <a:sym typeface="Wingdings" panose="05000000000000000000" pitchFamily="2" charset="2"/>
            </a:endParaRPr>
          </a:p>
          <a:p>
            <a:pPr marL="0" indent="0">
              <a:buFontTx/>
              <a:buNone/>
            </a:pPr>
            <a:endParaRPr lang="en-US" sz="1200" kern="1200" dirty="0">
              <a:solidFill>
                <a:schemeClr val="tx1"/>
              </a:solidFill>
              <a:effectLst/>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53</a:t>
            </a:fld>
            <a:endParaRPr lang="en-US"/>
          </a:p>
        </p:txBody>
      </p:sp>
    </p:spTree>
    <p:extLst>
      <p:ext uri="{BB962C8B-B14F-4D97-AF65-F5344CB8AC3E}">
        <p14:creationId xmlns:p14="http://schemas.microsoft.com/office/powerpoint/2010/main" val="12501478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Weaker , Not all steps are MVPA</a:t>
            </a:r>
          </a:p>
          <a:p>
            <a:r>
              <a:rPr lang="en-US" sz="1200" kern="1200" dirty="0">
                <a:solidFill>
                  <a:schemeClr val="tx1"/>
                </a:solidFill>
                <a:effectLst/>
                <a:latin typeface="+mn-lt"/>
                <a:ea typeface="+mn-ea"/>
                <a:cs typeface="+mn-cs"/>
              </a:rPr>
              <a:t>Some actually get little MVPA but high steps</a:t>
            </a:r>
          </a:p>
        </p:txBody>
      </p:sp>
      <p:sp>
        <p:nvSpPr>
          <p:cNvPr id="4" name="Slide Number Placeholder 3"/>
          <p:cNvSpPr>
            <a:spLocks noGrp="1"/>
          </p:cNvSpPr>
          <p:nvPr>
            <p:ph type="sldNum" sz="quarter" idx="5"/>
          </p:nvPr>
        </p:nvSpPr>
        <p:spPr/>
        <p:txBody>
          <a:bodyPr/>
          <a:lstStyle/>
          <a:p>
            <a:fld id="{BCB03D77-6115-403F-ACD1-12F52AF94B8A}" type="slidenum">
              <a:rPr lang="en-US" smtClean="0"/>
              <a:t>54</a:t>
            </a:fld>
            <a:endParaRPr lang="en-US"/>
          </a:p>
        </p:txBody>
      </p:sp>
    </p:spTree>
    <p:extLst>
      <p:ext uri="{BB962C8B-B14F-4D97-AF65-F5344CB8AC3E}">
        <p14:creationId xmlns:p14="http://schemas.microsoft.com/office/powerpoint/2010/main" val="4828908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Light not as strong as counts/day</a:t>
            </a:r>
          </a:p>
          <a:p>
            <a:r>
              <a:rPr lang="en-US" sz="1200" kern="1200" dirty="0">
                <a:solidFill>
                  <a:schemeClr val="tx1"/>
                </a:solidFill>
                <a:effectLst/>
                <a:latin typeface="+mn-lt"/>
                <a:ea typeface="+mn-ea"/>
                <a:cs typeface="+mn-cs"/>
              </a:rPr>
              <a:t>Similar strength as MVPA </a:t>
            </a:r>
          </a:p>
        </p:txBody>
      </p:sp>
      <p:sp>
        <p:nvSpPr>
          <p:cNvPr id="4" name="Slide Number Placeholder 3"/>
          <p:cNvSpPr>
            <a:spLocks noGrp="1"/>
          </p:cNvSpPr>
          <p:nvPr>
            <p:ph type="sldNum" sz="quarter" idx="5"/>
          </p:nvPr>
        </p:nvSpPr>
        <p:spPr/>
        <p:txBody>
          <a:bodyPr/>
          <a:lstStyle/>
          <a:p>
            <a:fld id="{BCB03D77-6115-403F-ACD1-12F52AF94B8A}" type="slidenum">
              <a:rPr lang="en-US" smtClean="0"/>
              <a:t>55</a:t>
            </a:fld>
            <a:endParaRPr lang="en-US"/>
          </a:p>
        </p:txBody>
      </p:sp>
    </p:spTree>
    <p:extLst>
      <p:ext uri="{BB962C8B-B14F-4D97-AF65-F5344CB8AC3E}">
        <p14:creationId xmlns:p14="http://schemas.microsoft.com/office/powerpoint/2010/main" val="35046006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Stronger than steps/day</a:t>
            </a:r>
          </a:p>
          <a:p>
            <a:r>
              <a:rPr lang="en-US" sz="1200" kern="1200" dirty="0">
                <a:solidFill>
                  <a:schemeClr val="tx1"/>
                </a:solidFill>
                <a:effectLst/>
                <a:latin typeface="+mn-lt"/>
                <a:ea typeface="+mn-ea"/>
                <a:cs typeface="+mn-cs"/>
              </a:rPr>
              <a:t>Some people get a fair amount of MVPA but little time above 100</a:t>
            </a:r>
          </a:p>
        </p:txBody>
      </p:sp>
      <p:sp>
        <p:nvSpPr>
          <p:cNvPr id="4" name="Slide Number Placeholder 3"/>
          <p:cNvSpPr>
            <a:spLocks noGrp="1"/>
          </p:cNvSpPr>
          <p:nvPr>
            <p:ph type="sldNum" sz="quarter" idx="5"/>
          </p:nvPr>
        </p:nvSpPr>
        <p:spPr/>
        <p:txBody>
          <a:bodyPr/>
          <a:lstStyle/>
          <a:p>
            <a:fld id="{BCB03D77-6115-403F-ACD1-12F52AF94B8A}" type="slidenum">
              <a:rPr lang="en-US" smtClean="0"/>
              <a:t>56</a:t>
            </a:fld>
            <a:endParaRPr lang="en-US"/>
          </a:p>
        </p:txBody>
      </p:sp>
    </p:spTree>
    <p:extLst>
      <p:ext uri="{BB962C8B-B14F-4D97-AF65-F5344CB8AC3E}">
        <p14:creationId xmlns:p14="http://schemas.microsoft.com/office/powerpoint/2010/main" val="26067294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Above 40 stronger than steps/day, weaker than &gt;100</a:t>
            </a:r>
          </a:p>
          <a:p>
            <a:r>
              <a:rPr lang="en-US" sz="1200" kern="1200" dirty="0">
                <a:solidFill>
                  <a:schemeClr val="tx1"/>
                </a:solidFill>
                <a:effectLst/>
                <a:latin typeface="+mn-lt"/>
                <a:ea typeface="+mn-ea"/>
                <a:cs typeface="+mn-cs"/>
              </a:rPr>
              <a:t>But notice everyone getting MVPA still getting some time &gt;40</a:t>
            </a:r>
          </a:p>
        </p:txBody>
      </p:sp>
      <p:sp>
        <p:nvSpPr>
          <p:cNvPr id="4" name="Slide Number Placeholder 3"/>
          <p:cNvSpPr>
            <a:spLocks noGrp="1"/>
          </p:cNvSpPr>
          <p:nvPr>
            <p:ph type="sldNum" sz="quarter" idx="5"/>
          </p:nvPr>
        </p:nvSpPr>
        <p:spPr/>
        <p:txBody>
          <a:bodyPr/>
          <a:lstStyle/>
          <a:p>
            <a:fld id="{BCB03D77-6115-403F-ACD1-12F52AF94B8A}" type="slidenum">
              <a:rPr lang="en-US" smtClean="0"/>
              <a:t>57</a:t>
            </a:fld>
            <a:endParaRPr lang="en-US"/>
          </a:p>
        </p:txBody>
      </p:sp>
    </p:spTree>
    <p:extLst>
      <p:ext uri="{BB962C8B-B14F-4D97-AF65-F5344CB8AC3E}">
        <p14:creationId xmlns:p14="http://schemas.microsoft.com/office/powerpoint/2010/main" val="447427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Stronger correlation than either</a:t>
            </a:r>
          </a:p>
        </p:txBody>
      </p:sp>
      <p:sp>
        <p:nvSpPr>
          <p:cNvPr id="4" name="Slide Number Placeholder 3"/>
          <p:cNvSpPr>
            <a:spLocks noGrp="1"/>
          </p:cNvSpPr>
          <p:nvPr>
            <p:ph type="sldNum" sz="quarter" idx="5"/>
          </p:nvPr>
        </p:nvSpPr>
        <p:spPr/>
        <p:txBody>
          <a:bodyPr/>
          <a:lstStyle/>
          <a:p>
            <a:fld id="{BCB03D77-6115-403F-ACD1-12F52AF94B8A}" type="slidenum">
              <a:rPr lang="en-US" smtClean="0"/>
              <a:t>58</a:t>
            </a:fld>
            <a:endParaRPr lang="en-US"/>
          </a:p>
        </p:txBody>
      </p:sp>
    </p:spTree>
    <p:extLst>
      <p:ext uri="{BB962C8B-B14F-4D97-AF65-F5344CB8AC3E}">
        <p14:creationId xmlns:p14="http://schemas.microsoft.com/office/powerpoint/2010/main" val="18063604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Peak-30 has a more normal distribution</a:t>
            </a:r>
          </a:p>
          <a:p>
            <a:r>
              <a:rPr lang="en-US" sz="1200" kern="1200" dirty="0">
                <a:solidFill>
                  <a:schemeClr val="tx1"/>
                </a:solidFill>
                <a:effectLst/>
                <a:latin typeface="+mn-lt"/>
                <a:ea typeface="+mn-ea"/>
                <a:cs typeface="+mn-cs"/>
              </a:rPr>
              <a:t>Slightly weaker than 70 but not by much</a:t>
            </a:r>
          </a:p>
        </p:txBody>
      </p:sp>
      <p:sp>
        <p:nvSpPr>
          <p:cNvPr id="4" name="Slide Number Placeholder 3"/>
          <p:cNvSpPr>
            <a:spLocks noGrp="1"/>
          </p:cNvSpPr>
          <p:nvPr>
            <p:ph type="sldNum" sz="quarter" idx="5"/>
          </p:nvPr>
        </p:nvSpPr>
        <p:spPr/>
        <p:txBody>
          <a:bodyPr/>
          <a:lstStyle/>
          <a:p>
            <a:fld id="{BCB03D77-6115-403F-ACD1-12F52AF94B8A}" type="slidenum">
              <a:rPr lang="en-US" smtClean="0"/>
              <a:t>59</a:t>
            </a:fld>
            <a:endParaRPr lang="en-US"/>
          </a:p>
        </p:txBody>
      </p:sp>
    </p:spTree>
    <p:extLst>
      <p:ext uri="{BB962C8B-B14F-4D97-AF65-F5344CB8AC3E}">
        <p14:creationId xmlns:p14="http://schemas.microsoft.com/office/powerpoint/2010/main" val="23806747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60</a:t>
            </a:fld>
            <a:endParaRPr lang="en-US"/>
          </a:p>
        </p:txBody>
      </p:sp>
    </p:spTree>
    <p:extLst>
      <p:ext uri="{BB962C8B-B14F-4D97-AF65-F5344CB8AC3E}">
        <p14:creationId xmlns:p14="http://schemas.microsoft.com/office/powerpoint/2010/main" val="30909325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61</a:t>
            </a:fld>
            <a:endParaRPr lang="en-US"/>
          </a:p>
        </p:txBody>
      </p:sp>
    </p:spTree>
    <p:extLst>
      <p:ext uri="{BB962C8B-B14F-4D97-AF65-F5344CB8AC3E}">
        <p14:creationId xmlns:p14="http://schemas.microsoft.com/office/powerpoint/2010/main" val="27906036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62</a:t>
            </a:fld>
            <a:endParaRPr lang="en-US"/>
          </a:p>
        </p:txBody>
      </p:sp>
    </p:spTree>
    <p:extLst>
      <p:ext uri="{BB962C8B-B14F-4D97-AF65-F5344CB8AC3E}">
        <p14:creationId xmlns:p14="http://schemas.microsoft.com/office/powerpoint/2010/main" val="792259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Step-based recommendations should be consistent with prior literature</a:t>
            </a:r>
          </a:p>
          <a:p>
            <a:r>
              <a:rPr lang="en-US" sz="1200" kern="1200" dirty="0">
                <a:solidFill>
                  <a:schemeClr val="tx1"/>
                </a:solidFill>
                <a:effectLst/>
                <a:latin typeface="+mn-lt"/>
                <a:ea typeface="+mn-ea"/>
                <a:cs typeface="+mn-cs"/>
              </a:rPr>
              <a:t>May be some utility in trying to translate this research to steps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800" dirty="0">
                <a:effectLst/>
                <a:latin typeface="Times New Roman" panose="02020603050405020304" pitchFamily="18" charset="0"/>
                <a:ea typeface="Calibri" panose="020F0502020204030204" pitchFamily="34" charset="0"/>
              </a:rPr>
              <a:t>However, a complementary approach may be to examine how step-based metrics correspond to PA levels from self-report and activity counts and thus, by transitivity, enable step-based recommendations to also be informed by the full body of literature on PA and health</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6</a:t>
            </a:fld>
            <a:endParaRPr lang="en-US"/>
          </a:p>
        </p:txBody>
      </p:sp>
    </p:spTree>
    <p:extLst>
      <p:ext uri="{BB962C8B-B14F-4D97-AF65-F5344CB8AC3E}">
        <p14:creationId xmlns:p14="http://schemas.microsoft.com/office/powerpoint/2010/main" val="3555148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63</a:t>
            </a:fld>
            <a:endParaRPr lang="en-US"/>
          </a:p>
        </p:txBody>
      </p:sp>
    </p:spTree>
    <p:extLst>
      <p:ext uri="{BB962C8B-B14F-4D97-AF65-F5344CB8AC3E}">
        <p14:creationId xmlns:p14="http://schemas.microsoft.com/office/powerpoint/2010/main" val="42778076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64</a:t>
            </a:fld>
            <a:endParaRPr lang="en-US"/>
          </a:p>
        </p:txBody>
      </p:sp>
    </p:spTree>
    <p:extLst>
      <p:ext uri="{BB962C8B-B14F-4D97-AF65-F5344CB8AC3E}">
        <p14:creationId xmlns:p14="http://schemas.microsoft.com/office/powerpoint/2010/main" val="18878448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65</a:t>
            </a:fld>
            <a:endParaRPr lang="en-US"/>
          </a:p>
        </p:txBody>
      </p:sp>
    </p:spTree>
    <p:extLst>
      <p:ext uri="{BB962C8B-B14F-4D97-AF65-F5344CB8AC3E}">
        <p14:creationId xmlns:p14="http://schemas.microsoft.com/office/powerpoint/2010/main" val="5498012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Counts/day – strongest is steps/day</a:t>
            </a:r>
          </a:p>
          <a:p>
            <a:pPr marL="171450" indent="-171450">
              <a:buFontTx/>
              <a:buChar char="-"/>
            </a:pPr>
            <a:r>
              <a:rPr lang="en-US" sz="1200" kern="1200" dirty="0">
                <a:solidFill>
                  <a:schemeClr val="tx1"/>
                </a:solidFill>
                <a:effectLst/>
                <a:latin typeface="+mn-lt"/>
                <a:ea typeface="+mn-ea"/>
                <a:cs typeface="+mn-cs"/>
              </a:rPr>
              <a:t>Makes sense</a:t>
            </a:r>
          </a:p>
          <a:p>
            <a:pPr marL="171450" indent="-171450">
              <a:buFontTx/>
              <a:buChar char="-"/>
            </a:pPr>
            <a:r>
              <a:rPr lang="en-US" sz="1200" kern="1200" dirty="0">
                <a:solidFill>
                  <a:schemeClr val="tx1"/>
                </a:solidFill>
                <a:effectLst/>
                <a:latin typeface="+mn-lt"/>
                <a:ea typeface="+mn-ea"/>
                <a:cs typeface="+mn-cs"/>
              </a:rPr>
              <a:t>&gt;40 very close behind</a:t>
            </a:r>
          </a:p>
          <a:p>
            <a:pPr marL="0" indent="0">
              <a:buFontTx/>
              <a:buNone/>
            </a:pPr>
            <a:r>
              <a:rPr lang="en-US" sz="1200" kern="1200" dirty="0">
                <a:solidFill>
                  <a:schemeClr val="tx1"/>
                </a:solidFill>
                <a:effectLst/>
                <a:latin typeface="+mn-lt"/>
                <a:ea typeface="+mn-ea"/>
                <a:cs typeface="+mn-cs"/>
              </a:rPr>
              <a:t>MVPA strongest with peak-30</a:t>
            </a:r>
          </a:p>
          <a:p>
            <a:pPr marL="171450" indent="-171450">
              <a:buFontTx/>
              <a:buChar char="-"/>
            </a:pPr>
            <a:r>
              <a:rPr lang="en-US" sz="1200" kern="1200" dirty="0">
                <a:solidFill>
                  <a:schemeClr val="tx1"/>
                </a:solidFill>
                <a:effectLst/>
                <a:latin typeface="+mn-lt"/>
                <a:ea typeface="+mn-ea"/>
                <a:cs typeface="+mn-cs"/>
              </a:rPr>
              <a:t>Seems to not catch light intensity as much</a:t>
            </a:r>
          </a:p>
          <a:p>
            <a:pPr marL="0" indent="0">
              <a:buFontTx/>
              <a:buNone/>
            </a:pPr>
            <a:r>
              <a:rPr lang="en-US" sz="1200" kern="1200" dirty="0">
                <a:solidFill>
                  <a:schemeClr val="tx1"/>
                </a:solidFill>
                <a:effectLst/>
                <a:latin typeface="+mn-lt"/>
                <a:ea typeface="+mn-ea"/>
                <a:cs typeface="+mn-cs"/>
              </a:rPr>
              <a:t>Light instead </a:t>
            </a:r>
            <a:r>
              <a:rPr lang="en-US" sz="1200" kern="1200" dirty="0" err="1">
                <a:solidFill>
                  <a:schemeClr val="tx1"/>
                </a:solidFill>
                <a:effectLst/>
                <a:latin typeface="+mn-lt"/>
                <a:ea typeface="+mn-ea"/>
                <a:cs typeface="+mn-cs"/>
              </a:rPr>
              <a:t>corr</a:t>
            </a:r>
            <a:r>
              <a:rPr lang="en-US" sz="1200" kern="1200" dirty="0">
                <a:solidFill>
                  <a:schemeClr val="tx1"/>
                </a:solidFill>
                <a:effectLst/>
                <a:latin typeface="+mn-lt"/>
                <a:ea typeface="+mn-ea"/>
                <a:cs typeface="+mn-cs"/>
              </a:rPr>
              <a:t> w/ 1-39</a:t>
            </a:r>
          </a:p>
          <a:p>
            <a:pPr marL="0" indent="0">
              <a:buFontTx/>
              <a:buNone/>
            </a:pPr>
            <a:r>
              <a:rPr lang="en-US" sz="1200" kern="1200" dirty="0">
                <a:solidFill>
                  <a:schemeClr val="tx1"/>
                </a:solidFill>
                <a:effectLst/>
                <a:latin typeface="+mn-lt"/>
                <a:ea typeface="+mn-ea"/>
                <a:cs typeface="+mn-cs"/>
              </a:rPr>
              <a:t>Bouts with &gt;100</a:t>
            </a:r>
          </a:p>
          <a:p>
            <a:pPr marL="0" indent="0">
              <a:buFontTx/>
              <a:buNone/>
            </a:pPr>
            <a:r>
              <a:rPr lang="en-US" sz="1200" kern="1200" dirty="0">
                <a:solidFill>
                  <a:schemeClr val="tx1"/>
                </a:solidFill>
                <a:effectLst/>
                <a:latin typeface="+mn-lt"/>
                <a:ea typeface="+mn-ea"/>
                <a:cs typeface="+mn-cs"/>
              </a:rPr>
              <a:t>Strongest of all is sed w/ TZC</a:t>
            </a:r>
          </a:p>
        </p:txBody>
      </p:sp>
      <p:sp>
        <p:nvSpPr>
          <p:cNvPr id="4" name="Slide Number Placeholder 3"/>
          <p:cNvSpPr>
            <a:spLocks noGrp="1"/>
          </p:cNvSpPr>
          <p:nvPr>
            <p:ph type="sldNum" sz="quarter" idx="5"/>
          </p:nvPr>
        </p:nvSpPr>
        <p:spPr/>
        <p:txBody>
          <a:bodyPr/>
          <a:lstStyle/>
          <a:p>
            <a:fld id="{BCB03D77-6115-403F-ACD1-12F52AF94B8A}" type="slidenum">
              <a:rPr lang="en-US" smtClean="0"/>
              <a:t>66</a:t>
            </a:fld>
            <a:endParaRPr lang="en-US"/>
          </a:p>
        </p:txBody>
      </p:sp>
    </p:spTree>
    <p:extLst>
      <p:ext uri="{BB962C8B-B14F-4D97-AF65-F5344CB8AC3E}">
        <p14:creationId xmlns:p14="http://schemas.microsoft.com/office/powerpoint/2010/main" val="35621499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endParaRPr lang="en-US" sz="1800" dirty="0">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68</a:t>
            </a:fld>
            <a:endParaRPr lang="en-US"/>
          </a:p>
        </p:txBody>
      </p:sp>
    </p:spTree>
    <p:extLst>
      <p:ext uri="{BB962C8B-B14F-4D97-AF65-F5344CB8AC3E}">
        <p14:creationId xmlns:p14="http://schemas.microsoft.com/office/powerpoint/2010/main" val="1463425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69</a:t>
            </a:fld>
            <a:endParaRPr lang="en-US"/>
          </a:p>
        </p:txBody>
      </p:sp>
    </p:spTree>
    <p:extLst>
      <p:ext uri="{BB962C8B-B14F-4D97-AF65-F5344CB8AC3E}">
        <p14:creationId xmlns:p14="http://schemas.microsoft.com/office/powerpoint/2010/main" val="40284051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Idea is still under development</a:t>
            </a:r>
          </a:p>
        </p:txBody>
      </p:sp>
      <p:sp>
        <p:nvSpPr>
          <p:cNvPr id="4" name="Slide Number Placeholder 3"/>
          <p:cNvSpPr>
            <a:spLocks noGrp="1"/>
          </p:cNvSpPr>
          <p:nvPr>
            <p:ph type="sldNum" sz="quarter" idx="5"/>
          </p:nvPr>
        </p:nvSpPr>
        <p:spPr/>
        <p:txBody>
          <a:bodyPr/>
          <a:lstStyle/>
          <a:p>
            <a:fld id="{BCB03D77-6115-403F-ACD1-12F52AF94B8A}" type="slidenum">
              <a:rPr lang="en-US" smtClean="0"/>
              <a:t>70</a:t>
            </a:fld>
            <a:endParaRPr lang="en-US"/>
          </a:p>
        </p:txBody>
      </p:sp>
    </p:spTree>
    <p:extLst>
      <p:ext uri="{BB962C8B-B14F-4D97-AF65-F5344CB8AC3E}">
        <p14:creationId xmlns:p14="http://schemas.microsoft.com/office/powerpoint/2010/main" val="37423659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71</a:t>
            </a:fld>
            <a:endParaRPr lang="en-US"/>
          </a:p>
        </p:txBody>
      </p:sp>
    </p:spTree>
    <p:extLst>
      <p:ext uri="{BB962C8B-B14F-4D97-AF65-F5344CB8AC3E}">
        <p14:creationId xmlns:p14="http://schemas.microsoft.com/office/powerpoint/2010/main" val="24590233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72</a:t>
            </a:fld>
            <a:endParaRPr lang="en-US"/>
          </a:p>
        </p:txBody>
      </p:sp>
    </p:spTree>
    <p:extLst>
      <p:ext uri="{BB962C8B-B14F-4D97-AF65-F5344CB8AC3E}">
        <p14:creationId xmlns:p14="http://schemas.microsoft.com/office/powerpoint/2010/main" val="9742992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73</a:t>
            </a:fld>
            <a:endParaRPr lang="en-US"/>
          </a:p>
        </p:txBody>
      </p:sp>
    </p:spTree>
    <p:extLst>
      <p:ext uri="{BB962C8B-B14F-4D97-AF65-F5344CB8AC3E}">
        <p14:creationId xmlns:p14="http://schemas.microsoft.com/office/powerpoint/2010/main" val="2093876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7</a:t>
            </a:fld>
            <a:endParaRPr lang="en-US"/>
          </a:p>
        </p:txBody>
      </p:sp>
    </p:spTree>
    <p:extLst>
      <p:ext uri="{BB962C8B-B14F-4D97-AF65-F5344CB8AC3E}">
        <p14:creationId xmlns:p14="http://schemas.microsoft.com/office/powerpoint/2010/main" val="2220586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74</a:t>
            </a:fld>
            <a:endParaRPr lang="en-US"/>
          </a:p>
        </p:txBody>
      </p:sp>
    </p:spTree>
    <p:extLst>
      <p:ext uri="{BB962C8B-B14F-4D97-AF65-F5344CB8AC3E}">
        <p14:creationId xmlns:p14="http://schemas.microsoft.com/office/powerpoint/2010/main" val="3991302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75</a:t>
            </a:fld>
            <a:endParaRPr lang="en-US"/>
          </a:p>
        </p:txBody>
      </p:sp>
    </p:spTree>
    <p:extLst>
      <p:ext uri="{BB962C8B-B14F-4D97-AF65-F5344CB8AC3E}">
        <p14:creationId xmlns:p14="http://schemas.microsoft.com/office/powerpoint/2010/main" val="24624717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76</a:t>
            </a:fld>
            <a:endParaRPr lang="en-US"/>
          </a:p>
        </p:txBody>
      </p:sp>
    </p:spTree>
    <p:extLst>
      <p:ext uri="{BB962C8B-B14F-4D97-AF65-F5344CB8AC3E}">
        <p14:creationId xmlns:p14="http://schemas.microsoft.com/office/powerpoint/2010/main" val="7867612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e.g., using percentage of wear time, the residual method, imputation,</a:t>
            </a:r>
            <a:r>
              <a:rPr lang="en-US" sz="1800" baseline="30000"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and other standardization methods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77</a:t>
            </a:fld>
            <a:endParaRPr lang="en-US"/>
          </a:p>
        </p:txBody>
      </p:sp>
    </p:spTree>
    <p:extLst>
      <p:ext uri="{BB962C8B-B14F-4D97-AF65-F5344CB8AC3E}">
        <p14:creationId xmlns:p14="http://schemas.microsoft.com/office/powerpoint/2010/main" val="38283099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Wear time adjustment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Calculating SBMs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cleaning plots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78</a:t>
            </a:fld>
            <a:endParaRPr lang="en-US"/>
          </a:p>
        </p:txBody>
      </p:sp>
    </p:spTree>
    <p:extLst>
      <p:ext uri="{BB962C8B-B14F-4D97-AF65-F5344CB8AC3E}">
        <p14:creationId xmlns:p14="http://schemas.microsoft.com/office/powerpoint/2010/main" val="34112291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79</a:t>
            </a:fld>
            <a:endParaRPr lang="en-US"/>
          </a:p>
        </p:txBody>
      </p:sp>
    </p:spTree>
    <p:extLst>
      <p:ext uri="{BB962C8B-B14F-4D97-AF65-F5344CB8AC3E}">
        <p14:creationId xmlns:p14="http://schemas.microsoft.com/office/powerpoint/2010/main" val="2816602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80</a:t>
            </a:fld>
            <a:endParaRPr lang="en-US"/>
          </a:p>
        </p:txBody>
      </p:sp>
    </p:spTree>
    <p:extLst>
      <p:ext uri="{BB962C8B-B14F-4D97-AF65-F5344CB8AC3E}">
        <p14:creationId xmlns:p14="http://schemas.microsoft.com/office/powerpoint/2010/main" val="30401227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81</a:t>
            </a:fld>
            <a:endParaRPr lang="en-US"/>
          </a:p>
        </p:txBody>
      </p:sp>
    </p:spTree>
    <p:extLst>
      <p:ext uri="{BB962C8B-B14F-4D97-AF65-F5344CB8AC3E}">
        <p14:creationId xmlns:p14="http://schemas.microsoft.com/office/powerpoint/2010/main" val="11231349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82</a:t>
            </a:fld>
            <a:endParaRPr lang="en-US"/>
          </a:p>
        </p:txBody>
      </p:sp>
    </p:spTree>
    <p:extLst>
      <p:ext uri="{BB962C8B-B14F-4D97-AF65-F5344CB8AC3E}">
        <p14:creationId xmlns:p14="http://schemas.microsoft.com/office/powerpoint/2010/main" val="834140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84</a:t>
            </a:fld>
            <a:endParaRPr lang="en-US"/>
          </a:p>
        </p:txBody>
      </p:sp>
    </p:spTree>
    <p:extLst>
      <p:ext uri="{BB962C8B-B14F-4D97-AF65-F5344CB8AC3E}">
        <p14:creationId xmlns:p14="http://schemas.microsoft.com/office/powerpoint/2010/main" val="2907319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9</a:t>
            </a:fld>
            <a:endParaRPr lang="en-US"/>
          </a:p>
        </p:txBody>
      </p:sp>
    </p:spTree>
    <p:extLst>
      <p:ext uri="{BB962C8B-B14F-4D97-AF65-F5344CB8AC3E}">
        <p14:creationId xmlns:p14="http://schemas.microsoft.com/office/powerpoint/2010/main" val="33348679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86</a:t>
            </a:fld>
            <a:endParaRPr lang="en-US"/>
          </a:p>
        </p:txBody>
      </p:sp>
    </p:spTree>
    <p:extLst>
      <p:ext uri="{BB962C8B-B14F-4D97-AF65-F5344CB8AC3E}">
        <p14:creationId xmlns:p14="http://schemas.microsoft.com/office/powerpoint/2010/main" val="6916798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87</a:t>
            </a:fld>
            <a:endParaRPr lang="en-US"/>
          </a:p>
        </p:txBody>
      </p:sp>
    </p:spTree>
    <p:extLst>
      <p:ext uri="{BB962C8B-B14F-4D97-AF65-F5344CB8AC3E}">
        <p14:creationId xmlns:p14="http://schemas.microsoft.com/office/powerpoint/2010/main" val="24104683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B03D77-6115-403F-ACD1-12F52AF94B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43017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each participant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B03D77-6115-403F-ACD1-12F52AF94B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21909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B03D77-6115-403F-ACD1-12F52AF94B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667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B03D77-6115-403F-ACD1-12F52AF94B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15981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B03D77-6115-403F-ACD1-12F52AF94B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79492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B03D77-6115-403F-ACD1-12F52AF94B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9327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B03D77-6115-403F-ACD1-12F52AF94B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7487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Waist cut points developed in adults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Chen KY, Bassett DR, Jr. The technology of accelerometry-based activity monitors: current and future. Med Sci Sports </a:t>
            </a:r>
            <a:r>
              <a:rPr lang="en-US" sz="1200" kern="1200" dirty="0" err="1">
                <a:solidFill>
                  <a:schemeClr val="tx1"/>
                </a:solidFill>
                <a:effectLst/>
                <a:latin typeface="+mn-lt"/>
                <a:ea typeface="+mn-ea"/>
                <a:cs typeface="+mn-cs"/>
              </a:rPr>
              <a:t>Exerc</a:t>
            </a:r>
            <a:r>
              <a:rPr lang="en-US" sz="1200" kern="1200" dirty="0">
                <a:solidFill>
                  <a:schemeClr val="tx1"/>
                </a:solidFill>
                <a:effectLst/>
                <a:latin typeface="+mn-lt"/>
                <a:ea typeface="+mn-ea"/>
                <a:cs typeface="+mn-cs"/>
              </a:rPr>
              <a:t>. 2005;37(11 Suppl):S490-500.</a:t>
            </a:r>
          </a:p>
          <a:p>
            <a:r>
              <a:rPr lang="en-US" sz="1200" b="1" kern="1200" dirty="0">
                <a:solidFill>
                  <a:schemeClr val="tx1"/>
                </a:solidFill>
                <a:effectLst/>
                <a:latin typeface="+mn-lt"/>
                <a:ea typeface="+mn-ea"/>
                <a:cs typeface="+mn-cs"/>
              </a:rPr>
              <a:t>Piezoelectric sensor principles and properties.</a:t>
            </a:r>
          </a:p>
          <a:p>
            <a:r>
              <a:rPr lang="en-US" sz="1200" kern="1200" dirty="0">
                <a:solidFill>
                  <a:schemeClr val="tx1"/>
                </a:solidFill>
                <a:effectLst/>
                <a:latin typeface="+mn-lt"/>
                <a:ea typeface="+mn-ea"/>
                <a:cs typeface="+mn-cs"/>
              </a:rPr>
              <a:t>Most accelerometry-based PA monitors use one or multiple piezoelectric accelerometers. A piezoelectric acceleration sensor consists of a piezoelectric element and a seismic mass, housed in an enclosure (Fig. 1). When the sensor undergoes acceleration, the seismic mass causes the piezoelectric element to experience deformation in the forms of bending (in beam sensors) or direct tension or compression (in the newer integrated chip (IC) sensors). These conformational changes cause displaced charge to build up on one side of the sensor, which can generate a variable output voltage signal that is proportional to the applied acceleration. In the case of a beam configuration, the piezoelectric element is the most sensitive in the bending direction; hence it is often referred to as uniaxial. However, deformations in other directions or planes can also results in acceleration signals. Some define this type of piezoelectric sensor as omnidirectional, which means it senses accelerations not only in the axis of bending (e.g., vertical to ground), but also the other planes or directions (horizontal and lateral). Furthermore, the difference in sensitivity in each direction is determined by the geometry (cross-sectional area and length), material property (stiffness), and the positioning of the seismic mass on its beam. In fact, all piezoelectric beam accelerometers have various degrees of such omnidirectional effect. The output from these accelerometers combines signals from all directions, while the contributions from each direction are not differentiable.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B03D77-6115-403F-ACD1-12F52AF94B8A}" type="slidenum">
              <a:rPr lang="en-US" smtClean="0"/>
              <a:t>10</a:t>
            </a:fld>
            <a:endParaRPr lang="en-US"/>
          </a:p>
        </p:txBody>
      </p:sp>
    </p:spTree>
    <p:extLst>
      <p:ext uri="{BB962C8B-B14F-4D97-AF65-F5344CB8AC3E}">
        <p14:creationId xmlns:p14="http://schemas.microsoft.com/office/powerpoint/2010/main" val="3573788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841772"/>
            <a:ext cx="58293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2701528"/>
            <a:ext cx="51435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9653D9-7EF3-F849-818D-9E0DD8E86B08}" type="datetimeFigureOut">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291765-81EA-7F48-BB46-3341FFC32D6B}" type="slidenum">
              <a:rPr lang="en-US" smtClean="0"/>
              <a:t>‹#›</a:t>
            </a:fld>
            <a:endParaRPr lang="en-US"/>
          </a:p>
        </p:txBody>
      </p:sp>
    </p:spTree>
    <p:extLst>
      <p:ext uri="{BB962C8B-B14F-4D97-AF65-F5344CB8AC3E}">
        <p14:creationId xmlns:p14="http://schemas.microsoft.com/office/powerpoint/2010/main" val="2208418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9653D9-7EF3-F849-818D-9E0DD8E86B08}" type="datetimeFigureOut">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291765-81EA-7F48-BB46-3341FFC32D6B}" type="slidenum">
              <a:rPr lang="en-US" smtClean="0"/>
              <a:t>‹#›</a:t>
            </a:fld>
            <a:endParaRPr lang="en-US"/>
          </a:p>
        </p:txBody>
      </p:sp>
    </p:spTree>
    <p:extLst>
      <p:ext uri="{BB962C8B-B14F-4D97-AF65-F5344CB8AC3E}">
        <p14:creationId xmlns:p14="http://schemas.microsoft.com/office/powerpoint/2010/main" val="2987113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273844"/>
            <a:ext cx="1478756"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273844"/>
            <a:ext cx="4350544"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9653D9-7EF3-F849-818D-9E0DD8E86B08}" type="datetimeFigureOut">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291765-81EA-7F48-BB46-3341FFC32D6B}" type="slidenum">
              <a:rPr lang="en-US" smtClean="0"/>
              <a:t>‹#›</a:t>
            </a:fld>
            <a:endParaRPr lang="en-US"/>
          </a:p>
        </p:txBody>
      </p:sp>
    </p:spTree>
    <p:extLst>
      <p:ext uri="{BB962C8B-B14F-4D97-AF65-F5344CB8AC3E}">
        <p14:creationId xmlns:p14="http://schemas.microsoft.com/office/powerpoint/2010/main" val="626871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9653D9-7EF3-F849-818D-9E0DD8E86B08}" type="datetimeFigureOut">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291765-81EA-7F48-BB46-3341FFC32D6B}" type="slidenum">
              <a:rPr lang="en-US" smtClean="0"/>
              <a:t>‹#›</a:t>
            </a:fld>
            <a:endParaRPr lang="en-US"/>
          </a:p>
        </p:txBody>
      </p:sp>
    </p:spTree>
    <p:extLst>
      <p:ext uri="{BB962C8B-B14F-4D97-AF65-F5344CB8AC3E}">
        <p14:creationId xmlns:p14="http://schemas.microsoft.com/office/powerpoint/2010/main" val="1273296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5"/>
            <a:ext cx="5915025"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9653D9-7EF3-F849-818D-9E0DD8E86B08}" type="datetimeFigureOut">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291765-81EA-7F48-BB46-3341FFC32D6B}" type="slidenum">
              <a:rPr lang="en-US" smtClean="0"/>
              <a:t>‹#›</a:t>
            </a:fld>
            <a:endParaRPr lang="en-US"/>
          </a:p>
        </p:txBody>
      </p:sp>
    </p:spTree>
    <p:extLst>
      <p:ext uri="{BB962C8B-B14F-4D97-AF65-F5344CB8AC3E}">
        <p14:creationId xmlns:p14="http://schemas.microsoft.com/office/powerpoint/2010/main" val="93209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1369219"/>
            <a:ext cx="291465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1369219"/>
            <a:ext cx="291465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9653D9-7EF3-F849-818D-9E0DD8E86B08}" type="datetimeFigureOut">
              <a:rPr lang="en-US" smtClean="0"/>
              <a:t>9/30/2020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291765-81EA-7F48-BB46-3341FFC32D6B}" type="slidenum">
              <a:rPr lang="en-US" smtClean="0"/>
              <a:t>‹#›</a:t>
            </a:fld>
            <a:endParaRPr lang="en-US"/>
          </a:p>
        </p:txBody>
      </p:sp>
    </p:spTree>
    <p:extLst>
      <p:ext uri="{BB962C8B-B14F-4D97-AF65-F5344CB8AC3E}">
        <p14:creationId xmlns:p14="http://schemas.microsoft.com/office/powerpoint/2010/main" val="1127537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273845"/>
            <a:ext cx="5915025"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1260872"/>
            <a:ext cx="2901255"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1878806"/>
            <a:ext cx="2901255"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1260872"/>
            <a:ext cx="2915543"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1878806"/>
            <a:ext cx="2915543"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9653D9-7EF3-F849-818D-9E0DD8E86B08}" type="datetimeFigureOut">
              <a:rPr lang="en-US" smtClean="0"/>
              <a:t>9/30/2020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291765-81EA-7F48-BB46-3341FFC32D6B}" type="slidenum">
              <a:rPr lang="en-US" smtClean="0"/>
              <a:t>‹#›</a:t>
            </a:fld>
            <a:endParaRPr lang="en-US"/>
          </a:p>
        </p:txBody>
      </p:sp>
    </p:spTree>
    <p:extLst>
      <p:ext uri="{BB962C8B-B14F-4D97-AF65-F5344CB8AC3E}">
        <p14:creationId xmlns:p14="http://schemas.microsoft.com/office/powerpoint/2010/main" val="3949404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9653D9-7EF3-F849-818D-9E0DD8E86B08}" type="datetimeFigureOut">
              <a:rPr lang="en-US" smtClean="0"/>
              <a:t>9/30/2020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291765-81EA-7F48-BB46-3341FFC32D6B}" type="slidenum">
              <a:rPr lang="en-US" smtClean="0"/>
              <a:t>‹#›</a:t>
            </a:fld>
            <a:endParaRPr lang="en-US"/>
          </a:p>
        </p:txBody>
      </p:sp>
    </p:spTree>
    <p:extLst>
      <p:ext uri="{BB962C8B-B14F-4D97-AF65-F5344CB8AC3E}">
        <p14:creationId xmlns:p14="http://schemas.microsoft.com/office/powerpoint/2010/main" val="594321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9653D9-7EF3-F849-818D-9E0DD8E86B08}" type="datetimeFigureOut">
              <a:rPr lang="en-US" smtClean="0"/>
              <a:t>9/30/2020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291765-81EA-7F48-BB46-3341FFC32D6B}" type="slidenum">
              <a:rPr lang="en-US" smtClean="0"/>
              <a:t>‹#›</a:t>
            </a:fld>
            <a:endParaRPr lang="en-US"/>
          </a:p>
        </p:txBody>
      </p:sp>
    </p:spTree>
    <p:extLst>
      <p:ext uri="{BB962C8B-B14F-4D97-AF65-F5344CB8AC3E}">
        <p14:creationId xmlns:p14="http://schemas.microsoft.com/office/powerpoint/2010/main" val="3355813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740570"/>
            <a:ext cx="3471863"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29653D9-7EF3-F849-818D-9E0DD8E86B08}" type="datetimeFigureOut">
              <a:rPr lang="en-US" smtClean="0"/>
              <a:t>9/30/2020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291765-81EA-7F48-BB46-3341FFC32D6B}" type="slidenum">
              <a:rPr lang="en-US" smtClean="0"/>
              <a:t>‹#›</a:t>
            </a:fld>
            <a:endParaRPr lang="en-US"/>
          </a:p>
        </p:txBody>
      </p:sp>
    </p:spTree>
    <p:extLst>
      <p:ext uri="{BB962C8B-B14F-4D97-AF65-F5344CB8AC3E}">
        <p14:creationId xmlns:p14="http://schemas.microsoft.com/office/powerpoint/2010/main" val="3234893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740570"/>
            <a:ext cx="3471863"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29653D9-7EF3-F849-818D-9E0DD8E86B08}" type="datetimeFigureOut">
              <a:rPr lang="en-US" smtClean="0"/>
              <a:t>9/30/2020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291765-81EA-7F48-BB46-3341FFC32D6B}" type="slidenum">
              <a:rPr lang="en-US" smtClean="0"/>
              <a:t>‹#›</a:t>
            </a:fld>
            <a:endParaRPr lang="en-US"/>
          </a:p>
        </p:txBody>
      </p:sp>
    </p:spTree>
    <p:extLst>
      <p:ext uri="{BB962C8B-B14F-4D97-AF65-F5344CB8AC3E}">
        <p14:creationId xmlns:p14="http://schemas.microsoft.com/office/powerpoint/2010/main" val="3489803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273845"/>
            <a:ext cx="5915025"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1369219"/>
            <a:ext cx="5915025"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4767264"/>
            <a:ext cx="15430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29653D9-7EF3-F849-818D-9E0DD8E86B08}" type="datetimeFigureOut">
              <a:rPr lang="en-US" smtClean="0"/>
              <a:t>9/30/2020</a:t>
            </a:fld>
            <a:endParaRPr lang="en-US"/>
          </a:p>
        </p:txBody>
      </p:sp>
      <p:sp>
        <p:nvSpPr>
          <p:cNvPr id="5" name="Footer Placeholder 4"/>
          <p:cNvSpPr>
            <a:spLocks noGrp="1"/>
          </p:cNvSpPr>
          <p:nvPr>
            <p:ph type="ftr" sz="quarter" idx="3"/>
          </p:nvPr>
        </p:nvSpPr>
        <p:spPr>
          <a:xfrm>
            <a:off x="2271713" y="4767264"/>
            <a:ext cx="2314575"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4767264"/>
            <a:ext cx="15430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D291765-81EA-7F48-BB46-3341FFC32D6B}" type="slidenum">
              <a:rPr lang="en-US" smtClean="0"/>
              <a:t>‹#›</a:t>
            </a:fld>
            <a:endParaRPr lang="en-US"/>
          </a:p>
        </p:txBody>
      </p:sp>
    </p:spTree>
    <p:extLst>
      <p:ext uri="{BB962C8B-B14F-4D97-AF65-F5344CB8AC3E}">
        <p14:creationId xmlns:p14="http://schemas.microsoft.com/office/powerpoint/2010/main" val="242745134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gif"/><Relationship Id="rId9" Type="http://schemas.openxmlformats.org/officeDocument/2006/relationships/image" Target="../media/image46.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8.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2.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4.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5.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6.jpe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10.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jpe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77.jpe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0.jpe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8.png"/><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png"/><Relationship Id="rId7" Type="http://schemas.openxmlformats.org/officeDocument/2006/relationships/image" Target="../media/image15.jpeg"/><Relationship Id="rId12"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9.emf"/><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60.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2.png"/><Relationship Id="rId7" Type="http://schemas.openxmlformats.org/officeDocument/2006/relationships/image" Target="../media/image94.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90.png"/><Relationship Id="rId4" Type="http://schemas.openxmlformats.org/officeDocument/2006/relationships/image" Target="../media/image87.png"/><Relationship Id="rId9" Type="http://schemas.openxmlformats.org/officeDocument/2006/relationships/image" Target="../media/image96.jpe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jpeg"/><Relationship Id="rId4" Type="http://schemas.openxmlformats.org/officeDocument/2006/relationships/image" Target="../media/image98.jpe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jpe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08.emf"/></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08.emf"/></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10.emf"/><Relationship Id="rId4" Type="http://schemas.openxmlformats.org/officeDocument/2006/relationships/image" Target="../media/image109.emf"/></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s>
</file>

<file path=ppt/slides/_rels/slide74.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image" Target="../media/image2.png"/><Relationship Id="rId7" Type="http://schemas.openxmlformats.org/officeDocument/2006/relationships/image" Target="../media/image109.emf"/><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08.emf"/></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8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png"/><Relationship Id="rId7" Type="http://schemas.openxmlformats.org/officeDocument/2006/relationships/image" Target="../media/image123.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3.jpeg"/><Relationship Id="rId4" Type="http://schemas.openxmlformats.org/officeDocument/2006/relationships/image" Target="../media/image22.gif"/></Relationships>
</file>

<file path=ppt/slides/_rels/slide8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30.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32.jpe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32.jpeg"/></Relationships>
</file>

<file path=ppt/slides/_rels/slide9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9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35.jpeg"/></Relationships>
</file>

<file path=ppt/slides/_rels/slide95.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39.jpeg"/><Relationship Id="rId5" Type="http://schemas.openxmlformats.org/officeDocument/2006/relationships/image" Target="../media/image138.jpeg"/><Relationship Id="rId4" Type="http://schemas.openxmlformats.org/officeDocument/2006/relationships/image" Target="../media/image1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0AE530-A9AB-4747-A8A1-5E9E3BB7470F}"/>
              </a:ext>
            </a:extLst>
          </p:cNvPr>
          <p:cNvSpPr/>
          <p:nvPr/>
        </p:nvSpPr>
        <p:spPr>
          <a:xfrm>
            <a:off x="0" y="2147001"/>
            <a:ext cx="6856715" cy="1008689"/>
          </a:xfrm>
          <a:prstGeom prst="rect">
            <a:avLst/>
          </a:prstGeom>
          <a:solidFill>
            <a:srgbClr val="4B9CD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r>
              <a:rPr lang="en-US" sz="2400" b="1" dirty="0"/>
              <a:t>Quality Assessment and Analysis of Steps Data</a:t>
            </a:r>
          </a:p>
        </p:txBody>
      </p:sp>
      <p:sp>
        <p:nvSpPr>
          <p:cNvPr id="6" name="Title 1"/>
          <p:cNvSpPr txBox="1">
            <a:spLocks/>
          </p:cNvSpPr>
          <p:nvPr/>
        </p:nvSpPr>
        <p:spPr>
          <a:xfrm>
            <a:off x="0" y="2027535"/>
            <a:ext cx="6856715" cy="1086365"/>
          </a:xfrm>
          <a:prstGeom prst="rect">
            <a:avLst/>
          </a:prstGeom>
        </p:spPr>
        <p:txBody>
          <a:bodyPr vert="horz" lIns="38576" tIns="19289" rIns="38576" bIns="19289"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buClr>
                <a:schemeClr val="accent1"/>
              </a:buClr>
            </a:pPr>
            <a:endParaRPr lang="en-US" sz="2400" b="1" dirty="0">
              <a:solidFill>
                <a:schemeClr val="bg1"/>
              </a:solidFill>
              <a:latin typeface="Avenir Next Medium" panose="020B0503020202020204" pitchFamily="34" charset="0"/>
              <a:ea typeface="Arial" charset="0"/>
              <a:cs typeface="Arial" charset="0"/>
            </a:endParaRPr>
          </a:p>
        </p:txBody>
      </p:sp>
      <p:sp>
        <p:nvSpPr>
          <p:cNvPr id="7" name="Title 1"/>
          <p:cNvSpPr txBox="1">
            <a:spLocks/>
          </p:cNvSpPr>
          <p:nvPr/>
        </p:nvSpPr>
        <p:spPr>
          <a:xfrm>
            <a:off x="2407900" y="1164401"/>
            <a:ext cx="2042200" cy="271871"/>
          </a:xfrm>
          <a:prstGeom prst="rect">
            <a:avLst/>
          </a:prstGeom>
        </p:spPr>
        <p:txBody>
          <a:bodyPr vert="horz" lIns="38576" tIns="19289" rIns="38576" bIns="19289"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buClr>
                <a:schemeClr val="accent1"/>
              </a:buClr>
            </a:pPr>
            <a:r>
              <a:rPr lang="en-US" sz="1400" dirty="0">
                <a:solidFill>
                  <a:srgbClr val="13294B"/>
                </a:solidFill>
                <a:latin typeface="Futura Medium" charset="0"/>
                <a:ea typeface="Futura Medium" charset="0"/>
                <a:cs typeface="Futura Medium" charset="0"/>
              </a:rPr>
              <a:t>September 30</a:t>
            </a:r>
            <a:r>
              <a:rPr lang="en-US" sz="1400" baseline="30000" dirty="0">
                <a:solidFill>
                  <a:srgbClr val="13294B"/>
                </a:solidFill>
                <a:latin typeface="Futura Medium" charset="0"/>
                <a:ea typeface="Futura Medium" charset="0"/>
                <a:cs typeface="Futura Medium" charset="0"/>
              </a:rPr>
              <a:t>th</a:t>
            </a:r>
            <a:r>
              <a:rPr lang="en-US" sz="1400" dirty="0">
                <a:solidFill>
                  <a:srgbClr val="13294B"/>
                </a:solidFill>
                <a:latin typeface="Futura Medium" charset="0"/>
                <a:ea typeface="Futura Medium" charset="0"/>
                <a:cs typeface="Futura Medium" charset="0"/>
              </a:rPr>
              <a:t> 2020</a:t>
            </a:r>
          </a:p>
        </p:txBody>
      </p:sp>
      <p:sp>
        <p:nvSpPr>
          <p:cNvPr id="9" name="Rectangle 8">
            <a:extLst>
              <a:ext uri="{FF2B5EF4-FFF2-40B4-BE49-F238E27FC236}">
                <a16:creationId xmlns:a16="http://schemas.microsoft.com/office/drawing/2014/main" id="{EE928BA4-B954-2446-A634-2A2881736F63}"/>
              </a:ext>
            </a:extLst>
          </p:cNvPr>
          <p:cNvSpPr/>
          <p:nvPr/>
        </p:nvSpPr>
        <p:spPr>
          <a:xfrm>
            <a:off x="0" y="2112712"/>
            <a:ext cx="6858000" cy="46292"/>
          </a:xfrm>
          <a:prstGeom prst="rect">
            <a:avLst/>
          </a:prstGeom>
          <a:solidFill>
            <a:srgbClr val="1329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sp>
        <p:nvSpPr>
          <p:cNvPr id="10" name="Rectangle 9">
            <a:extLst>
              <a:ext uri="{FF2B5EF4-FFF2-40B4-BE49-F238E27FC236}">
                <a16:creationId xmlns:a16="http://schemas.microsoft.com/office/drawing/2014/main" id="{45541157-4634-4242-A76C-E7F2CD898D24}"/>
              </a:ext>
            </a:extLst>
          </p:cNvPr>
          <p:cNvSpPr/>
          <p:nvPr/>
        </p:nvSpPr>
        <p:spPr>
          <a:xfrm>
            <a:off x="0" y="3120325"/>
            <a:ext cx="6858000" cy="46292"/>
          </a:xfrm>
          <a:prstGeom prst="rect">
            <a:avLst/>
          </a:prstGeom>
          <a:solidFill>
            <a:srgbClr val="1329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pic>
        <p:nvPicPr>
          <p:cNvPr id="3" name="Picture 2">
            <a:extLst>
              <a:ext uri="{FF2B5EF4-FFF2-40B4-BE49-F238E27FC236}">
                <a16:creationId xmlns:a16="http://schemas.microsoft.com/office/drawing/2014/main" id="{B7276496-0BF9-1042-AAE8-6FCED4FCFE3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24035" y="4539785"/>
            <a:ext cx="2809930" cy="361277"/>
          </a:xfrm>
          <a:prstGeom prst="rect">
            <a:avLst/>
          </a:prstGeom>
        </p:spPr>
      </p:pic>
      <p:sp>
        <p:nvSpPr>
          <p:cNvPr id="2" name="Title 1">
            <a:extLst>
              <a:ext uri="{FF2B5EF4-FFF2-40B4-BE49-F238E27FC236}">
                <a16:creationId xmlns:a16="http://schemas.microsoft.com/office/drawing/2014/main" id="{474E6300-9A38-426F-AB85-8E39F5BE7006}"/>
              </a:ext>
            </a:extLst>
          </p:cNvPr>
          <p:cNvSpPr txBox="1">
            <a:spLocks/>
          </p:cNvSpPr>
          <p:nvPr/>
        </p:nvSpPr>
        <p:spPr>
          <a:xfrm>
            <a:off x="1561074" y="3481377"/>
            <a:ext cx="3735853" cy="837496"/>
          </a:xfrm>
          <a:prstGeom prst="rect">
            <a:avLst/>
          </a:prstGeom>
        </p:spPr>
        <p:txBody>
          <a:bodyPr vert="horz" lIns="38576" tIns="19289" rIns="38576" bIns="19289"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buClr>
                <a:schemeClr val="accent1"/>
              </a:buClr>
            </a:pPr>
            <a:r>
              <a:rPr lang="en-US" sz="1400" dirty="0">
                <a:solidFill>
                  <a:srgbClr val="13294B"/>
                </a:solidFill>
                <a:latin typeface="Futura Medium" charset="0"/>
                <a:ea typeface="Futura Medium" charset="0"/>
                <a:cs typeface="Futura Medium" charset="0"/>
              </a:rPr>
              <a:t>Chris Moore</a:t>
            </a:r>
          </a:p>
          <a:p>
            <a:pPr>
              <a:buClr>
                <a:schemeClr val="accent1"/>
              </a:buClr>
            </a:pPr>
            <a:r>
              <a:rPr lang="en-US" sz="1400" dirty="0">
                <a:solidFill>
                  <a:srgbClr val="13294B"/>
                </a:solidFill>
                <a:latin typeface="Futura Medium" charset="0"/>
                <a:ea typeface="Futura Medium" charset="0"/>
                <a:cs typeface="Futura Medium" charset="0"/>
              </a:rPr>
              <a:t>Department of Epidemiology</a:t>
            </a:r>
          </a:p>
          <a:p>
            <a:pPr>
              <a:buClr>
                <a:schemeClr val="accent1"/>
              </a:buClr>
            </a:pPr>
            <a:r>
              <a:rPr lang="en-US" sz="1400" dirty="0">
                <a:solidFill>
                  <a:srgbClr val="13294B"/>
                </a:solidFill>
                <a:latin typeface="Futura Medium" charset="0"/>
                <a:ea typeface="Futura Medium" charset="0"/>
                <a:cs typeface="Futura Medium" charset="0"/>
              </a:rPr>
              <a:t>University of North Carolina at Chapel Hill</a:t>
            </a:r>
          </a:p>
        </p:txBody>
      </p:sp>
    </p:spTree>
    <p:extLst>
      <p:ext uri="{BB962C8B-B14F-4D97-AF65-F5344CB8AC3E}">
        <p14:creationId xmlns:p14="http://schemas.microsoft.com/office/powerpoint/2010/main" val="1516500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Measures &amp; Procedures</a:t>
            </a:r>
          </a:p>
        </p:txBody>
      </p:sp>
      <p:sp>
        <p:nvSpPr>
          <p:cNvPr id="3" name="Content Placeholder 2">
            <a:extLst>
              <a:ext uri="{FF2B5EF4-FFF2-40B4-BE49-F238E27FC236}">
                <a16:creationId xmlns:a16="http://schemas.microsoft.com/office/drawing/2014/main" id="{D2185A4D-9CD0-4AC5-AE86-BA9DDD257BD1}"/>
              </a:ext>
            </a:extLst>
          </p:cNvPr>
          <p:cNvSpPr>
            <a:spLocks noGrp="1"/>
          </p:cNvSpPr>
          <p:nvPr>
            <p:ph idx="1"/>
          </p:nvPr>
        </p:nvSpPr>
        <p:spPr>
          <a:xfrm>
            <a:off x="124778" y="559117"/>
            <a:ext cx="5915025" cy="3698081"/>
          </a:xfrm>
        </p:spPr>
        <p:txBody>
          <a:bodyPr>
            <a:normAutofit/>
          </a:bodyPr>
          <a:lstStyle/>
          <a:p>
            <a:pPr>
              <a:spcAft>
                <a:spcPts val="200"/>
              </a:spcAft>
            </a:pPr>
            <a:r>
              <a:rPr lang="en-US" dirty="0" err="1"/>
              <a:t>Actical</a:t>
            </a:r>
            <a:r>
              <a:rPr lang="en-US" dirty="0"/>
              <a:t> accelerometer </a:t>
            </a:r>
            <a:r>
              <a:rPr lang="en-US" sz="1800" dirty="0"/>
              <a:t>(version B-1; model 198-0200-03) </a:t>
            </a:r>
          </a:p>
          <a:p>
            <a:pPr lvl="1">
              <a:spcAft>
                <a:spcPts val="200"/>
              </a:spcAft>
            </a:pPr>
            <a:r>
              <a:rPr lang="en-US" dirty="0"/>
              <a:t>“</a:t>
            </a:r>
            <a:r>
              <a:rPr lang="en-US" i="1" dirty="0"/>
              <a:t>Omnidirectional</a:t>
            </a:r>
            <a:r>
              <a:rPr lang="en-US" dirty="0"/>
              <a:t>”</a:t>
            </a:r>
          </a:p>
          <a:p>
            <a:pPr lvl="1">
              <a:spcAft>
                <a:spcPts val="200"/>
              </a:spcAft>
            </a:pPr>
            <a:r>
              <a:rPr lang="en-US" dirty="0"/>
              <a:t>Waist-worn</a:t>
            </a:r>
          </a:p>
          <a:p>
            <a:pPr lvl="1">
              <a:spcAft>
                <a:spcPts val="1000"/>
              </a:spcAft>
            </a:pPr>
            <a:r>
              <a:rPr lang="en-US" dirty="0"/>
              <a:t>One week during waking hours</a:t>
            </a:r>
          </a:p>
          <a:p>
            <a:pPr>
              <a:spcAft>
                <a:spcPts val="1000"/>
              </a:spcAft>
            </a:pPr>
            <a:r>
              <a:rPr lang="en-US" dirty="0"/>
              <a:t>1-min epochs</a:t>
            </a:r>
          </a:p>
          <a:p>
            <a:pPr>
              <a:spcAft>
                <a:spcPts val="200"/>
              </a:spcAft>
            </a:pPr>
            <a:r>
              <a:rPr lang="en-US" dirty="0"/>
              <a:t>Non-wear </a:t>
            </a:r>
            <a:r>
              <a:rPr lang="en-US" dirty="0">
                <a:sym typeface="Wingdings" panose="05000000000000000000" pitchFamily="2" charset="2"/>
              </a:rPr>
              <a:t>– Choi algorithm</a:t>
            </a:r>
          </a:p>
          <a:p>
            <a:pPr lvl="1">
              <a:spcAft>
                <a:spcPts val="1000"/>
              </a:spcAft>
            </a:pPr>
            <a:r>
              <a:rPr lang="en-US" dirty="0">
                <a:sym typeface="Wingdings" panose="05000000000000000000" pitchFamily="2" charset="2"/>
              </a:rPr>
              <a:t>Adherence: ≥3 days of ≥10 </a:t>
            </a:r>
            <a:r>
              <a:rPr lang="en-US" dirty="0" err="1">
                <a:sym typeface="Wingdings" panose="05000000000000000000" pitchFamily="2" charset="2"/>
              </a:rPr>
              <a:t>hrs</a:t>
            </a:r>
            <a:endParaRPr lang="en-US" dirty="0">
              <a:sym typeface="Wingdings" panose="05000000000000000000" pitchFamily="2" charset="2"/>
            </a:endParaRPr>
          </a:p>
          <a:p>
            <a:r>
              <a:rPr lang="en-US" dirty="0">
                <a:sym typeface="Wingdings" panose="05000000000000000000" pitchFamily="2" charset="2"/>
              </a:rPr>
              <a:t>Actical count cut points</a:t>
            </a:r>
            <a:r>
              <a:rPr lang="en-US" baseline="30000" dirty="0">
                <a:sym typeface="Wingdings" panose="05000000000000000000" pitchFamily="2" charset="2"/>
              </a:rPr>
              <a:t>1,2</a:t>
            </a:r>
            <a:r>
              <a:rPr lang="en-US" dirty="0">
                <a:sym typeface="Wingdings" panose="05000000000000000000" pitchFamily="2" charset="2"/>
              </a:rPr>
              <a:t> </a:t>
            </a:r>
            <a:endParaRPr lang="en-US" dirty="0"/>
          </a:p>
        </p:txBody>
      </p:sp>
      <p:sp>
        <p:nvSpPr>
          <p:cNvPr id="9" name="TextBox 8">
            <a:extLst>
              <a:ext uri="{FF2B5EF4-FFF2-40B4-BE49-F238E27FC236}">
                <a16:creationId xmlns:a16="http://schemas.microsoft.com/office/drawing/2014/main" id="{DE891AEC-079B-4A4C-ADAD-97862F5C3AC2}"/>
              </a:ext>
            </a:extLst>
          </p:cNvPr>
          <p:cNvSpPr txBox="1"/>
          <p:nvPr/>
        </p:nvSpPr>
        <p:spPr>
          <a:xfrm>
            <a:off x="22860" y="4262436"/>
            <a:ext cx="2378202" cy="430887"/>
          </a:xfrm>
          <a:prstGeom prst="rect">
            <a:avLst/>
          </a:prstGeom>
          <a:noFill/>
        </p:spPr>
        <p:txBody>
          <a:bodyPr wrap="square" rtlCol="0">
            <a:spAutoFit/>
          </a:bodyPr>
          <a:lstStyle/>
          <a:p>
            <a:r>
              <a:rPr lang="en-US" sz="1100" dirty="0"/>
              <a:t>1) Colley et al. </a:t>
            </a:r>
            <a:r>
              <a:rPr lang="en-US" sz="1100" i="1" dirty="0"/>
              <a:t>Health Rep</a:t>
            </a:r>
            <a:r>
              <a:rPr lang="en-US" sz="1100" dirty="0"/>
              <a:t> 2011 </a:t>
            </a:r>
          </a:p>
          <a:p>
            <a:r>
              <a:rPr lang="en-US" sz="1100" dirty="0"/>
              <a:t>2) Wong et al. </a:t>
            </a:r>
            <a:r>
              <a:rPr lang="en-US" sz="1100" i="1" dirty="0"/>
              <a:t> J Phys Act Health 2011</a:t>
            </a:r>
            <a:endParaRPr lang="en-US" sz="1100" dirty="0"/>
          </a:p>
        </p:txBody>
      </p:sp>
      <p:pic>
        <p:nvPicPr>
          <p:cNvPr id="1026" name="Picture 2" descr="Image result for actical">
            <a:extLst>
              <a:ext uri="{FF2B5EF4-FFF2-40B4-BE49-F238E27FC236}">
                <a16:creationId xmlns:a16="http://schemas.microsoft.com/office/drawing/2014/main" id="{760B3D07-29C2-4639-B177-E88C0A5F57A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31499" y="886302"/>
            <a:ext cx="1510222" cy="162639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Table 3">
            <a:extLst>
              <a:ext uri="{FF2B5EF4-FFF2-40B4-BE49-F238E27FC236}">
                <a16:creationId xmlns:a16="http://schemas.microsoft.com/office/drawing/2014/main" id="{7D8C6F65-F0D1-42E0-9485-26B2AC63E0F4}"/>
              </a:ext>
            </a:extLst>
          </p:cNvPr>
          <p:cNvGraphicFramePr>
            <a:graphicFrameLocks noGrp="1"/>
          </p:cNvGraphicFramePr>
          <p:nvPr/>
        </p:nvGraphicFramePr>
        <p:xfrm>
          <a:off x="3836860" y="2954987"/>
          <a:ext cx="2998280" cy="1684360"/>
        </p:xfrm>
        <a:graphic>
          <a:graphicData uri="http://schemas.openxmlformats.org/drawingml/2006/table">
            <a:tbl>
              <a:tblPr firstRow="1" bandRow="1">
                <a:tableStyleId>{5C22544A-7EE6-4342-B048-85BDC9FD1C3A}</a:tableStyleId>
              </a:tblPr>
              <a:tblGrid>
                <a:gridCol w="1078040">
                  <a:extLst>
                    <a:ext uri="{9D8B030D-6E8A-4147-A177-3AD203B41FA5}">
                      <a16:colId xmlns:a16="http://schemas.microsoft.com/office/drawing/2014/main" val="2939738030"/>
                    </a:ext>
                  </a:extLst>
                </a:gridCol>
                <a:gridCol w="1920240">
                  <a:extLst>
                    <a:ext uri="{9D8B030D-6E8A-4147-A177-3AD203B41FA5}">
                      <a16:colId xmlns:a16="http://schemas.microsoft.com/office/drawing/2014/main" val="2759323687"/>
                    </a:ext>
                  </a:extLst>
                </a:gridCol>
              </a:tblGrid>
              <a:tr h="344890">
                <a:tc>
                  <a:txBody>
                    <a:bodyPr/>
                    <a:lstStyle/>
                    <a:p>
                      <a:pPr algn="ctr"/>
                      <a:r>
                        <a:rPr lang="en-US" sz="1400" dirty="0"/>
                        <a:t>PA Intensity</a:t>
                      </a:r>
                    </a:p>
                  </a:txBody>
                  <a:tcPr anchor="ctr"/>
                </a:tc>
                <a:tc>
                  <a:txBody>
                    <a:bodyPr/>
                    <a:lstStyle/>
                    <a:p>
                      <a:pPr algn="ctr"/>
                      <a:r>
                        <a:rPr lang="en-US" sz="1400" dirty="0" err="1"/>
                        <a:t>Cutpoint</a:t>
                      </a:r>
                      <a:r>
                        <a:rPr lang="en-US" sz="1400" dirty="0"/>
                        <a:t> (counts)</a:t>
                      </a:r>
                    </a:p>
                  </a:txBody>
                  <a:tcPr anchor="ctr"/>
                </a:tc>
                <a:extLst>
                  <a:ext uri="{0D108BD9-81ED-4DB2-BD59-A6C34878D82A}">
                    <a16:rowId xmlns:a16="http://schemas.microsoft.com/office/drawing/2014/main" val="2519213791"/>
                  </a:ext>
                </a:extLst>
              </a:tr>
              <a:tr h="246833">
                <a:tc>
                  <a:txBody>
                    <a:bodyPr/>
                    <a:lstStyle/>
                    <a:p>
                      <a:pPr algn="ctr"/>
                      <a:r>
                        <a:rPr lang="en-US" sz="1400" dirty="0"/>
                        <a:t>Sedentary</a:t>
                      </a:r>
                    </a:p>
                  </a:txBody>
                  <a:tcPr anchor="ctr"/>
                </a:tc>
                <a:tc>
                  <a:txBody>
                    <a:bodyPr/>
                    <a:lstStyle/>
                    <a:p>
                      <a:pPr algn="ctr"/>
                      <a:r>
                        <a:rPr lang="en-US" sz="1400" dirty="0"/>
                        <a:t>&lt;100 counts/min</a:t>
                      </a:r>
                    </a:p>
                  </a:txBody>
                  <a:tcPr anchor="ctr"/>
                </a:tc>
                <a:extLst>
                  <a:ext uri="{0D108BD9-81ED-4DB2-BD59-A6C34878D82A}">
                    <a16:rowId xmlns:a16="http://schemas.microsoft.com/office/drawing/2014/main" val="1932947410"/>
                  </a:ext>
                </a:extLst>
              </a:tr>
              <a:tr h="344890">
                <a:tc>
                  <a:txBody>
                    <a:bodyPr/>
                    <a:lstStyle/>
                    <a:p>
                      <a:pPr algn="ctr"/>
                      <a:r>
                        <a:rPr lang="en-US" sz="1400" dirty="0"/>
                        <a:t>Light</a:t>
                      </a:r>
                    </a:p>
                  </a:txBody>
                  <a:tcPr anchor="ctr"/>
                </a:tc>
                <a:tc>
                  <a:txBody>
                    <a:bodyPr/>
                    <a:lstStyle/>
                    <a:p>
                      <a:pPr algn="ctr"/>
                      <a:r>
                        <a:rPr lang="en-US" sz="1400" dirty="0"/>
                        <a:t>100-1534 counts/min</a:t>
                      </a:r>
                    </a:p>
                  </a:txBody>
                  <a:tcPr anchor="ctr"/>
                </a:tc>
                <a:extLst>
                  <a:ext uri="{0D108BD9-81ED-4DB2-BD59-A6C34878D82A}">
                    <a16:rowId xmlns:a16="http://schemas.microsoft.com/office/drawing/2014/main" val="1972444976"/>
                  </a:ext>
                </a:extLst>
              </a:tr>
              <a:tr h="344890">
                <a:tc>
                  <a:txBody>
                    <a:bodyPr/>
                    <a:lstStyle/>
                    <a:p>
                      <a:pPr algn="ctr"/>
                      <a:r>
                        <a:rPr lang="en-US" sz="1400" dirty="0"/>
                        <a:t>Moderate</a:t>
                      </a:r>
                    </a:p>
                  </a:txBody>
                  <a:tcPr anchor="ctr"/>
                </a:tc>
                <a:tc>
                  <a:txBody>
                    <a:bodyPr/>
                    <a:lstStyle/>
                    <a:p>
                      <a:pPr algn="ctr"/>
                      <a:r>
                        <a:rPr lang="en-US" sz="1400" dirty="0"/>
                        <a:t>1535-3961 counts/min</a:t>
                      </a:r>
                    </a:p>
                  </a:txBody>
                  <a:tcPr anchor="ctr"/>
                </a:tc>
                <a:extLst>
                  <a:ext uri="{0D108BD9-81ED-4DB2-BD59-A6C34878D82A}">
                    <a16:rowId xmlns:a16="http://schemas.microsoft.com/office/drawing/2014/main" val="3658549902"/>
                  </a:ext>
                </a:extLst>
              </a:tr>
              <a:tr h="344890">
                <a:tc>
                  <a:txBody>
                    <a:bodyPr/>
                    <a:lstStyle/>
                    <a:p>
                      <a:pPr algn="ctr"/>
                      <a:r>
                        <a:rPr lang="en-US" sz="1400" dirty="0"/>
                        <a:t>Vigorous</a:t>
                      </a:r>
                    </a:p>
                  </a:txBody>
                  <a:tcPr anchor="ctr"/>
                </a:tc>
                <a:tc>
                  <a:txBody>
                    <a:bodyPr/>
                    <a:lstStyle/>
                    <a:p>
                      <a:pPr algn="ctr"/>
                      <a:r>
                        <a:rPr lang="en-US" sz="1400" dirty="0"/>
                        <a:t>≥3962 counts/min</a:t>
                      </a:r>
                    </a:p>
                  </a:txBody>
                  <a:tcPr anchor="ctr"/>
                </a:tc>
                <a:extLst>
                  <a:ext uri="{0D108BD9-81ED-4DB2-BD59-A6C34878D82A}">
                    <a16:rowId xmlns:a16="http://schemas.microsoft.com/office/drawing/2014/main" val="1703496497"/>
                  </a:ext>
                </a:extLst>
              </a:tr>
            </a:tbl>
          </a:graphicData>
        </a:graphic>
      </p:graphicFrame>
    </p:spTree>
    <p:extLst>
      <p:ext uri="{BB962C8B-B14F-4D97-AF65-F5344CB8AC3E}">
        <p14:creationId xmlns:p14="http://schemas.microsoft.com/office/powerpoint/2010/main" val="213408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par>
                          <p:cTn id="8" fill="hold">
                            <p:stCondLst>
                              <p:cond delay="500"/>
                            </p:stCondLst>
                            <p:childTnLst>
                              <p:par>
                                <p:cTn id="9" presetID="26" presetClass="emph" presetSubtype="0" fill="hold" nodeType="afterEffect">
                                  <p:stCondLst>
                                    <p:cond delay="0"/>
                                  </p:stCondLst>
                                  <p:iterate type="lt">
                                    <p:tmPct val="0"/>
                                  </p:iterate>
                                  <p:childTnLst>
                                    <p:animEffect transition="out" filter="fade">
                                      <p:cBhvr>
                                        <p:cTn id="10" dur="500" tmFilter="0, 0; .2, .5; .8, .5; 1, 0"/>
                                        <p:tgtEl>
                                          <p:spTgt spid="3">
                                            <p:txEl>
                                              <p:pRg st="1" end="1"/>
                                            </p:txEl>
                                          </p:spTgt>
                                        </p:tgtEl>
                                      </p:cBhvr>
                                    </p:animEffect>
                                    <p:animScale>
                                      <p:cBhvr>
                                        <p:cTn id="11" dur="250" autoRev="1" fill="hold"/>
                                        <p:tgtEl>
                                          <p:spTgt spid="3">
                                            <p:txEl>
                                              <p:pRg st="1" end="1"/>
                                            </p:txEl>
                                          </p:spTgt>
                                        </p:tgtEl>
                                      </p:cBhvr>
                                      <p:by x="105000" y="105000"/>
                                    </p:animScale>
                                  </p:childTnLst>
                                </p:cTn>
                              </p:par>
                              <p:par>
                                <p:cTn id="12" presetID="22" presetClass="entr" presetSubtype="1"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up)">
                                      <p:cBhvr>
                                        <p:cTn id="14" dur="500"/>
                                        <p:tgtEl>
                                          <p:spTgt spid="3">
                                            <p:txEl>
                                              <p:pRg st="2" end="2"/>
                                            </p:txEl>
                                          </p:spTgt>
                                        </p:tgtEl>
                                      </p:cBhvr>
                                    </p:animEffect>
                                  </p:childTnLst>
                                </p:cTn>
                              </p:par>
                              <p:par>
                                <p:cTn id="15" presetID="22" presetClass="entr" presetSubtype="1"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up)">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up)">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wipe(left)">
                                      <p:cBhvr>
                                        <p:cTn id="36" dur="500"/>
                                        <p:tgtEl>
                                          <p:spTgt spid="3">
                                            <p:txEl>
                                              <p:pRg st="7" end="7"/>
                                            </p:txEl>
                                          </p:spTgt>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22" presetClass="entr" presetSubtype="1"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up)">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PA Based on Counts</a:t>
            </a:r>
          </a:p>
        </p:txBody>
      </p:sp>
      <p:grpSp>
        <p:nvGrpSpPr>
          <p:cNvPr id="27" name="Group 26">
            <a:extLst>
              <a:ext uri="{FF2B5EF4-FFF2-40B4-BE49-F238E27FC236}">
                <a16:creationId xmlns:a16="http://schemas.microsoft.com/office/drawing/2014/main" id="{52CA5FA4-50CE-428D-B860-EF226EFB759F}"/>
              </a:ext>
            </a:extLst>
          </p:cNvPr>
          <p:cNvGrpSpPr>
            <a:grpSpLocks noChangeAspect="1"/>
          </p:cNvGrpSpPr>
          <p:nvPr/>
        </p:nvGrpSpPr>
        <p:grpSpPr>
          <a:xfrm>
            <a:off x="1934018" y="543456"/>
            <a:ext cx="4779964" cy="1614425"/>
            <a:chOff x="687220" y="1610972"/>
            <a:chExt cx="5753903" cy="1943371"/>
          </a:xfrm>
        </p:grpSpPr>
        <p:pic>
          <p:nvPicPr>
            <p:cNvPr id="19" name="Picture 18">
              <a:extLst>
                <a:ext uri="{FF2B5EF4-FFF2-40B4-BE49-F238E27FC236}">
                  <a16:creationId xmlns:a16="http://schemas.microsoft.com/office/drawing/2014/main" id="{5FB8576B-9F5E-45F7-A9FD-A2B5CBDD6874}"/>
                </a:ext>
              </a:extLst>
            </p:cNvPr>
            <p:cNvPicPr>
              <a:picLocks noChangeAspect="1"/>
            </p:cNvPicPr>
            <p:nvPr/>
          </p:nvPicPr>
          <p:blipFill>
            <a:blip r:embed="rId4"/>
            <a:stretch>
              <a:fillRect/>
            </a:stretch>
          </p:blipFill>
          <p:spPr>
            <a:xfrm>
              <a:off x="687220" y="1610972"/>
              <a:ext cx="5753903" cy="1943371"/>
            </a:xfrm>
            <a:prstGeom prst="rect">
              <a:avLst/>
            </a:prstGeom>
            <a:ln w="12700">
              <a:solidFill>
                <a:schemeClr val="tx1"/>
              </a:solidFill>
            </a:ln>
          </p:spPr>
        </p:pic>
        <p:sp>
          <p:nvSpPr>
            <p:cNvPr id="26" name="Rectangle 25">
              <a:extLst>
                <a:ext uri="{FF2B5EF4-FFF2-40B4-BE49-F238E27FC236}">
                  <a16:creationId xmlns:a16="http://schemas.microsoft.com/office/drawing/2014/main" id="{265375B9-8656-40F8-A6DB-E7666D612303}"/>
                </a:ext>
              </a:extLst>
            </p:cNvPr>
            <p:cNvSpPr/>
            <p:nvPr/>
          </p:nvSpPr>
          <p:spPr>
            <a:xfrm>
              <a:off x="2679590" y="2878372"/>
              <a:ext cx="1431234" cy="251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FF09A0AB-62C2-47D0-88E3-68166BD250C0}"/>
              </a:ext>
            </a:extLst>
          </p:cNvPr>
          <p:cNvGrpSpPr>
            <a:grpSpLocks noChangeAspect="1"/>
          </p:cNvGrpSpPr>
          <p:nvPr/>
        </p:nvGrpSpPr>
        <p:grpSpPr>
          <a:xfrm>
            <a:off x="89054" y="2458250"/>
            <a:ext cx="4248365" cy="1938108"/>
            <a:chOff x="1066590" y="1171068"/>
            <a:chExt cx="5372850" cy="2451099"/>
          </a:xfrm>
        </p:grpSpPr>
        <p:grpSp>
          <p:nvGrpSpPr>
            <p:cNvPr id="34" name="Group 33">
              <a:extLst>
                <a:ext uri="{FF2B5EF4-FFF2-40B4-BE49-F238E27FC236}">
                  <a16:creationId xmlns:a16="http://schemas.microsoft.com/office/drawing/2014/main" id="{E4D98764-1F0D-444A-B8EE-373DDAF4B82B}"/>
                </a:ext>
              </a:extLst>
            </p:cNvPr>
            <p:cNvGrpSpPr/>
            <p:nvPr/>
          </p:nvGrpSpPr>
          <p:grpSpPr>
            <a:xfrm>
              <a:off x="1066590" y="1171068"/>
              <a:ext cx="5372850" cy="2451099"/>
              <a:chOff x="527890" y="1718065"/>
              <a:chExt cx="5372850" cy="2451099"/>
            </a:xfrm>
          </p:grpSpPr>
          <p:pic>
            <p:nvPicPr>
              <p:cNvPr id="31" name="Picture 30">
                <a:extLst>
                  <a:ext uri="{FF2B5EF4-FFF2-40B4-BE49-F238E27FC236}">
                    <a16:creationId xmlns:a16="http://schemas.microsoft.com/office/drawing/2014/main" id="{C59F964F-C1F9-4CB7-91DE-3F0282F2C07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24901" b="-1"/>
              <a:stretch/>
            </p:blipFill>
            <p:spPr>
              <a:xfrm>
                <a:off x="527890" y="1718065"/>
                <a:ext cx="5372850" cy="2451099"/>
              </a:xfrm>
              <a:prstGeom prst="rect">
                <a:avLst/>
              </a:prstGeom>
              <a:ln w="12700">
                <a:solidFill>
                  <a:schemeClr val="tx1"/>
                </a:solidFill>
              </a:ln>
            </p:spPr>
          </p:pic>
          <p:pic>
            <p:nvPicPr>
              <p:cNvPr id="2056" name="Picture 8" descr="AJPM - Apps on Google Play">
                <a:extLst>
                  <a:ext uri="{FF2B5EF4-FFF2-40B4-BE49-F238E27FC236}">
                    <a16:creationId xmlns:a16="http://schemas.microsoft.com/office/drawing/2014/main" id="{394220CB-1BE8-41A7-B84C-716AF5D9EE6C}"/>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3467640" y="1718065"/>
                <a:ext cx="2433100" cy="473334"/>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BA14FB6E-73DA-46F8-9553-D62FC240079A}"/>
                </a:ext>
              </a:extLst>
            </p:cNvPr>
            <p:cNvSpPr txBox="1"/>
            <p:nvPr/>
          </p:nvSpPr>
          <p:spPr>
            <a:xfrm>
              <a:off x="3283960" y="1182627"/>
              <a:ext cx="722380" cy="361777"/>
            </a:xfrm>
            <a:prstGeom prst="rect">
              <a:avLst/>
            </a:prstGeom>
            <a:noFill/>
          </p:spPr>
          <p:txBody>
            <a:bodyPr wrap="square" rtlCol="0">
              <a:spAutoFit/>
            </a:bodyPr>
            <a:lstStyle/>
            <a:p>
              <a:r>
                <a:rPr lang="en-US" sz="1400" dirty="0"/>
                <a:t>2015</a:t>
              </a:r>
            </a:p>
          </p:txBody>
        </p:sp>
      </p:grpSp>
      <p:grpSp>
        <p:nvGrpSpPr>
          <p:cNvPr id="7" name="Group 6">
            <a:extLst>
              <a:ext uri="{FF2B5EF4-FFF2-40B4-BE49-F238E27FC236}">
                <a16:creationId xmlns:a16="http://schemas.microsoft.com/office/drawing/2014/main" id="{30A25AD1-D219-4159-B6C4-3C87509F3E83}"/>
              </a:ext>
            </a:extLst>
          </p:cNvPr>
          <p:cNvGrpSpPr/>
          <p:nvPr/>
        </p:nvGrpSpPr>
        <p:grpSpPr>
          <a:xfrm>
            <a:off x="4513616" y="2248379"/>
            <a:ext cx="1923876" cy="2267095"/>
            <a:chOff x="64944" y="2591295"/>
            <a:chExt cx="1923876" cy="2267095"/>
          </a:xfrm>
        </p:grpSpPr>
        <p:sp>
          <p:nvSpPr>
            <p:cNvPr id="37" name="TextBox 36">
              <a:extLst>
                <a:ext uri="{FF2B5EF4-FFF2-40B4-BE49-F238E27FC236}">
                  <a16:creationId xmlns:a16="http://schemas.microsoft.com/office/drawing/2014/main" id="{069323CF-7091-447B-906C-FF4593932ECF}"/>
                </a:ext>
              </a:extLst>
            </p:cNvPr>
            <p:cNvSpPr txBox="1"/>
            <p:nvPr/>
          </p:nvSpPr>
          <p:spPr>
            <a:xfrm>
              <a:off x="289360" y="2591295"/>
              <a:ext cx="1433808" cy="400110"/>
            </a:xfrm>
            <a:prstGeom prst="rect">
              <a:avLst/>
            </a:prstGeom>
            <a:noFill/>
          </p:spPr>
          <p:txBody>
            <a:bodyPr wrap="square" rtlCol="0">
              <a:spAutoFit/>
            </a:bodyPr>
            <a:lstStyle/>
            <a:p>
              <a:pPr algn="ctr"/>
              <a:r>
                <a:rPr lang="en-US" sz="2000" b="1" dirty="0">
                  <a:solidFill>
                    <a:srgbClr val="C00000"/>
                  </a:solidFill>
                </a:rPr>
                <a:t>Mid-2019</a:t>
              </a:r>
            </a:p>
          </p:txBody>
        </p:sp>
        <p:grpSp>
          <p:nvGrpSpPr>
            <p:cNvPr id="5" name="Group 4">
              <a:extLst>
                <a:ext uri="{FF2B5EF4-FFF2-40B4-BE49-F238E27FC236}">
                  <a16:creationId xmlns:a16="http://schemas.microsoft.com/office/drawing/2014/main" id="{E7A4B691-01A6-4B4E-B07A-AA025C445478}"/>
                </a:ext>
              </a:extLst>
            </p:cNvPr>
            <p:cNvGrpSpPr/>
            <p:nvPr/>
          </p:nvGrpSpPr>
          <p:grpSpPr>
            <a:xfrm>
              <a:off x="64944" y="2920282"/>
              <a:ext cx="1923876" cy="1938108"/>
              <a:chOff x="64944" y="2920282"/>
              <a:chExt cx="1923876" cy="1938108"/>
            </a:xfrm>
          </p:grpSpPr>
          <p:sp>
            <p:nvSpPr>
              <p:cNvPr id="4" name="Rectangle 3">
                <a:extLst>
                  <a:ext uri="{FF2B5EF4-FFF2-40B4-BE49-F238E27FC236}">
                    <a16:creationId xmlns:a16="http://schemas.microsoft.com/office/drawing/2014/main" id="{3538124D-C24F-415D-ABC2-1A0758C9C397}"/>
                  </a:ext>
                </a:extLst>
              </p:cNvPr>
              <p:cNvSpPr/>
              <p:nvPr/>
            </p:nvSpPr>
            <p:spPr>
              <a:xfrm>
                <a:off x="64944" y="2920282"/>
                <a:ext cx="1923876" cy="19381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amaco Mechanical Hand Tally Counter | Tally Counter Store">
                <a:extLst>
                  <a:ext uri="{FF2B5EF4-FFF2-40B4-BE49-F238E27FC236}">
                    <a16:creationId xmlns:a16="http://schemas.microsoft.com/office/drawing/2014/main" id="{2F0C2C7A-9776-4D29-AFA4-6D3A631A20A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19669" y="2991405"/>
                <a:ext cx="868224" cy="86822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descr="Clip Art Foot Step, HD Png Download - kindpng">
                <a:extLst>
                  <a:ext uri="{FF2B5EF4-FFF2-40B4-BE49-F238E27FC236}">
                    <a16:creationId xmlns:a16="http://schemas.microsoft.com/office/drawing/2014/main" id="{F096F136-F906-4A53-9E5B-347B5B7A154D}"/>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rot="21329261">
                <a:off x="849848" y="3875825"/>
                <a:ext cx="494984" cy="9309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Clip Art Foot Step, HD Png Download - kindpng">
                <a:extLst>
                  <a:ext uri="{FF2B5EF4-FFF2-40B4-BE49-F238E27FC236}">
                    <a16:creationId xmlns:a16="http://schemas.microsoft.com/office/drawing/2014/main" id="{E478EC40-9C62-46E6-8231-F989335C5A83}"/>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l="51526" b="14772"/>
              <a:stretch/>
            </p:blipFill>
            <p:spPr bwMode="auto">
              <a:xfrm rot="7456">
                <a:off x="1437260" y="3079855"/>
                <a:ext cx="494984" cy="93091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40759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0AE530-A9AB-4747-A8A1-5E9E3BB7470F}"/>
              </a:ext>
            </a:extLst>
          </p:cNvPr>
          <p:cNvSpPr/>
          <p:nvPr/>
        </p:nvSpPr>
        <p:spPr>
          <a:xfrm>
            <a:off x="0" y="2147001"/>
            <a:ext cx="6856715" cy="849499"/>
          </a:xfrm>
          <a:prstGeom prst="rect">
            <a:avLst/>
          </a:prstGeom>
          <a:solidFill>
            <a:srgbClr val="4B9CD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sp>
        <p:nvSpPr>
          <p:cNvPr id="6" name="Title 1"/>
          <p:cNvSpPr txBox="1">
            <a:spLocks/>
          </p:cNvSpPr>
          <p:nvPr/>
        </p:nvSpPr>
        <p:spPr>
          <a:xfrm>
            <a:off x="0" y="2027535"/>
            <a:ext cx="6856715" cy="1088473"/>
          </a:xfrm>
          <a:prstGeom prst="rect">
            <a:avLst/>
          </a:prstGeom>
        </p:spPr>
        <p:txBody>
          <a:bodyPr vert="horz" lIns="38576" tIns="19289" rIns="38576" bIns="19289"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buClr>
                <a:schemeClr val="accent1"/>
              </a:buClr>
            </a:pPr>
            <a:r>
              <a:rPr lang="en-US" sz="2800" b="1" dirty="0">
                <a:solidFill>
                  <a:schemeClr val="bg1"/>
                </a:solidFill>
                <a:latin typeface="Avenir Next Medium" panose="020B0503020202020204" pitchFamily="34" charset="0"/>
                <a:ea typeface="Arial" charset="0"/>
                <a:cs typeface="Arial" charset="0"/>
              </a:rPr>
              <a:t>Steps Data Quality Assessment</a:t>
            </a:r>
            <a:endParaRPr lang="en-US" sz="2800" dirty="0">
              <a:solidFill>
                <a:schemeClr val="bg1"/>
              </a:solidFill>
              <a:latin typeface="Avenir Next Medium" panose="020B0503020202020204" pitchFamily="34" charset="0"/>
              <a:ea typeface="Arial" charset="0"/>
              <a:cs typeface="Arial" charset="0"/>
            </a:endParaRPr>
          </a:p>
        </p:txBody>
      </p:sp>
      <p:sp>
        <p:nvSpPr>
          <p:cNvPr id="9" name="Rectangle 8">
            <a:extLst>
              <a:ext uri="{FF2B5EF4-FFF2-40B4-BE49-F238E27FC236}">
                <a16:creationId xmlns:a16="http://schemas.microsoft.com/office/drawing/2014/main" id="{EE928BA4-B954-2446-A634-2A2881736F63}"/>
              </a:ext>
            </a:extLst>
          </p:cNvPr>
          <p:cNvSpPr/>
          <p:nvPr/>
        </p:nvSpPr>
        <p:spPr>
          <a:xfrm>
            <a:off x="0" y="2112712"/>
            <a:ext cx="6858000" cy="46292"/>
          </a:xfrm>
          <a:prstGeom prst="rect">
            <a:avLst/>
          </a:prstGeom>
          <a:solidFill>
            <a:srgbClr val="1329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sp>
        <p:nvSpPr>
          <p:cNvPr id="10" name="Rectangle 9">
            <a:extLst>
              <a:ext uri="{FF2B5EF4-FFF2-40B4-BE49-F238E27FC236}">
                <a16:creationId xmlns:a16="http://schemas.microsoft.com/office/drawing/2014/main" id="{45541157-4634-4242-A76C-E7F2CD898D24}"/>
              </a:ext>
            </a:extLst>
          </p:cNvPr>
          <p:cNvSpPr/>
          <p:nvPr/>
        </p:nvSpPr>
        <p:spPr>
          <a:xfrm>
            <a:off x="0" y="2996500"/>
            <a:ext cx="6858000" cy="46292"/>
          </a:xfrm>
          <a:prstGeom prst="rect">
            <a:avLst/>
          </a:prstGeom>
          <a:solidFill>
            <a:srgbClr val="1329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spTree>
    <p:extLst>
      <p:ext uri="{BB962C8B-B14F-4D97-AF65-F5344CB8AC3E}">
        <p14:creationId xmlns:p14="http://schemas.microsoft.com/office/powerpoint/2010/main" val="3110307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A First Look…</a:t>
            </a:r>
          </a:p>
        </p:txBody>
      </p:sp>
      <p:sp>
        <p:nvSpPr>
          <p:cNvPr id="3" name="Content Placeholder 2">
            <a:extLst>
              <a:ext uri="{FF2B5EF4-FFF2-40B4-BE49-F238E27FC236}">
                <a16:creationId xmlns:a16="http://schemas.microsoft.com/office/drawing/2014/main" id="{D2185A4D-9CD0-4AC5-AE86-BA9DDD257BD1}"/>
              </a:ext>
            </a:extLst>
          </p:cNvPr>
          <p:cNvSpPr>
            <a:spLocks noGrp="1"/>
          </p:cNvSpPr>
          <p:nvPr>
            <p:ph idx="1"/>
          </p:nvPr>
        </p:nvSpPr>
        <p:spPr>
          <a:xfrm>
            <a:off x="311468" y="835819"/>
            <a:ext cx="5915025" cy="3263504"/>
          </a:xfrm>
        </p:spPr>
        <p:txBody>
          <a:bodyPr/>
          <a:lstStyle/>
          <a:p>
            <a:r>
              <a:rPr lang="en-US" dirty="0"/>
              <a:t>X</a:t>
            </a:r>
          </a:p>
        </p:txBody>
      </p:sp>
      <p:sp>
        <p:nvSpPr>
          <p:cNvPr id="8" name="TextBox 7">
            <a:extLst>
              <a:ext uri="{FF2B5EF4-FFF2-40B4-BE49-F238E27FC236}">
                <a16:creationId xmlns:a16="http://schemas.microsoft.com/office/drawing/2014/main" id="{A0FBDB99-3400-4229-9D0B-FA4CE12E226A}"/>
              </a:ext>
            </a:extLst>
          </p:cNvPr>
          <p:cNvSpPr txBox="1"/>
          <p:nvPr/>
        </p:nvSpPr>
        <p:spPr>
          <a:xfrm>
            <a:off x="441517" y="3945635"/>
            <a:ext cx="3122702" cy="338554"/>
          </a:xfrm>
          <a:prstGeom prst="rect">
            <a:avLst/>
          </a:prstGeom>
          <a:solidFill>
            <a:schemeClr val="bg1"/>
          </a:solidFill>
        </p:spPr>
        <p:txBody>
          <a:bodyPr wrap="square" rtlCol="0">
            <a:spAutoFit/>
          </a:bodyPr>
          <a:lstStyle/>
          <a:p>
            <a:pPr algn="ctr"/>
            <a:r>
              <a:rPr lang="en-US" sz="1600" b="1" dirty="0"/>
              <a:t>Counts/Day</a:t>
            </a:r>
          </a:p>
        </p:txBody>
      </p:sp>
      <p:pic>
        <p:nvPicPr>
          <p:cNvPr id="9" name="Picture 8">
            <a:extLst>
              <a:ext uri="{FF2B5EF4-FFF2-40B4-BE49-F238E27FC236}">
                <a16:creationId xmlns:a16="http://schemas.microsoft.com/office/drawing/2014/main" id="{1DBB969C-BD00-4358-894A-F4697942CA3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230147" y="765848"/>
            <a:ext cx="3291839" cy="3184350"/>
          </a:xfrm>
          <a:prstGeom prst="rect">
            <a:avLst/>
          </a:prstGeom>
          <a:noFill/>
          <a:ln>
            <a:noFill/>
          </a:ln>
        </p:spPr>
      </p:pic>
      <p:sp>
        <p:nvSpPr>
          <p:cNvPr id="10" name="TextBox 9">
            <a:extLst>
              <a:ext uri="{FF2B5EF4-FFF2-40B4-BE49-F238E27FC236}">
                <a16:creationId xmlns:a16="http://schemas.microsoft.com/office/drawing/2014/main" id="{8778D748-E620-434D-941A-FD48A49FAED7}"/>
              </a:ext>
            </a:extLst>
          </p:cNvPr>
          <p:cNvSpPr txBox="1"/>
          <p:nvPr/>
        </p:nvSpPr>
        <p:spPr>
          <a:xfrm rot="16200000">
            <a:off x="-1514653" y="2204299"/>
            <a:ext cx="3215457" cy="338554"/>
          </a:xfrm>
          <a:prstGeom prst="rect">
            <a:avLst/>
          </a:prstGeom>
          <a:noFill/>
        </p:spPr>
        <p:txBody>
          <a:bodyPr wrap="square" rtlCol="0">
            <a:spAutoFit/>
          </a:bodyPr>
          <a:lstStyle/>
          <a:p>
            <a:pPr algn="ctr"/>
            <a:r>
              <a:rPr lang="en-US" sz="1600" b="1" dirty="0"/>
              <a:t>Steps/Day</a:t>
            </a:r>
          </a:p>
        </p:txBody>
      </p:sp>
      <p:pic>
        <p:nvPicPr>
          <p:cNvPr id="14" name="Picture 13">
            <a:extLst>
              <a:ext uri="{FF2B5EF4-FFF2-40B4-BE49-F238E27FC236}">
                <a16:creationId xmlns:a16="http://schemas.microsoft.com/office/drawing/2014/main" id="{1C1FDCE3-AD55-4426-988F-AB3615B2B3B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bwMode="auto">
          <a:xfrm>
            <a:off x="3521988" y="785542"/>
            <a:ext cx="3291840" cy="3332329"/>
          </a:xfrm>
          <a:prstGeom prst="rect">
            <a:avLst/>
          </a:prstGeom>
          <a:noFill/>
          <a:ln>
            <a:noFill/>
          </a:ln>
        </p:spPr>
      </p:pic>
      <p:sp>
        <p:nvSpPr>
          <p:cNvPr id="18" name="TextBox 17">
            <a:extLst>
              <a:ext uri="{FF2B5EF4-FFF2-40B4-BE49-F238E27FC236}">
                <a16:creationId xmlns:a16="http://schemas.microsoft.com/office/drawing/2014/main" id="{CB481E96-5839-4013-B21D-171E75F8C03A}"/>
              </a:ext>
            </a:extLst>
          </p:cNvPr>
          <p:cNvSpPr txBox="1"/>
          <p:nvPr/>
        </p:nvSpPr>
        <p:spPr>
          <a:xfrm>
            <a:off x="3743665" y="3945635"/>
            <a:ext cx="3122702" cy="338554"/>
          </a:xfrm>
          <a:prstGeom prst="rect">
            <a:avLst/>
          </a:prstGeom>
          <a:solidFill>
            <a:schemeClr val="bg1"/>
          </a:solidFill>
        </p:spPr>
        <p:txBody>
          <a:bodyPr wrap="square" rtlCol="0">
            <a:spAutoFit/>
          </a:bodyPr>
          <a:lstStyle/>
          <a:p>
            <a:pPr algn="ctr"/>
            <a:r>
              <a:rPr lang="en-US" sz="1600" b="1" dirty="0"/>
              <a:t>MVPA Min/Day</a:t>
            </a:r>
          </a:p>
        </p:txBody>
      </p:sp>
      <p:sp>
        <p:nvSpPr>
          <p:cNvPr id="2" name="TextBox 1">
            <a:extLst>
              <a:ext uri="{FF2B5EF4-FFF2-40B4-BE49-F238E27FC236}">
                <a16:creationId xmlns:a16="http://schemas.microsoft.com/office/drawing/2014/main" id="{A17945C0-3BD6-4B35-B498-B33CCFD435BB}"/>
              </a:ext>
            </a:extLst>
          </p:cNvPr>
          <p:cNvSpPr txBox="1"/>
          <p:nvPr/>
        </p:nvSpPr>
        <p:spPr>
          <a:xfrm>
            <a:off x="871268" y="447939"/>
            <a:ext cx="5503653" cy="369332"/>
          </a:xfrm>
          <a:prstGeom prst="rect">
            <a:avLst/>
          </a:prstGeom>
          <a:noFill/>
        </p:spPr>
        <p:txBody>
          <a:bodyPr wrap="square" rtlCol="0">
            <a:spAutoFit/>
          </a:bodyPr>
          <a:lstStyle/>
          <a:p>
            <a:r>
              <a:rPr lang="en-US" b="1" u="sng" dirty="0"/>
              <a:t>Mile:</a:t>
            </a:r>
            <a:r>
              <a:rPr lang="en-US" b="1" dirty="0"/>
              <a:t> </a:t>
            </a:r>
            <a:r>
              <a:rPr lang="en-US" i="1" dirty="0"/>
              <a:t>Milia </a:t>
            </a:r>
            <a:r>
              <a:rPr lang="en-US" i="1" dirty="0" err="1"/>
              <a:t>passuum</a:t>
            </a:r>
            <a:r>
              <a:rPr lang="en-US" dirty="0"/>
              <a:t> = 1,000 strides = </a:t>
            </a:r>
            <a:r>
              <a:rPr lang="en-US" b="1" dirty="0"/>
              <a:t>2,000 steps</a:t>
            </a:r>
          </a:p>
        </p:txBody>
      </p:sp>
      <p:sp>
        <p:nvSpPr>
          <p:cNvPr id="22" name="TextBox 21">
            <a:extLst>
              <a:ext uri="{FF2B5EF4-FFF2-40B4-BE49-F238E27FC236}">
                <a16:creationId xmlns:a16="http://schemas.microsoft.com/office/drawing/2014/main" id="{B89AAF24-03CA-4211-ABD8-B0D50DE305D4}"/>
              </a:ext>
            </a:extLst>
          </p:cNvPr>
          <p:cNvSpPr txBox="1"/>
          <p:nvPr/>
        </p:nvSpPr>
        <p:spPr>
          <a:xfrm>
            <a:off x="4594860" y="4400939"/>
            <a:ext cx="2340165" cy="246221"/>
          </a:xfrm>
          <a:prstGeom prst="rect">
            <a:avLst/>
          </a:prstGeom>
          <a:noFill/>
        </p:spPr>
        <p:txBody>
          <a:bodyPr wrap="square" rtlCol="0">
            <a:spAutoFit/>
          </a:bodyPr>
          <a:lstStyle/>
          <a:p>
            <a:r>
              <a:rPr lang="en-US" sz="1000" baseline="30000" dirty="0"/>
              <a:t>1</a:t>
            </a:r>
            <a:r>
              <a:rPr lang="en-US" sz="1000" dirty="0"/>
              <a:t>Bassett et al. </a:t>
            </a:r>
            <a:r>
              <a:rPr lang="en-US" sz="1000" i="1" dirty="0"/>
              <a:t>Med Sci Sports </a:t>
            </a:r>
            <a:r>
              <a:rPr lang="en-US" sz="1000" i="1" dirty="0" err="1"/>
              <a:t>Exerc</a:t>
            </a:r>
            <a:r>
              <a:rPr lang="en-US" sz="1000" i="1" dirty="0"/>
              <a:t>. </a:t>
            </a:r>
            <a:r>
              <a:rPr lang="en-US" sz="1000" dirty="0"/>
              <a:t>2004</a:t>
            </a:r>
          </a:p>
        </p:txBody>
      </p:sp>
      <p:grpSp>
        <p:nvGrpSpPr>
          <p:cNvPr id="15" name="Group 14">
            <a:extLst>
              <a:ext uri="{FF2B5EF4-FFF2-40B4-BE49-F238E27FC236}">
                <a16:creationId xmlns:a16="http://schemas.microsoft.com/office/drawing/2014/main" id="{53289EDF-DE54-4541-A256-F5ECCBFEF46F}"/>
              </a:ext>
            </a:extLst>
          </p:cNvPr>
          <p:cNvGrpSpPr/>
          <p:nvPr/>
        </p:nvGrpSpPr>
        <p:grpSpPr>
          <a:xfrm>
            <a:off x="547436" y="2984421"/>
            <a:ext cx="6202784" cy="553998"/>
            <a:chOff x="547436" y="2984421"/>
            <a:chExt cx="6202784" cy="553998"/>
          </a:xfrm>
        </p:grpSpPr>
        <p:cxnSp>
          <p:nvCxnSpPr>
            <p:cNvPr id="12" name="Straight Connector 11">
              <a:extLst>
                <a:ext uri="{FF2B5EF4-FFF2-40B4-BE49-F238E27FC236}">
                  <a16:creationId xmlns:a16="http://schemas.microsoft.com/office/drawing/2014/main" id="{62615B30-6C64-4079-83D2-9C048BBDAC35}"/>
                </a:ext>
              </a:extLst>
            </p:cNvPr>
            <p:cNvCxnSpPr>
              <a:cxnSpLocks/>
            </p:cNvCxnSpPr>
            <p:nvPr/>
          </p:nvCxnSpPr>
          <p:spPr>
            <a:xfrm>
              <a:off x="547436" y="3026178"/>
              <a:ext cx="2926080" cy="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941461-4407-4995-B3BF-E74514C6CBAA}"/>
                </a:ext>
              </a:extLst>
            </p:cNvPr>
            <p:cNvSpPr txBox="1"/>
            <p:nvPr/>
          </p:nvSpPr>
          <p:spPr>
            <a:xfrm>
              <a:off x="5379587" y="2984421"/>
              <a:ext cx="1334395" cy="553998"/>
            </a:xfrm>
            <a:prstGeom prst="rect">
              <a:avLst/>
            </a:prstGeom>
            <a:noFill/>
          </p:spPr>
          <p:txBody>
            <a:bodyPr wrap="square" rtlCol="0">
              <a:spAutoFit/>
            </a:bodyPr>
            <a:lstStyle/>
            <a:p>
              <a:r>
                <a:rPr lang="en-US" dirty="0">
                  <a:solidFill>
                    <a:srgbClr val="00B0F0"/>
                  </a:solidFill>
                </a:rPr>
                <a:t>Amish men</a:t>
              </a:r>
              <a:r>
                <a:rPr lang="en-US" baseline="30000" dirty="0">
                  <a:solidFill>
                    <a:srgbClr val="00B0F0"/>
                  </a:solidFill>
                </a:rPr>
                <a:t>1</a:t>
              </a:r>
            </a:p>
            <a:p>
              <a:r>
                <a:rPr lang="en-US" sz="1200" dirty="0">
                  <a:solidFill>
                    <a:srgbClr val="00B0F0"/>
                  </a:solidFill>
                </a:rPr>
                <a:t> (</a:t>
              </a:r>
              <a:r>
                <a:rPr lang="en-US" sz="1200" dirty="0" err="1">
                  <a:solidFill>
                    <a:srgbClr val="00B0F0"/>
                  </a:solidFill>
                </a:rPr>
                <a:t>Yamax</a:t>
              </a:r>
              <a:r>
                <a:rPr lang="en-US" sz="1200" dirty="0">
                  <a:solidFill>
                    <a:srgbClr val="00B0F0"/>
                  </a:solidFill>
                </a:rPr>
                <a:t> SW-200)</a:t>
              </a:r>
            </a:p>
          </p:txBody>
        </p:sp>
        <p:cxnSp>
          <p:nvCxnSpPr>
            <p:cNvPr id="21" name="Straight Connector 20">
              <a:extLst>
                <a:ext uri="{FF2B5EF4-FFF2-40B4-BE49-F238E27FC236}">
                  <a16:creationId xmlns:a16="http://schemas.microsoft.com/office/drawing/2014/main" id="{48963146-E526-4C1A-9592-780BD9D194C8}"/>
                </a:ext>
              </a:extLst>
            </p:cNvPr>
            <p:cNvCxnSpPr>
              <a:cxnSpLocks/>
            </p:cNvCxnSpPr>
            <p:nvPr/>
          </p:nvCxnSpPr>
          <p:spPr>
            <a:xfrm>
              <a:off x="3824140" y="3026178"/>
              <a:ext cx="2926080" cy="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5646006-A178-4D81-A750-579BD54B1A2F}"/>
              </a:ext>
            </a:extLst>
          </p:cNvPr>
          <p:cNvGrpSpPr/>
          <p:nvPr/>
        </p:nvGrpSpPr>
        <p:grpSpPr>
          <a:xfrm>
            <a:off x="553654" y="1662626"/>
            <a:ext cx="6202784" cy="291015"/>
            <a:chOff x="553654" y="1662626"/>
            <a:chExt cx="6202784" cy="291015"/>
          </a:xfrm>
        </p:grpSpPr>
        <p:cxnSp>
          <p:nvCxnSpPr>
            <p:cNvPr id="17" name="Straight Connector 16">
              <a:extLst>
                <a:ext uri="{FF2B5EF4-FFF2-40B4-BE49-F238E27FC236}">
                  <a16:creationId xmlns:a16="http://schemas.microsoft.com/office/drawing/2014/main" id="{DA46F743-494A-49F3-9A98-3D5020AB7388}"/>
                </a:ext>
              </a:extLst>
            </p:cNvPr>
            <p:cNvCxnSpPr>
              <a:cxnSpLocks/>
            </p:cNvCxnSpPr>
            <p:nvPr/>
          </p:nvCxnSpPr>
          <p:spPr>
            <a:xfrm>
              <a:off x="553654" y="1662626"/>
              <a:ext cx="2926080" cy="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3165741-73CD-4DBC-969D-C627BACAF0B6}"/>
                </a:ext>
              </a:extLst>
            </p:cNvPr>
            <p:cNvSpPr txBox="1"/>
            <p:nvPr/>
          </p:nvSpPr>
          <p:spPr>
            <a:xfrm>
              <a:off x="4686177" y="1676642"/>
              <a:ext cx="2027805" cy="276999"/>
            </a:xfrm>
            <a:prstGeom prst="rect">
              <a:avLst/>
            </a:prstGeom>
            <a:solidFill>
              <a:schemeClr val="bg1"/>
            </a:solidFill>
          </p:spPr>
          <p:txBody>
            <a:bodyPr wrap="square" lIns="0" tIns="0" rIns="0" bIns="0" rtlCol="0">
              <a:spAutoFit/>
            </a:bodyPr>
            <a:lstStyle/>
            <a:p>
              <a:r>
                <a:rPr lang="en-US" dirty="0">
                  <a:solidFill>
                    <a:srgbClr val="00B050"/>
                  </a:solidFill>
                </a:rPr>
                <a:t>30 miles</a:t>
              </a:r>
              <a:r>
                <a:rPr lang="en-US" sz="1200" dirty="0">
                  <a:solidFill>
                    <a:srgbClr val="00B050"/>
                  </a:solidFill>
                </a:rPr>
                <a:t>(</a:t>
              </a:r>
              <a:r>
                <a:rPr lang="en-US" sz="1200" dirty="0" err="1">
                  <a:solidFill>
                    <a:srgbClr val="00B050"/>
                  </a:solidFill>
                </a:rPr>
                <a:t>ish</a:t>
              </a:r>
              <a:r>
                <a:rPr lang="en-US" sz="1200" dirty="0">
                  <a:solidFill>
                    <a:srgbClr val="00B050"/>
                  </a:solidFill>
                </a:rPr>
                <a:t>…)</a:t>
              </a:r>
            </a:p>
          </p:txBody>
        </p:sp>
        <p:cxnSp>
          <p:nvCxnSpPr>
            <p:cNvPr id="23" name="Straight Connector 22">
              <a:extLst>
                <a:ext uri="{FF2B5EF4-FFF2-40B4-BE49-F238E27FC236}">
                  <a16:creationId xmlns:a16="http://schemas.microsoft.com/office/drawing/2014/main" id="{87495C75-C6D8-41A6-9F8A-5266F96DBA2B}"/>
                </a:ext>
              </a:extLst>
            </p:cNvPr>
            <p:cNvCxnSpPr>
              <a:cxnSpLocks/>
            </p:cNvCxnSpPr>
            <p:nvPr/>
          </p:nvCxnSpPr>
          <p:spPr>
            <a:xfrm>
              <a:off x="3830358" y="1662626"/>
              <a:ext cx="2926080" cy="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19CD4B21-69A4-4159-945D-F46DE7CD7A0E}"/>
              </a:ext>
            </a:extLst>
          </p:cNvPr>
          <p:cNvGrpSpPr/>
          <p:nvPr/>
        </p:nvGrpSpPr>
        <p:grpSpPr>
          <a:xfrm>
            <a:off x="547436" y="704850"/>
            <a:ext cx="6209002" cy="926634"/>
            <a:chOff x="547436" y="704850"/>
            <a:chExt cx="6209002" cy="926634"/>
          </a:xfrm>
        </p:grpSpPr>
        <p:sp>
          <p:nvSpPr>
            <p:cNvPr id="16" name="Rectangle 15">
              <a:extLst>
                <a:ext uri="{FF2B5EF4-FFF2-40B4-BE49-F238E27FC236}">
                  <a16:creationId xmlns:a16="http://schemas.microsoft.com/office/drawing/2014/main" id="{C3F2146D-8B8A-48BE-80B8-7F7486CC1F71}"/>
                </a:ext>
              </a:extLst>
            </p:cNvPr>
            <p:cNvSpPr/>
            <p:nvPr/>
          </p:nvSpPr>
          <p:spPr>
            <a:xfrm>
              <a:off x="547436" y="817271"/>
              <a:ext cx="6209002" cy="8142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79BB148-5318-4232-8FC6-8279E4AA26B3}"/>
                </a:ext>
              </a:extLst>
            </p:cNvPr>
            <p:cNvSpPr txBox="1"/>
            <p:nvPr/>
          </p:nvSpPr>
          <p:spPr>
            <a:xfrm>
              <a:off x="5605768" y="704850"/>
              <a:ext cx="380964" cy="584775"/>
            </a:xfrm>
            <a:prstGeom prst="rect">
              <a:avLst/>
            </a:prstGeom>
            <a:noFill/>
          </p:spPr>
          <p:txBody>
            <a:bodyPr wrap="square" rtlCol="0">
              <a:spAutoFit/>
            </a:bodyPr>
            <a:lstStyle/>
            <a:p>
              <a:r>
                <a:rPr lang="en-US" sz="3200" b="1" dirty="0">
                  <a:solidFill>
                    <a:srgbClr val="FF0000"/>
                  </a:solidFill>
                </a:rPr>
                <a:t>?</a:t>
              </a:r>
              <a:endParaRPr lang="en-US" b="1" dirty="0">
                <a:solidFill>
                  <a:srgbClr val="FF0000"/>
                </a:solidFill>
              </a:endParaRPr>
            </a:p>
          </p:txBody>
        </p:sp>
      </p:grpSp>
    </p:spTree>
    <p:extLst>
      <p:ext uri="{BB962C8B-B14F-4D97-AF65-F5344CB8AC3E}">
        <p14:creationId xmlns:p14="http://schemas.microsoft.com/office/powerpoint/2010/main" val="273682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arn(inVertical)">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A First Look…</a:t>
            </a:r>
          </a:p>
        </p:txBody>
      </p:sp>
      <p:sp>
        <p:nvSpPr>
          <p:cNvPr id="3" name="Content Placeholder 2">
            <a:extLst>
              <a:ext uri="{FF2B5EF4-FFF2-40B4-BE49-F238E27FC236}">
                <a16:creationId xmlns:a16="http://schemas.microsoft.com/office/drawing/2014/main" id="{D2185A4D-9CD0-4AC5-AE86-BA9DDD257BD1}"/>
              </a:ext>
            </a:extLst>
          </p:cNvPr>
          <p:cNvSpPr>
            <a:spLocks noGrp="1"/>
          </p:cNvSpPr>
          <p:nvPr>
            <p:ph idx="1"/>
          </p:nvPr>
        </p:nvSpPr>
        <p:spPr>
          <a:xfrm>
            <a:off x="311468" y="835819"/>
            <a:ext cx="5915025" cy="3263504"/>
          </a:xfrm>
        </p:spPr>
        <p:txBody>
          <a:bodyPr/>
          <a:lstStyle/>
          <a:p>
            <a:r>
              <a:rPr lang="en-US" dirty="0"/>
              <a:t>X</a:t>
            </a:r>
          </a:p>
        </p:txBody>
      </p:sp>
      <p:sp>
        <p:nvSpPr>
          <p:cNvPr id="8" name="TextBox 7">
            <a:extLst>
              <a:ext uri="{FF2B5EF4-FFF2-40B4-BE49-F238E27FC236}">
                <a16:creationId xmlns:a16="http://schemas.microsoft.com/office/drawing/2014/main" id="{A0FBDB99-3400-4229-9D0B-FA4CE12E226A}"/>
              </a:ext>
            </a:extLst>
          </p:cNvPr>
          <p:cNvSpPr txBox="1"/>
          <p:nvPr/>
        </p:nvSpPr>
        <p:spPr>
          <a:xfrm>
            <a:off x="441517" y="3945635"/>
            <a:ext cx="3122702" cy="338554"/>
          </a:xfrm>
          <a:prstGeom prst="rect">
            <a:avLst/>
          </a:prstGeom>
          <a:solidFill>
            <a:schemeClr val="bg1"/>
          </a:solidFill>
        </p:spPr>
        <p:txBody>
          <a:bodyPr wrap="square" rtlCol="0">
            <a:spAutoFit/>
          </a:bodyPr>
          <a:lstStyle/>
          <a:p>
            <a:pPr algn="ctr"/>
            <a:r>
              <a:rPr lang="en-US" sz="1600" b="1" dirty="0"/>
              <a:t>Counts/Day</a:t>
            </a:r>
          </a:p>
        </p:txBody>
      </p:sp>
      <p:pic>
        <p:nvPicPr>
          <p:cNvPr id="9" name="Picture 8">
            <a:extLst>
              <a:ext uri="{FF2B5EF4-FFF2-40B4-BE49-F238E27FC236}">
                <a16:creationId xmlns:a16="http://schemas.microsoft.com/office/drawing/2014/main" id="{1DBB969C-BD00-4358-894A-F4697942CA3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230147" y="765848"/>
            <a:ext cx="3291839" cy="3184350"/>
          </a:xfrm>
          <a:prstGeom prst="rect">
            <a:avLst/>
          </a:prstGeom>
          <a:noFill/>
          <a:ln>
            <a:noFill/>
          </a:ln>
        </p:spPr>
      </p:pic>
      <p:sp>
        <p:nvSpPr>
          <p:cNvPr id="10" name="TextBox 9">
            <a:extLst>
              <a:ext uri="{FF2B5EF4-FFF2-40B4-BE49-F238E27FC236}">
                <a16:creationId xmlns:a16="http://schemas.microsoft.com/office/drawing/2014/main" id="{8778D748-E620-434D-941A-FD48A49FAED7}"/>
              </a:ext>
            </a:extLst>
          </p:cNvPr>
          <p:cNvSpPr txBox="1"/>
          <p:nvPr/>
        </p:nvSpPr>
        <p:spPr>
          <a:xfrm rot="16200000">
            <a:off x="-1514653" y="2204299"/>
            <a:ext cx="3215457" cy="338554"/>
          </a:xfrm>
          <a:prstGeom prst="rect">
            <a:avLst/>
          </a:prstGeom>
          <a:noFill/>
        </p:spPr>
        <p:txBody>
          <a:bodyPr wrap="square" rtlCol="0">
            <a:spAutoFit/>
          </a:bodyPr>
          <a:lstStyle/>
          <a:p>
            <a:pPr algn="ctr"/>
            <a:r>
              <a:rPr lang="en-US" sz="1600" b="1" dirty="0"/>
              <a:t>Steps/Day</a:t>
            </a:r>
          </a:p>
        </p:txBody>
      </p:sp>
      <p:pic>
        <p:nvPicPr>
          <p:cNvPr id="14" name="Picture 13">
            <a:extLst>
              <a:ext uri="{FF2B5EF4-FFF2-40B4-BE49-F238E27FC236}">
                <a16:creationId xmlns:a16="http://schemas.microsoft.com/office/drawing/2014/main" id="{1C1FDCE3-AD55-4426-988F-AB3615B2B3B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bwMode="auto">
          <a:xfrm>
            <a:off x="3521988" y="785542"/>
            <a:ext cx="3291840" cy="3332329"/>
          </a:xfrm>
          <a:prstGeom prst="rect">
            <a:avLst/>
          </a:prstGeom>
          <a:noFill/>
          <a:ln>
            <a:noFill/>
          </a:ln>
        </p:spPr>
      </p:pic>
      <p:sp>
        <p:nvSpPr>
          <p:cNvPr id="18" name="TextBox 17">
            <a:extLst>
              <a:ext uri="{FF2B5EF4-FFF2-40B4-BE49-F238E27FC236}">
                <a16:creationId xmlns:a16="http://schemas.microsoft.com/office/drawing/2014/main" id="{CB481E96-5839-4013-B21D-171E75F8C03A}"/>
              </a:ext>
            </a:extLst>
          </p:cNvPr>
          <p:cNvSpPr txBox="1"/>
          <p:nvPr/>
        </p:nvSpPr>
        <p:spPr>
          <a:xfrm>
            <a:off x="3743665" y="3945635"/>
            <a:ext cx="3122702" cy="338554"/>
          </a:xfrm>
          <a:prstGeom prst="rect">
            <a:avLst/>
          </a:prstGeom>
          <a:solidFill>
            <a:schemeClr val="bg1"/>
          </a:solidFill>
        </p:spPr>
        <p:txBody>
          <a:bodyPr wrap="square" rtlCol="0">
            <a:spAutoFit/>
          </a:bodyPr>
          <a:lstStyle/>
          <a:p>
            <a:pPr algn="ctr"/>
            <a:r>
              <a:rPr lang="en-US" sz="1600" b="1" dirty="0"/>
              <a:t>MVPA Min/Day</a:t>
            </a:r>
          </a:p>
        </p:txBody>
      </p:sp>
      <p:grpSp>
        <p:nvGrpSpPr>
          <p:cNvPr id="5" name="Group 4">
            <a:extLst>
              <a:ext uri="{FF2B5EF4-FFF2-40B4-BE49-F238E27FC236}">
                <a16:creationId xmlns:a16="http://schemas.microsoft.com/office/drawing/2014/main" id="{09174736-0B38-492C-9CF3-DD56E1959FB9}"/>
              </a:ext>
            </a:extLst>
          </p:cNvPr>
          <p:cNvGrpSpPr/>
          <p:nvPr/>
        </p:nvGrpSpPr>
        <p:grpSpPr>
          <a:xfrm>
            <a:off x="5249645" y="2923281"/>
            <a:ext cx="1564183" cy="254244"/>
            <a:chOff x="4405095" y="3412231"/>
            <a:chExt cx="2435366" cy="254244"/>
          </a:xfrm>
        </p:grpSpPr>
        <p:sp>
          <p:nvSpPr>
            <p:cNvPr id="15" name="Arrow: Right 14">
              <a:extLst>
                <a:ext uri="{FF2B5EF4-FFF2-40B4-BE49-F238E27FC236}">
                  <a16:creationId xmlns:a16="http://schemas.microsoft.com/office/drawing/2014/main" id="{5A8EF9DF-A343-4851-83E6-AB48B150ABD2}"/>
                </a:ext>
              </a:extLst>
            </p:cNvPr>
            <p:cNvSpPr/>
            <p:nvPr/>
          </p:nvSpPr>
          <p:spPr>
            <a:xfrm>
              <a:off x="4457082" y="3494029"/>
              <a:ext cx="2383379" cy="17244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Oval 20">
              <a:extLst>
                <a:ext uri="{FF2B5EF4-FFF2-40B4-BE49-F238E27FC236}">
                  <a16:creationId xmlns:a16="http://schemas.microsoft.com/office/drawing/2014/main" id="{1A22F382-2D33-4A26-AFFE-047416F32881}"/>
                </a:ext>
              </a:extLst>
            </p:cNvPr>
            <p:cNvSpPr/>
            <p:nvPr/>
          </p:nvSpPr>
          <p:spPr>
            <a:xfrm>
              <a:off x="4405095" y="3412231"/>
              <a:ext cx="200544" cy="1473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6794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Example: What We Would Expect</a:t>
            </a:r>
          </a:p>
        </p:txBody>
      </p:sp>
      <p:sp>
        <p:nvSpPr>
          <p:cNvPr id="3" name="Content Placeholder 2">
            <a:extLst>
              <a:ext uri="{FF2B5EF4-FFF2-40B4-BE49-F238E27FC236}">
                <a16:creationId xmlns:a16="http://schemas.microsoft.com/office/drawing/2014/main" id="{D2185A4D-9CD0-4AC5-AE86-BA9DDD257BD1}"/>
              </a:ext>
            </a:extLst>
          </p:cNvPr>
          <p:cNvSpPr>
            <a:spLocks noGrp="1"/>
          </p:cNvSpPr>
          <p:nvPr>
            <p:ph idx="1"/>
          </p:nvPr>
        </p:nvSpPr>
        <p:spPr>
          <a:xfrm>
            <a:off x="311468" y="835819"/>
            <a:ext cx="5915025" cy="3263504"/>
          </a:xfrm>
        </p:spPr>
        <p:txBody>
          <a:bodyPr/>
          <a:lstStyle/>
          <a:p>
            <a:r>
              <a:rPr lang="en-US" dirty="0"/>
              <a:t>X</a:t>
            </a:r>
          </a:p>
        </p:txBody>
      </p:sp>
      <p:pic>
        <p:nvPicPr>
          <p:cNvPr id="10" name="Picture 9" descr="A close up of a map&#10;&#10;Description automatically generated">
            <a:extLst>
              <a:ext uri="{FF2B5EF4-FFF2-40B4-BE49-F238E27FC236}">
                <a16:creationId xmlns:a16="http://schemas.microsoft.com/office/drawing/2014/main" id="{688EB6B1-24A6-4E84-A896-02DF764BF8B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857250"/>
            <a:ext cx="6858000" cy="3429000"/>
          </a:xfrm>
          <a:prstGeom prst="rect">
            <a:avLst/>
          </a:prstGeom>
        </p:spPr>
      </p:pic>
      <p:pic>
        <p:nvPicPr>
          <p:cNvPr id="4" name="Picture 3" descr="A close up of a map&#10;&#10;Description automatically generated">
            <a:extLst>
              <a:ext uri="{FF2B5EF4-FFF2-40B4-BE49-F238E27FC236}">
                <a16:creationId xmlns:a16="http://schemas.microsoft.com/office/drawing/2014/main" id="{62E01FF3-95AD-44EA-9B38-F768939691A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0" y="857250"/>
            <a:ext cx="6858000" cy="3429000"/>
          </a:xfrm>
          <a:prstGeom prst="rect">
            <a:avLst/>
          </a:prstGeom>
        </p:spPr>
      </p:pic>
      <p:grpSp>
        <p:nvGrpSpPr>
          <p:cNvPr id="53" name="Group 52">
            <a:extLst>
              <a:ext uri="{FF2B5EF4-FFF2-40B4-BE49-F238E27FC236}">
                <a16:creationId xmlns:a16="http://schemas.microsoft.com/office/drawing/2014/main" id="{4152E4CE-38AA-46CA-B32A-BD63345D418B}"/>
              </a:ext>
            </a:extLst>
          </p:cNvPr>
          <p:cNvGrpSpPr/>
          <p:nvPr/>
        </p:nvGrpSpPr>
        <p:grpSpPr>
          <a:xfrm>
            <a:off x="1699119" y="1286817"/>
            <a:ext cx="1359075" cy="772592"/>
            <a:chOff x="1699119" y="1286817"/>
            <a:chExt cx="1359075" cy="772592"/>
          </a:xfrm>
        </p:grpSpPr>
        <p:cxnSp>
          <p:nvCxnSpPr>
            <p:cNvPr id="8" name="Straight Connector 7">
              <a:extLst>
                <a:ext uri="{FF2B5EF4-FFF2-40B4-BE49-F238E27FC236}">
                  <a16:creationId xmlns:a16="http://schemas.microsoft.com/office/drawing/2014/main" id="{763B50EB-FBC3-4336-B826-7635F2F7C5C5}"/>
                </a:ext>
              </a:extLst>
            </p:cNvPr>
            <p:cNvCxnSpPr>
              <a:cxnSpLocks/>
              <a:stCxn id="7" idx="7"/>
              <a:endCxn id="13" idx="5"/>
            </p:cNvCxnSpPr>
            <p:nvPr/>
          </p:nvCxnSpPr>
          <p:spPr>
            <a:xfrm flipH="1" flipV="1">
              <a:off x="2726764" y="1601227"/>
              <a:ext cx="331430" cy="45818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B546148F-258C-416F-960D-985C9B798779}"/>
                </a:ext>
              </a:extLst>
            </p:cNvPr>
            <p:cNvSpPr/>
            <p:nvPr/>
          </p:nvSpPr>
          <p:spPr>
            <a:xfrm>
              <a:off x="2306562" y="1286817"/>
              <a:ext cx="492297" cy="3683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A69F578A-05D3-4DD8-8BA2-0A0C184A8FBD}"/>
                </a:ext>
              </a:extLst>
            </p:cNvPr>
            <p:cNvCxnSpPr>
              <a:cxnSpLocks/>
              <a:stCxn id="13" idx="3"/>
              <a:endCxn id="7" idx="1"/>
            </p:cNvCxnSpPr>
            <p:nvPr/>
          </p:nvCxnSpPr>
          <p:spPr>
            <a:xfrm flipH="1">
              <a:off x="1699119" y="1601227"/>
              <a:ext cx="679538" cy="45818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1FF038B2-629E-4481-9451-5A26CA4448EA}"/>
              </a:ext>
            </a:extLst>
          </p:cNvPr>
          <p:cNvGrpSpPr/>
          <p:nvPr/>
        </p:nvGrpSpPr>
        <p:grpSpPr>
          <a:xfrm>
            <a:off x="1417646" y="1901203"/>
            <a:ext cx="1922021" cy="1080301"/>
            <a:chOff x="1417646" y="1901203"/>
            <a:chExt cx="1922021" cy="1080301"/>
          </a:xfrm>
        </p:grpSpPr>
        <p:pic>
          <p:nvPicPr>
            <p:cNvPr id="7" name="Picture 6" descr="A close up of a map&#10;&#10;Description automatically generated">
              <a:extLst>
                <a:ext uri="{FF2B5EF4-FFF2-40B4-BE49-F238E27FC236}">
                  <a16:creationId xmlns:a16="http://schemas.microsoft.com/office/drawing/2014/main" id="{D141028B-C340-4324-AA04-A55E2BE9757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417646" y="1901203"/>
              <a:ext cx="1922021" cy="1080301"/>
            </a:xfrm>
            <a:prstGeom prst="ellipse">
              <a:avLst/>
            </a:prstGeom>
            <a:ln>
              <a:solidFill>
                <a:srgbClr val="FF0000"/>
              </a:solidFill>
            </a:ln>
            <a:effectLst>
              <a:outerShdw blurRad="50800" dist="38100" dir="2700000" algn="tl" rotWithShape="0">
                <a:prstClr val="black">
                  <a:alpha val="40000"/>
                </a:prstClr>
              </a:outerShdw>
            </a:effectLst>
          </p:spPr>
        </p:pic>
        <p:sp>
          <p:nvSpPr>
            <p:cNvPr id="28" name="TextBox 27">
              <a:extLst>
                <a:ext uri="{FF2B5EF4-FFF2-40B4-BE49-F238E27FC236}">
                  <a16:creationId xmlns:a16="http://schemas.microsoft.com/office/drawing/2014/main" id="{95C49620-DC20-4272-9691-5520C2B478D7}"/>
                </a:ext>
              </a:extLst>
            </p:cNvPr>
            <p:cNvSpPr txBox="1"/>
            <p:nvPr/>
          </p:nvSpPr>
          <p:spPr>
            <a:xfrm>
              <a:off x="1797114" y="1902111"/>
              <a:ext cx="1261080" cy="523220"/>
            </a:xfrm>
            <a:prstGeom prst="rect">
              <a:avLst/>
            </a:prstGeom>
            <a:noFill/>
          </p:spPr>
          <p:txBody>
            <a:bodyPr wrap="square" rtlCol="0">
              <a:spAutoFit/>
            </a:bodyPr>
            <a:lstStyle/>
            <a:p>
              <a:r>
                <a:rPr lang="en-US" sz="1400" dirty="0">
                  <a:solidFill>
                    <a:srgbClr val="0070C0"/>
                  </a:solidFill>
                </a:rPr>
                <a:t>Steps   </a:t>
              </a:r>
              <a:r>
                <a:rPr lang="en-US" sz="1400" dirty="0">
                  <a:solidFill>
                    <a:srgbClr val="C00000"/>
                  </a:solidFill>
                </a:rPr>
                <a:t>Counts</a:t>
              </a:r>
            </a:p>
            <a:p>
              <a:r>
                <a:rPr lang="en-US" sz="1400" dirty="0">
                  <a:solidFill>
                    <a:srgbClr val="09D909"/>
                  </a:solidFill>
                </a:rPr>
                <a:t>     ^Both^ zero</a:t>
              </a:r>
            </a:p>
          </p:txBody>
        </p:sp>
      </p:grpSp>
    </p:spTree>
    <p:extLst>
      <p:ext uri="{BB962C8B-B14F-4D97-AF65-F5344CB8AC3E}">
        <p14:creationId xmlns:p14="http://schemas.microsoft.com/office/powerpoint/2010/main" val="86788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up)">
                                      <p:cBhvr>
                                        <p:cTn id="7" dur="500"/>
                                        <p:tgtEl>
                                          <p:spTgt spid="5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barn(inVertical)">
                                      <p:cBhvr>
                                        <p:cTn id="1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62E01FF3-95AD-44EA-9B38-F76893969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857250"/>
            <a:ext cx="6858000" cy="3429000"/>
          </a:xfrm>
          <a:prstGeom prst="rect">
            <a:avLst/>
          </a:prstGeom>
        </p:spPr>
      </p:pic>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Example: What We Would Expect</a:t>
            </a:r>
          </a:p>
        </p:txBody>
      </p:sp>
      <p:pic>
        <p:nvPicPr>
          <p:cNvPr id="10" name="Picture 9" descr="A close up of a map&#10;&#10;Description automatically generated">
            <a:extLst>
              <a:ext uri="{FF2B5EF4-FFF2-40B4-BE49-F238E27FC236}">
                <a16:creationId xmlns:a16="http://schemas.microsoft.com/office/drawing/2014/main" id="{688EB6B1-24A6-4E84-A896-02DF764BF8B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0" y="857250"/>
            <a:ext cx="6858000" cy="3429000"/>
          </a:xfrm>
          <a:prstGeom prst="rect">
            <a:avLst/>
          </a:prstGeom>
        </p:spPr>
      </p:pic>
    </p:spTree>
    <p:extLst>
      <p:ext uri="{BB962C8B-B14F-4D97-AF65-F5344CB8AC3E}">
        <p14:creationId xmlns:p14="http://schemas.microsoft.com/office/powerpoint/2010/main" val="194173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A First Look…</a:t>
            </a:r>
          </a:p>
        </p:txBody>
      </p:sp>
      <p:sp>
        <p:nvSpPr>
          <p:cNvPr id="3" name="Content Placeholder 2">
            <a:extLst>
              <a:ext uri="{FF2B5EF4-FFF2-40B4-BE49-F238E27FC236}">
                <a16:creationId xmlns:a16="http://schemas.microsoft.com/office/drawing/2014/main" id="{D2185A4D-9CD0-4AC5-AE86-BA9DDD257BD1}"/>
              </a:ext>
            </a:extLst>
          </p:cNvPr>
          <p:cNvSpPr>
            <a:spLocks noGrp="1"/>
          </p:cNvSpPr>
          <p:nvPr>
            <p:ph idx="1"/>
          </p:nvPr>
        </p:nvSpPr>
        <p:spPr>
          <a:xfrm>
            <a:off x="311468" y="835819"/>
            <a:ext cx="5915025" cy="3263504"/>
          </a:xfrm>
        </p:spPr>
        <p:txBody>
          <a:bodyPr/>
          <a:lstStyle/>
          <a:p>
            <a:r>
              <a:rPr lang="en-US" dirty="0"/>
              <a:t>X</a:t>
            </a:r>
          </a:p>
        </p:txBody>
      </p:sp>
      <p:sp>
        <p:nvSpPr>
          <p:cNvPr id="8" name="TextBox 7">
            <a:extLst>
              <a:ext uri="{FF2B5EF4-FFF2-40B4-BE49-F238E27FC236}">
                <a16:creationId xmlns:a16="http://schemas.microsoft.com/office/drawing/2014/main" id="{A0FBDB99-3400-4229-9D0B-FA4CE12E226A}"/>
              </a:ext>
            </a:extLst>
          </p:cNvPr>
          <p:cNvSpPr txBox="1"/>
          <p:nvPr/>
        </p:nvSpPr>
        <p:spPr>
          <a:xfrm>
            <a:off x="441517" y="3945635"/>
            <a:ext cx="3122702" cy="338554"/>
          </a:xfrm>
          <a:prstGeom prst="rect">
            <a:avLst/>
          </a:prstGeom>
          <a:solidFill>
            <a:schemeClr val="bg1"/>
          </a:solidFill>
        </p:spPr>
        <p:txBody>
          <a:bodyPr wrap="square" rtlCol="0">
            <a:spAutoFit/>
          </a:bodyPr>
          <a:lstStyle/>
          <a:p>
            <a:pPr algn="ctr"/>
            <a:r>
              <a:rPr lang="en-US" sz="1600" b="1" dirty="0"/>
              <a:t>Counts/Day</a:t>
            </a:r>
          </a:p>
        </p:txBody>
      </p:sp>
      <p:pic>
        <p:nvPicPr>
          <p:cNvPr id="9" name="Picture 8">
            <a:extLst>
              <a:ext uri="{FF2B5EF4-FFF2-40B4-BE49-F238E27FC236}">
                <a16:creationId xmlns:a16="http://schemas.microsoft.com/office/drawing/2014/main" id="{1DBB969C-BD00-4358-894A-F4697942CA3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230147" y="765848"/>
            <a:ext cx="3291839" cy="3184350"/>
          </a:xfrm>
          <a:prstGeom prst="rect">
            <a:avLst/>
          </a:prstGeom>
          <a:noFill/>
          <a:ln>
            <a:noFill/>
          </a:ln>
        </p:spPr>
      </p:pic>
      <p:sp>
        <p:nvSpPr>
          <p:cNvPr id="10" name="TextBox 9">
            <a:extLst>
              <a:ext uri="{FF2B5EF4-FFF2-40B4-BE49-F238E27FC236}">
                <a16:creationId xmlns:a16="http://schemas.microsoft.com/office/drawing/2014/main" id="{8778D748-E620-434D-941A-FD48A49FAED7}"/>
              </a:ext>
            </a:extLst>
          </p:cNvPr>
          <p:cNvSpPr txBox="1"/>
          <p:nvPr/>
        </p:nvSpPr>
        <p:spPr>
          <a:xfrm rot="16200000">
            <a:off x="-1514653" y="2204299"/>
            <a:ext cx="3215457" cy="338554"/>
          </a:xfrm>
          <a:prstGeom prst="rect">
            <a:avLst/>
          </a:prstGeom>
          <a:noFill/>
        </p:spPr>
        <p:txBody>
          <a:bodyPr wrap="square" rtlCol="0">
            <a:spAutoFit/>
          </a:bodyPr>
          <a:lstStyle/>
          <a:p>
            <a:pPr algn="ctr"/>
            <a:r>
              <a:rPr lang="en-US" sz="1600" b="1" dirty="0"/>
              <a:t>Steps/Day</a:t>
            </a:r>
          </a:p>
        </p:txBody>
      </p:sp>
      <p:pic>
        <p:nvPicPr>
          <p:cNvPr id="14" name="Picture 13">
            <a:extLst>
              <a:ext uri="{FF2B5EF4-FFF2-40B4-BE49-F238E27FC236}">
                <a16:creationId xmlns:a16="http://schemas.microsoft.com/office/drawing/2014/main" id="{1C1FDCE3-AD55-4426-988F-AB3615B2B3B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bwMode="auto">
          <a:xfrm>
            <a:off x="3521988" y="785542"/>
            <a:ext cx="3291840" cy="3332329"/>
          </a:xfrm>
          <a:prstGeom prst="rect">
            <a:avLst/>
          </a:prstGeom>
          <a:noFill/>
          <a:ln>
            <a:noFill/>
          </a:ln>
        </p:spPr>
      </p:pic>
      <p:sp>
        <p:nvSpPr>
          <p:cNvPr id="18" name="TextBox 17">
            <a:extLst>
              <a:ext uri="{FF2B5EF4-FFF2-40B4-BE49-F238E27FC236}">
                <a16:creationId xmlns:a16="http://schemas.microsoft.com/office/drawing/2014/main" id="{CB481E96-5839-4013-B21D-171E75F8C03A}"/>
              </a:ext>
            </a:extLst>
          </p:cNvPr>
          <p:cNvSpPr txBox="1"/>
          <p:nvPr/>
        </p:nvSpPr>
        <p:spPr>
          <a:xfrm>
            <a:off x="3743665" y="3945635"/>
            <a:ext cx="3122702" cy="338554"/>
          </a:xfrm>
          <a:prstGeom prst="rect">
            <a:avLst/>
          </a:prstGeom>
          <a:solidFill>
            <a:schemeClr val="bg1"/>
          </a:solidFill>
        </p:spPr>
        <p:txBody>
          <a:bodyPr wrap="square" rtlCol="0">
            <a:spAutoFit/>
          </a:bodyPr>
          <a:lstStyle/>
          <a:p>
            <a:pPr algn="ctr"/>
            <a:r>
              <a:rPr lang="en-US" sz="1600" b="1" dirty="0"/>
              <a:t>MVPA Min/Day</a:t>
            </a:r>
          </a:p>
        </p:txBody>
      </p:sp>
      <p:sp>
        <p:nvSpPr>
          <p:cNvPr id="2" name="TextBox 1">
            <a:extLst>
              <a:ext uri="{FF2B5EF4-FFF2-40B4-BE49-F238E27FC236}">
                <a16:creationId xmlns:a16="http://schemas.microsoft.com/office/drawing/2014/main" id="{A17945C0-3BD6-4B35-B498-B33CCFD435BB}"/>
              </a:ext>
            </a:extLst>
          </p:cNvPr>
          <p:cNvSpPr txBox="1"/>
          <p:nvPr/>
        </p:nvSpPr>
        <p:spPr>
          <a:xfrm>
            <a:off x="871268" y="447939"/>
            <a:ext cx="5503653" cy="369332"/>
          </a:xfrm>
          <a:prstGeom prst="rect">
            <a:avLst/>
          </a:prstGeom>
          <a:noFill/>
        </p:spPr>
        <p:txBody>
          <a:bodyPr wrap="square" rtlCol="0">
            <a:spAutoFit/>
          </a:bodyPr>
          <a:lstStyle/>
          <a:p>
            <a:r>
              <a:rPr lang="en-US" b="1" u="sng" dirty="0"/>
              <a:t>Mile:</a:t>
            </a:r>
            <a:r>
              <a:rPr lang="en-US" b="1" dirty="0"/>
              <a:t> </a:t>
            </a:r>
            <a:r>
              <a:rPr lang="en-US" i="1" dirty="0"/>
              <a:t>Milia </a:t>
            </a:r>
            <a:r>
              <a:rPr lang="en-US" i="1" dirty="0" err="1"/>
              <a:t>passuum</a:t>
            </a:r>
            <a:r>
              <a:rPr lang="en-US" dirty="0"/>
              <a:t> = 1,000 paces (strides) = </a:t>
            </a:r>
            <a:r>
              <a:rPr lang="en-US" b="1" dirty="0"/>
              <a:t>2,000 steps</a:t>
            </a:r>
          </a:p>
        </p:txBody>
      </p:sp>
      <p:grpSp>
        <p:nvGrpSpPr>
          <p:cNvPr id="5" name="Group 4">
            <a:extLst>
              <a:ext uri="{FF2B5EF4-FFF2-40B4-BE49-F238E27FC236}">
                <a16:creationId xmlns:a16="http://schemas.microsoft.com/office/drawing/2014/main" id="{09174736-0B38-492C-9CF3-DD56E1959FB9}"/>
              </a:ext>
            </a:extLst>
          </p:cNvPr>
          <p:cNvGrpSpPr/>
          <p:nvPr/>
        </p:nvGrpSpPr>
        <p:grpSpPr>
          <a:xfrm>
            <a:off x="3916620" y="1595180"/>
            <a:ext cx="2886627" cy="254244"/>
            <a:chOff x="4405095" y="3412231"/>
            <a:chExt cx="2886627" cy="254244"/>
          </a:xfrm>
        </p:grpSpPr>
        <p:sp>
          <p:nvSpPr>
            <p:cNvPr id="15" name="Arrow: Right 14">
              <a:extLst>
                <a:ext uri="{FF2B5EF4-FFF2-40B4-BE49-F238E27FC236}">
                  <a16:creationId xmlns:a16="http://schemas.microsoft.com/office/drawing/2014/main" id="{5A8EF9DF-A343-4851-83E6-AB48B150ABD2}"/>
                </a:ext>
              </a:extLst>
            </p:cNvPr>
            <p:cNvSpPr/>
            <p:nvPr/>
          </p:nvSpPr>
          <p:spPr>
            <a:xfrm>
              <a:off x="4457082" y="3494029"/>
              <a:ext cx="2834640" cy="17244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Oval 20">
              <a:extLst>
                <a:ext uri="{FF2B5EF4-FFF2-40B4-BE49-F238E27FC236}">
                  <a16:creationId xmlns:a16="http://schemas.microsoft.com/office/drawing/2014/main" id="{1A22F382-2D33-4A26-AFFE-047416F32881}"/>
                </a:ext>
              </a:extLst>
            </p:cNvPr>
            <p:cNvSpPr/>
            <p:nvPr/>
          </p:nvSpPr>
          <p:spPr>
            <a:xfrm>
              <a:off x="4405095" y="3412231"/>
              <a:ext cx="110016" cy="1473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468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8" name="Picture 17" descr="A close up of a piece of paper&#10;&#10;Description automatically generated">
            <a:extLst>
              <a:ext uri="{FF2B5EF4-FFF2-40B4-BE49-F238E27FC236}">
                <a16:creationId xmlns:a16="http://schemas.microsoft.com/office/drawing/2014/main" id="{E75DA4E7-7B72-4BD7-9E14-ED18AB73DF2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857250"/>
            <a:ext cx="6858000" cy="3429000"/>
          </a:xfrm>
          <a:prstGeom prst="rect">
            <a:avLst/>
          </a:prstGeom>
        </p:spPr>
      </p:pic>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Huh?</a:t>
            </a:r>
          </a:p>
        </p:txBody>
      </p:sp>
      <p:grpSp>
        <p:nvGrpSpPr>
          <p:cNvPr id="16" name="Group 15">
            <a:extLst>
              <a:ext uri="{FF2B5EF4-FFF2-40B4-BE49-F238E27FC236}">
                <a16:creationId xmlns:a16="http://schemas.microsoft.com/office/drawing/2014/main" id="{CB47F68F-73A1-4D7A-9099-D90DF2AC2F6B}"/>
              </a:ext>
            </a:extLst>
          </p:cNvPr>
          <p:cNvGrpSpPr/>
          <p:nvPr/>
        </p:nvGrpSpPr>
        <p:grpSpPr>
          <a:xfrm>
            <a:off x="4094583" y="461958"/>
            <a:ext cx="2687880" cy="1740553"/>
            <a:chOff x="4094583" y="461958"/>
            <a:chExt cx="2687880" cy="1740553"/>
          </a:xfrm>
        </p:grpSpPr>
        <p:sp>
          <p:nvSpPr>
            <p:cNvPr id="5" name="Rectangle 4">
              <a:extLst>
                <a:ext uri="{FF2B5EF4-FFF2-40B4-BE49-F238E27FC236}">
                  <a16:creationId xmlns:a16="http://schemas.microsoft.com/office/drawing/2014/main" id="{2A610B8B-D6F9-4EFC-90DE-011DA4160CEC}"/>
                </a:ext>
              </a:extLst>
            </p:cNvPr>
            <p:cNvSpPr/>
            <p:nvPr/>
          </p:nvSpPr>
          <p:spPr>
            <a:xfrm>
              <a:off x="6464410" y="1081377"/>
              <a:ext cx="318053" cy="1121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AE04DC5-3729-42FD-AAA3-A0B122BE5C16}"/>
                </a:ext>
              </a:extLst>
            </p:cNvPr>
            <p:cNvSpPr txBox="1"/>
            <p:nvPr/>
          </p:nvSpPr>
          <p:spPr>
            <a:xfrm>
              <a:off x="4094583" y="461958"/>
              <a:ext cx="2181739" cy="584775"/>
            </a:xfrm>
            <a:prstGeom prst="rect">
              <a:avLst/>
            </a:prstGeom>
            <a:noFill/>
          </p:spPr>
          <p:txBody>
            <a:bodyPr wrap="square" rtlCol="0">
              <a:spAutoFit/>
            </a:bodyPr>
            <a:lstStyle/>
            <a:p>
              <a:pPr algn="r"/>
              <a:r>
                <a:rPr lang="en-US" sz="1600" dirty="0">
                  <a:solidFill>
                    <a:srgbClr val="C00000"/>
                  </a:solidFill>
                </a:rPr>
                <a:t>Y-limit set to max count value of the week</a:t>
              </a:r>
            </a:p>
          </p:txBody>
        </p:sp>
        <p:cxnSp>
          <p:nvCxnSpPr>
            <p:cNvPr id="9" name="Connector: Elbow 8">
              <a:extLst>
                <a:ext uri="{FF2B5EF4-FFF2-40B4-BE49-F238E27FC236}">
                  <a16:creationId xmlns:a16="http://schemas.microsoft.com/office/drawing/2014/main" id="{829F0699-ED26-4BAC-B2B4-6E40F1140CC4}"/>
                </a:ext>
              </a:extLst>
            </p:cNvPr>
            <p:cNvCxnSpPr>
              <a:cxnSpLocks/>
            </p:cNvCxnSpPr>
            <p:nvPr/>
          </p:nvCxnSpPr>
          <p:spPr>
            <a:xfrm>
              <a:off x="6188861" y="770248"/>
              <a:ext cx="396942" cy="296295"/>
            </a:xfrm>
            <a:prstGeom prst="bentConnector3">
              <a:avLst>
                <a:gd name="adj1" fmla="val 10007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A49B609F-B094-4CD9-A6C8-B429B8C9B272}"/>
              </a:ext>
            </a:extLst>
          </p:cNvPr>
          <p:cNvGrpSpPr/>
          <p:nvPr/>
        </p:nvGrpSpPr>
        <p:grpSpPr>
          <a:xfrm>
            <a:off x="270567" y="3724488"/>
            <a:ext cx="1202634" cy="358754"/>
            <a:chOff x="270567" y="3724488"/>
            <a:chExt cx="1202634" cy="358754"/>
          </a:xfrm>
        </p:grpSpPr>
        <p:sp>
          <p:nvSpPr>
            <p:cNvPr id="2" name="Arrow: Right 1">
              <a:extLst>
                <a:ext uri="{FF2B5EF4-FFF2-40B4-BE49-F238E27FC236}">
                  <a16:creationId xmlns:a16="http://schemas.microsoft.com/office/drawing/2014/main" id="{A1548079-C31E-41DC-A448-2C5A1AFAF930}"/>
                </a:ext>
              </a:extLst>
            </p:cNvPr>
            <p:cNvSpPr/>
            <p:nvPr/>
          </p:nvSpPr>
          <p:spPr>
            <a:xfrm>
              <a:off x="372533" y="3724488"/>
              <a:ext cx="990600" cy="13631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141DA3D-BECB-44E4-A7D4-5FC278F1554E}"/>
                </a:ext>
              </a:extLst>
            </p:cNvPr>
            <p:cNvSpPr txBox="1"/>
            <p:nvPr/>
          </p:nvSpPr>
          <p:spPr>
            <a:xfrm>
              <a:off x="270567" y="3775465"/>
              <a:ext cx="1202634" cy="307777"/>
            </a:xfrm>
            <a:prstGeom prst="rect">
              <a:avLst/>
            </a:prstGeom>
            <a:noFill/>
          </p:spPr>
          <p:txBody>
            <a:bodyPr wrap="square" rtlCol="0">
              <a:spAutoFit/>
            </a:bodyPr>
            <a:lstStyle/>
            <a:p>
              <a:r>
                <a:rPr lang="en-US" sz="1400" dirty="0"/>
                <a:t>First wear day</a:t>
              </a:r>
            </a:p>
          </p:txBody>
        </p:sp>
      </p:grpSp>
    </p:spTree>
    <p:extLst>
      <p:ext uri="{BB962C8B-B14F-4D97-AF65-F5344CB8AC3E}">
        <p14:creationId xmlns:p14="http://schemas.microsoft.com/office/powerpoint/2010/main" val="196430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Huh?</a:t>
            </a:r>
          </a:p>
        </p:txBody>
      </p:sp>
      <p:pic>
        <p:nvPicPr>
          <p:cNvPr id="4" name="Picture 3" descr="A screenshot of a cell phone&#10;&#10;Description automatically generated">
            <a:extLst>
              <a:ext uri="{FF2B5EF4-FFF2-40B4-BE49-F238E27FC236}">
                <a16:creationId xmlns:a16="http://schemas.microsoft.com/office/drawing/2014/main" id="{2E713FED-E60D-41EC-8EC8-56C6E527E74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857250"/>
            <a:ext cx="6858000" cy="3429000"/>
          </a:xfrm>
          <a:prstGeom prst="rect">
            <a:avLst/>
          </a:prstGeom>
        </p:spPr>
      </p:pic>
      <p:sp>
        <p:nvSpPr>
          <p:cNvPr id="2" name="TextBox 1">
            <a:extLst>
              <a:ext uri="{FF2B5EF4-FFF2-40B4-BE49-F238E27FC236}">
                <a16:creationId xmlns:a16="http://schemas.microsoft.com/office/drawing/2014/main" id="{658896AE-EDBE-485B-8C69-BCDD65845666}"/>
              </a:ext>
            </a:extLst>
          </p:cNvPr>
          <p:cNvSpPr txBox="1"/>
          <p:nvPr/>
        </p:nvSpPr>
        <p:spPr>
          <a:xfrm>
            <a:off x="477079" y="550402"/>
            <a:ext cx="3307743" cy="307777"/>
          </a:xfrm>
          <a:prstGeom prst="rect">
            <a:avLst/>
          </a:prstGeom>
          <a:noFill/>
        </p:spPr>
        <p:txBody>
          <a:bodyPr wrap="square" rtlCol="0">
            <a:spAutoFit/>
          </a:bodyPr>
          <a:lstStyle/>
          <a:p>
            <a:r>
              <a:rPr lang="en-US" sz="1400" dirty="0">
                <a:solidFill>
                  <a:srgbClr val="FF0000"/>
                </a:solidFill>
              </a:rPr>
              <a:t>(same ID, but focusing on counts)</a:t>
            </a:r>
          </a:p>
        </p:txBody>
      </p:sp>
      <p:pic>
        <p:nvPicPr>
          <p:cNvPr id="11" name="Picture 10" descr="A close up of text on a white background&#10;&#10;Description automatically generated">
            <a:extLst>
              <a:ext uri="{FF2B5EF4-FFF2-40B4-BE49-F238E27FC236}">
                <a16:creationId xmlns:a16="http://schemas.microsoft.com/office/drawing/2014/main" id="{0CB7F99B-C401-47B2-8F78-2751B810AD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0" y="881107"/>
            <a:ext cx="6858000" cy="3429000"/>
          </a:xfrm>
          <a:prstGeom prst="rect">
            <a:avLst/>
          </a:prstGeom>
        </p:spPr>
      </p:pic>
    </p:spTree>
    <p:extLst>
      <p:ext uri="{BB962C8B-B14F-4D97-AF65-F5344CB8AC3E}">
        <p14:creationId xmlns:p14="http://schemas.microsoft.com/office/powerpoint/2010/main" val="113809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 presetClass="exit" presetSubtype="0" fill="hold" nodeType="after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Outline</a:t>
            </a:r>
          </a:p>
        </p:txBody>
      </p:sp>
      <p:sp>
        <p:nvSpPr>
          <p:cNvPr id="16" name="Content Placeholder 2">
            <a:extLst>
              <a:ext uri="{FF2B5EF4-FFF2-40B4-BE49-F238E27FC236}">
                <a16:creationId xmlns:a16="http://schemas.microsoft.com/office/drawing/2014/main" id="{7D4239B3-1B7D-474C-ABB4-0B68D9088291}"/>
              </a:ext>
            </a:extLst>
          </p:cNvPr>
          <p:cNvSpPr txBox="1">
            <a:spLocks/>
          </p:cNvSpPr>
          <p:nvPr/>
        </p:nvSpPr>
        <p:spPr>
          <a:xfrm>
            <a:off x="-10668" y="891865"/>
            <a:ext cx="6574536" cy="517791"/>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endParaRPr lang="en-US" sz="2800" b="1" dirty="0">
              <a:latin typeface="Avenir Next Medium" panose="020B0503020202020204"/>
            </a:endParaRPr>
          </a:p>
        </p:txBody>
      </p:sp>
      <p:sp>
        <p:nvSpPr>
          <p:cNvPr id="11" name="AutoShape 2" descr="Image result for foot steps&quot;">
            <a:extLst>
              <a:ext uri="{FF2B5EF4-FFF2-40B4-BE49-F238E27FC236}">
                <a16:creationId xmlns:a16="http://schemas.microsoft.com/office/drawing/2014/main" id="{05EB3E36-EFB5-478F-8D4C-A1BB5308DAA6}"/>
              </a:ext>
            </a:extLst>
          </p:cNvPr>
          <p:cNvSpPr>
            <a:spLocks noChangeAspect="1" noChangeArrowheads="1"/>
          </p:cNvSpPr>
          <p:nvPr/>
        </p:nvSpPr>
        <p:spPr bwMode="auto">
          <a:xfrm>
            <a:off x="3276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FD4B4EA6-849B-48D4-B1F4-E8C0C72562EE}"/>
              </a:ext>
            </a:extLst>
          </p:cNvPr>
          <p:cNvSpPr txBox="1"/>
          <p:nvPr/>
        </p:nvSpPr>
        <p:spPr>
          <a:xfrm>
            <a:off x="510015" y="772596"/>
            <a:ext cx="5709954" cy="2723823"/>
          </a:xfrm>
          <a:prstGeom prst="rect">
            <a:avLst/>
          </a:prstGeom>
          <a:noFill/>
        </p:spPr>
        <p:txBody>
          <a:bodyPr wrap="square" rtlCol="0">
            <a:spAutoFit/>
          </a:bodyPr>
          <a:lstStyle/>
          <a:p>
            <a:pPr marL="457200" indent="-457200">
              <a:spcAft>
                <a:spcPts val="3000"/>
              </a:spcAft>
              <a:buFont typeface="+mj-lt"/>
              <a:buAutoNum type="arabicParenR"/>
            </a:pPr>
            <a:r>
              <a:rPr lang="en-US" sz="2400" dirty="0"/>
              <a:t>Why steps?</a:t>
            </a:r>
          </a:p>
          <a:p>
            <a:pPr marL="457200" indent="-457200">
              <a:spcAft>
                <a:spcPts val="3000"/>
              </a:spcAft>
              <a:buFont typeface="+mj-lt"/>
              <a:buAutoNum type="arabicParenR"/>
            </a:pPr>
            <a:r>
              <a:rPr lang="en-US" sz="2400" dirty="0"/>
              <a:t>Data quality assessment in HCHS/SOL</a:t>
            </a:r>
          </a:p>
          <a:p>
            <a:pPr marL="457200" indent="-457200">
              <a:spcAft>
                <a:spcPts val="3000"/>
              </a:spcAft>
              <a:buFont typeface="+mj-lt"/>
              <a:buAutoNum type="arabicParenR"/>
            </a:pPr>
            <a:r>
              <a:rPr lang="en-US" sz="2400" dirty="0"/>
              <a:t>Translating between counts and steps</a:t>
            </a:r>
          </a:p>
          <a:p>
            <a:pPr marL="457200" indent="-457200">
              <a:spcAft>
                <a:spcPts val="2400"/>
              </a:spcAft>
              <a:buFont typeface="+mj-lt"/>
              <a:buAutoNum type="arabicParenR"/>
            </a:pPr>
            <a:r>
              <a:rPr lang="en-US" sz="2400" dirty="0"/>
              <a:t>Future directions</a:t>
            </a:r>
          </a:p>
        </p:txBody>
      </p:sp>
    </p:spTree>
    <p:extLst>
      <p:ext uri="{BB962C8B-B14F-4D97-AF65-F5344CB8AC3E}">
        <p14:creationId xmlns:p14="http://schemas.microsoft.com/office/powerpoint/2010/main" val="4214774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Huh?</a:t>
            </a:r>
          </a:p>
        </p:txBody>
      </p:sp>
      <p:sp>
        <p:nvSpPr>
          <p:cNvPr id="3" name="Content Placeholder 2">
            <a:extLst>
              <a:ext uri="{FF2B5EF4-FFF2-40B4-BE49-F238E27FC236}">
                <a16:creationId xmlns:a16="http://schemas.microsoft.com/office/drawing/2014/main" id="{D2185A4D-9CD0-4AC5-AE86-BA9DDD257BD1}"/>
              </a:ext>
            </a:extLst>
          </p:cNvPr>
          <p:cNvSpPr>
            <a:spLocks noGrp="1"/>
          </p:cNvSpPr>
          <p:nvPr>
            <p:ph idx="1"/>
          </p:nvPr>
        </p:nvSpPr>
        <p:spPr>
          <a:xfrm>
            <a:off x="311468" y="835819"/>
            <a:ext cx="5915025" cy="3263504"/>
          </a:xfrm>
        </p:spPr>
        <p:txBody>
          <a:bodyPr/>
          <a:lstStyle/>
          <a:p>
            <a:r>
              <a:rPr lang="en-US" dirty="0"/>
              <a:t>X</a:t>
            </a:r>
          </a:p>
        </p:txBody>
      </p:sp>
      <p:sp>
        <p:nvSpPr>
          <p:cNvPr id="7" name="TextBox 6">
            <a:extLst>
              <a:ext uri="{FF2B5EF4-FFF2-40B4-BE49-F238E27FC236}">
                <a16:creationId xmlns:a16="http://schemas.microsoft.com/office/drawing/2014/main" id="{78631A88-39CA-4672-A6E6-CD5B94D1B9D8}"/>
              </a:ext>
            </a:extLst>
          </p:cNvPr>
          <p:cNvSpPr txBox="1"/>
          <p:nvPr/>
        </p:nvSpPr>
        <p:spPr>
          <a:xfrm>
            <a:off x="311468" y="549473"/>
            <a:ext cx="3307743" cy="307777"/>
          </a:xfrm>
          <a:prstGeom prst="rect">
            <a:avLst/>
          </a:prstGeom>
          <a:noFill/>
        </p:spPr>
        <p:txBody>
          <a:bodyPr wrap="square" rtlCol="0">
            <a:spAutoFit/>
          </a:bodyPr>
          <a:lstStyle/>
          <a:p>
            <a:r>
              <a:rPr lang="en-US" sz="1400" dirty="0">
                <a:solidFill>
                  <a:srgbClr val="FF0000"/>
                </a:solidFill>
              </a:rPr>
              <a:t>Another example</a:t>
            </a:r>
          </a:p>
        </p:txBody>
      </p:sp>
      <p:pic>
        <p:nvPicPr>
          <p:cNvPr id="4" name="Picture 3" descr="A close up of a map&#10;&#10;Description automatically generated">
            <a:extLst>
              <a:ext uri="{FF2B5EF4-FFF2-40B4-BE49-F238E27FC236}">
                <a16:creationId xmlns:a16="http://schemas.microsoft.com/office/drawing/2014/main" id="{E80587A2-A5C5-45AF-833F-F09C272A97A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857250"/>
            <a:ext cx="6858000" cy="3429000"/>
          </a:xfrm>
          <a:prstGeom prst="rect">
            <a:avLst/>
          </a:prstGeom>
        </p:spPr>
      </p:pic>
      <p:grpSp>
        <p:nvGrpSpPr>
          <p:cNvPr id="8" name="Group 7">
            <a:extLst>
              <a:ext uri="{FF2B5EF4-FFF2-40B4-BE49-F238E27FC236}">
                <a16:creationId xmlns:a16="http://schemas.microsoft.com/office/drawing/2014/main" id="{B6A0790B-6BE1-4D29-A262-ED9565963CD4}"/>
              </a:ext>
            </a:extLst>
          </p:cNvPr>
          <p:cNvGrpSpPr/>
          <p:nvPr/>
        </p:nvGrpSpPr>
        <p:grpSpPr>
          <a:xfrm>
            <a:off x="311468" y="3221794"/>
            <a:ext cx="1202634" cy="358754"/>
            <a:chOff x="270567" y="3724488"/>
            <a:chExt cx="1202634" cy="358754"/>
          </a:xfrm>
        </p:grpSpPr>
        <p:sp>
          <p:nvSpPr>
            <p:cNvPr id="9" name="Arrow: Right 8">
              <a:extLst>
                <a:ext uri="{FF2B5EF4-FFF2-40B4-BE49-F238E27FC236}">
                  <a16:creationId xmlns:a16="http://schemas.microsoft.com/office/drawing/2014/main" id="{4CD23DFF-17EA-409D-94EA-8A0D6F635511}"/>
                </a:ext>
              </a:extLst>
            </p:cNvPr>
            <p:cNvSpPr/>
            <p:nvPr/>
          </p:nvSpPr>
          <p:spPr>
            <a:xfrm>
              <a:off x="372533" y="3724488"/>
              <a:ext cx="990600" cy="13631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174D7FE-EA9D-4EA1-BD30-078BC1E389FF}"/>
                </a:ext>
              </a:extLst>
            </p:cNvPr>
            <p:cNvSpPr txBox="1"/>
            <p:nvPr/>
          </p:nvSpPr>
          <p:spPr>
            <a:xfrm>
              <a:off x="270567" y="3775465"/>
              <a:ext cx="1202634" cy="307777"/>
            </a:xfrm>
            <a:prstGeom prst="rect">
              <a:avLst/>
            </a:prstGeom>
            <a:noFill/>
          </p:spPr>
          <p:txBody>
            <a:bodyPr wrap="square" rtlCol="0">
              <a:spAutoFit/>
            </a:bodyPr>
            <a:lstStyle/>
            <a:p>
              <a:r>
                <a:rPr lang="en-US" sz="1400" dirty="0"/>
                <a:t>First wear day</a:t>
              </a:r>
            </a:p>
          </p:txBody>
        </p:sp>
      </p:grpSp>
    </p:spTree>
    <p:extLst>
      <p:ext uri="{BB962C8B-B14F-4D97-AF65-F5344CB8AC3E}">
        <p14:creationId xmlns:p14="http://schemas.microsoft.com/office/powerpoint/2010/main" val="3038691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Huh?</a:t>
            </a:r>
          </a:p>
        </p:txBody>
      </p:sp>
      <p:sp>
        <p:nvSpPr>
          <p:cNvPr id="3" name="Content Placeholder 2">
            <a:extLst>
              <a:ext uri="{FF2B5EF4-FFF2-40B4-BE49-F238E27FC236}">
                <a16:creationId xmlns:a16="http://schemas.microsoft.com/office/drawing/2014/main" id="{D2185A4D-9CD0-4AC5-AE86-BA9DDD257BD1}"/>
              </a:ext>
            </a:extLst>
          </p:cNvPr>
          <p:cNvSpPr>
            <a:spLocks noGrp="1"/>
          </p:cNvSpPr>
          <p:nvPr>
            <p:ph idx="1"/>
          </p:nvPr>
        </p:nvSpPr>
        <p:spPr>
          <a:xfrm>
            <a:off x="311468" y="835819"/>
            <a:ext cx="5915025" cy="3263504"/>
          </a:xfrm>
        </p:spPr>
        <p:txBody>
          <a:bodyPr/>
          <a:lstStyle/>
          <a:p>
            <a:r>
              <a:rPr lang="en-US" dirty="0"/>
              <a:t>X</a:t>
            </a:r>
          </a:p>
        </p:txBody>
      </p:sp>
      <p:pic>
        <p:nvPicPr>
          <p:cNvPr id="4" name="Picture 3">
            <a:extLst>
              <a:ext uri="{FF2B5EF4-FFF2-40B4-BE49-F238E27FC236}">
                <a16:creationId xmlns:a16="http://schemas.microsoft.com/office/drawing/2014/main" id="{6F8DF846-DBAD-4DFA-9E9D-7F139B6E07F5}"/>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0" y="857250"/>
            <a:ext cx="6858000" cy="3429000"/>
          </a:xfrm>
          <a:prstGeom prst="rect">
            <a:avLst/>
          </a:prstGeom>
        </p:spPr>
      </p:pic>
      <p:cxnSp>
        <p:nvCxnSpPr>
          <p:cNvPr id="8" name="Straight Connector 7">
            <a:extLst>
              <a:ext uri="{FF2B5EF4-FFF2-40B4-BE49-F238E27FC236}">
                <a16:creationId xmlns:a16="http://schemas.microsoft.com/office/drawing/2014/main" id="{02A5FBCA-4BE0-42AD-AD3C-69AA338B7EE3}"/>
              </a:ext>
            </a:extLst>
          </p:cNvPr>
          <p:cNvCxnSpPr>
            <a:cxnSpLocks/>
          </p:cNvCxnSpPr>
          <p:nvPr/>
        </p:nvCxnSpPr>
        <p:spPr>
          <a:xfrm flipV="1">
            <a:off x="254000" y="1389825"/>
            <a:ext cx="60896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0EC3A79-BB19-42BE-A111-C434CE1D1B21}"/>
              </a:ext>
            </a:extLst>
          </p:cNvPr>
          <p:cNvSpPr txBox="1"/>
          <p:nvPr/>
        </p:nvSpPr>
        <p:spPr>
          <a:xfrm>
            <a:off x="311468" y="549473"/>
            <a:ext cx="3307743" cy="307777"/>
          </a:xfrm>
          <a:prstGeom prst="rect">
            <a:avLst/>
          </a:prstGeom>
          <a:noFill/>
        </p:spPr>
        <p:txBody>
          <a:bodyPr wrap="square" rtlCol="0">
            <a:spAutoFit/>
          </a:bodyPr>
          <a:lstStyle/>
          <a:p>
            <a:r>
              <a:rPr lang="en-US" sz="1400" dirty="0">
                <a:solidFill>
                  <a:srgbClr val="FF0000"/>
                </a:solidFill>
              </a:rPr>
              <a:t>Another ‘</a:t>
            </a:r>
            <a:r>
              <a:rPr lang="en-US" sz="1400" dirty="0" err="1">
                <a:solidFill>
                  <a:srgbClr val="FF0000"/>
                </a:solidFill>
              </a:rPr>
              <a:t>nother</a:t>
            </a:r>
            <a:r>
              <a:rPr lang="en-US" sz="1400" dirty="0">
                <a:solidFill>
                  <a:srgbClr val="FF0000"/>
                </a:solidFill>
              </a:rPr>
              <a:t> example</a:t>
            </a:r>
          </a:p>
        </p:txBody>
      </p:sp>
      <p:grpSp>
        <p:nvGrpSpPr>
          <p:cNvPr id="7" name="Group 6">
            <a:extLst>
              <a:ext uri="{FF2B5EF4-FFF2-40B4-BE49-F238E27FC236}">
                <a16:creationId xmlns:a16="http://schemas.microsoft.com/office/drawing/2014/main" id="{B5D8D8EF-0635-479A-AEEC-7F6BA7DDFD19}"/>
              </a:ext>
            </a:extLst>
          </p:cNvPr>
          <p:cNvGrpSpPr/>
          <p:nvPr/>
        </p:nvGrpSpPr>
        <p:grpSpPr>
          <a:xfrm>
            <a:off x="311468" y="3221794"/>
            <a:ext cx="1202634" cy="358754"/>
            <a:chOff x="270567" y="3724488"/>
            <a:chExt cx="1202634" cy="358754"/>
          </a:xfrm>
        </p:grpSpPr>
        <p:sp>
          <p:nvSpPr>
            <p:cNvPr id="10" name="Arrow: Right 9">
              <a:extLst>
                <a:ext uri="{FF2B5EF4-FFF2-40B4-BE49-F238E27FC236}">
                  <a16:creationId xmlns:a16="http://schemas.microsoft.com/office/drawing/2014/main" id="{4B5B6063-CE2C-45CD-BC78-3E12FF3B5289}"/>
                </a:ext>
              </a:extLst>
            </p:cNvPr>
            <p:cNvSpPr/>
            <p:nvPr/>
          </p:nvSpPr>
          <p:spPr>
            <a:xfrm>
              <a:off x="372533" y="3724488"/>
              <a:ext cx="990600" cy="13631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388511E-E3B2-4469-8D20-033C8B050BDF}"/>
                </a:ext>
              </a:extLst>
            </p:cNvPr>
            <p:cNvSpPr txBox="1"/>
            <p:nvPr/>
          </p:nvSpPr>
          <p:spPr>
            <a:xfrm>
              <a:off x="270567" y="3775465"/>
              <a:ext cx="1202634" cy="307777"/>
            </a:xfrm>
            <a:prstGeom prst="rect">
              <a:avLst/>
            </a:prstGeom>
            <a:noFill/>
          </p:spPr>
          <p:txBody>
            <a:bodyPr wrap="square" rtlCol="0">
              <a:spAutoFit/>
            </a:bodyPr>
            <a:lstStyle/>
            <a:p>
              <a:r>
                <a:rPr lang="en-US" sz="1400" dirty="0"/>
                <a:t>First wear day</a:t>
              </a:r>
            </a:p>
          </p:txBody>
        </p:sp>
      </p:grpSp>
    </p:spTree>
    <p:extLst>
      <p:ext uri="{BB962C8B-B14F-4D97-AF65-F5344CB8AC3E}">
        <p14:creationId xmlns:p14="http://schemas.microsoft.com/office/powerpoint/2010/main" val="777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Huh?</a:t>
            </a:r>
          </a:p>
        </p:txBody>
      </p:sp>
      <p:pic>
        <p:nvPicPr>
          <p:cNvPr id="4" name="Picture 3">
            <a:extLst>
              <a:ext uri="{FF2B5EF4-FFF2-40B4-BE49-F238E27FC236}">
                <a16:creationId xmlns:a16="http://schemas.microsoft.com/office/drawing/2014/main" id="{B45D66A5-2C4B-472D-8A96-3ECB8151AA25}"/>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0" y="857250"/>
            <a:ext cx="6858000" cy="3429000"/>
          </a:xfrm>
          <a:prstGeom prst="rect">
            <a:avLst/>
          </a:prstGeom>
        </p:spPr>
      </p:pic>
      <p:sp>
        <p:nvSpPr>
          <p:cNvPr id="5" name="TextBox 4">
            <a:extLst>
              <a:ext uri="{FF2B5EF4-FFF2-40B4-BE49-F238E27FC236}">
                <a16:creationId xmlns:a16="http://schemas.microsoft.com/office/drawing/2014/main" id="{C8D3BB87-9C7F-4645-84B7-5C4A9BC95298}"/>
              </a:ext>
            </a:extLst>
          </p:cNvPr>
          <p:cNvSpPr txBox="1"/>
          <p:nvPr/>
        </p:nvSpPr>
        <p:spPr>
          <a:xfrm>
            <a:off x="311468" y="549473"/>
            <a:ext cx="3307743" cy="307777"/>
          </a:xfrm>
          <a:prstGeom prst="rect">
            <a:avLst/>
          </a:prstGeom>
          <a:noFill/>
        </p:spPr>
        <p:txBody>
          <a:bodyPr wrap="square" rtlCol="0">
            <a:spAutoFit/>
          </a:bodyPr>
          <a:lstStyle/>
          <a:p>
            <a:r>
              <a:rPr lang="en-US" sz="1400" dirty="0">
                <a:solidFill>
                  <a:srgbClr val="FF0000"/>
                </a:solidFill>
              </a:rPr>
              <a:t>Another ‘</a:t>
            </a:r>
            <a:r>
              <a:rPr lang="en-US" sz="1400" dirty="0" err="1">
                <a:solidFill>
                  <a:srgbClr val="FF0000"/>
                </a:solidFill>
              </a:rPr>
              <a:t>nother</a:t>
            </a:r>
            <a:r>
              <a:rPr lang="en-US" sz="1400" dirty="0">
                <a:solidFill>
                  <a:srgbClr val="FF0000"/>
                </a:solidFill>
              </a:rPr>
              <a:t> ‘</a:t>
            </a:r>
            <a:r>
              <a:rPr lang="en-US" sz="1400" dirty="0" err="1">
                <a:solidFill>
                  <a:srgbClr val="FF0000"/>
                </a:solidFill>
              </a:rPr>
              <a:t>nother</a:t>
            </a:r>
            <a:r>
              <a:rPr lang="en-US" sz="1400" dirty="0">
                <a:solidFill>
                  <a:srgbClr val="FF0000"/>
                </a:solidFill>
              </a:rPr>
              <a:t> example</a:t>
            </a:r>
          </a:p>
        </p:txBody>
      </p:sp>
    </p:spTree>
    <p:extLst>
      <p:ext uri="{BB962C8B-B14F-4D97-AF65-F5344CB8AC3E}">
        <p14:creationId xmlns:p14="http://schemas.microsoft.com/office/powerpoint/2010/main" val="2252219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EAC1E9A-2281-46DF-A3A1-DEE3F4306484}"/>
              </a:ext>
            </a:extLst>
          </p:cNvPr>
          <p:cNvGrpSpPr/>
          <p:nvPr/>
        </p:nvGrpSpPr>
        <p:grpSpPr>
          <a:xfrm>
            <a:off x="447788" y="1363476"/>
            <a:ext cx="2870784" cy="1140090"/>
            <a:chOff x="144019" y="1348951"/>
            <a:chExt cx="2870784" cy="1140090"/>
          </a:xfrm>
        </p:grpSpPr>
        <p:grpSp>
          <p:nvGrpSpPr>
            <p:cNvPr id="7" name="Group 6">
              <a:extLst>
                <a:ext uri="{FF2B5EF4-FFF2-40B4-BE49-F238E27FC236}">
                  <a16:creationId xmlns:a16="http://schemas.microsoft.com/office/drawing/2014/main" id="{D6C3F735-DC8C-4C19-8C62-B605051CFEA1}"/>
                </a:ext>
              </a:extLst>
            </p:cNvPr>
            <p:cNvGrpSpPr>
              <a:grpSpLocks noChangeAspect="1"/>
            </p:cNvGrpSpPr>
            <p:nvPr/>
          </p:nvGrpSpPr>
          <p:grpSpPr>
            <a:xfrm>
              <a:off x="144019" y="1348951"/>
              <a:ext cx="2870784" cy="1140090"/>
              <a:chOff x="219112" y="2037198"/>
              <a:chExt cx="3516589" cy="1396562"/>
            </a:xfrm>
          </p:grpSpPr>
          <p:pic>
            <p:nvPicPr>
              <p:cNvPr id="4102" name="Picture 6" descr="MRW I get caught in the rain and remember that California is dying because  they don't have any. - GIF on Imgur">
                <a:extLst>
                  <a:ext uri="{FF2B5EF4-FFF2-40B4-BE49-F238E27FC236}">
                    <a16:creationId xmlns:a16="http://schemas.microsoft.com/office/drawing/2014/main" id="{B07F5863-515A-477B-8EB1-DC9E9E27B1E0}"/>
                  </a:ext>
                </a:extLst>
              </p:cNvPr>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264084" y="2038170"/>
                <a:ext cx="3471617" cy="13955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4641999-C59F-4471-87FE-3A23067DC7D8}"/>
                  </a:ext>
                </a:extLst>
              </p:cNvPr>
              <p:cNvSpPr/>
              <p:nvPr/>
            </p:nvSpPr>
            <p:spPr>
              <a:xfrm>
                <a:off x="2196353" y="2038170"/>
                <a:ext cx="1539348" cy="139559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7A2C36B-ACED-4D22-BB0C-18032B4748C4}"/>
                  </a:ext>
                </a:extLst>
              </p:cNvPr>
              <p:cNvSpPr/>
              <p:nvPr/>
            </p:nvSpPr>
            <p:spPr>
              <a:xfrm>
                <a:off x="219112" y="2037198"/>
                <a:ext cx="810167" cy="139559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2" descr="Image result for actical">
              <a:extLst>
                <a:ext uri="{FF2B5EF4-FFF2-40B4-BE49-F238E27FC236}">
                  <a16:creationId xmlns:a16="http://schemas.microsoft.com/office/drawing/2014/main" id="{473E2252-02D1-49E5-B0C7-89B16B74F8C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flipH="1">
              <a:off x="1029279" y="1938081"/>
              <a:ext cx="246725" cy="247417"/>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55">
            <a:extLst>
              <a:ext uri="{FF2B5EF4-FFF2-40B4-BE49-F238E27FC236}">
                <a16:creationId xmlns:a16="http://schemas.microsoft.com/office/drawing/2014/main" id="{1F7EC6D1-898C-41B0-9215-7D462CA7B476}"/>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3322737" y="509712"/>
            <a:ext cx="3530398" cy="1765199"/>
          </a:xfrm>
          <a:prstGeom prst="rect">
            <a:avLst/>
          </a:prstGeom>
          <a:ln>
            <a:solidFill>
              <a:schemeClr val="tx1"/>
            </a:solidFill>
          </a:ln>
        </p:spPr>
      </p:pic>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Why?</a:t>
            </a:r>
          </a:p>
        </p:txBody>
      </p:sp>
      <p:sp>
        <p:nvSpPr>
          <p:cNvPr id="3" name="Content Placeholder 2">
            <a:extLst>
              <a:ext uri="{FF2B5EF4-FFF2-40B4-BE49-F238E27FC236}">
                <a16:creationId xmlns:a16="http://schemas.microsoft.com/office/drawing/2014/main" id="{D2185A4D-9CD0-4AC5-AE86-BA9DDD257BD1}"/>
              </a:ext>
            </a:extLst>
          </p:cNvPr>
          <p:cNvSpPr>
            <a:spLocks noGrp="1"/>
          </p:cNvSpPr>
          <p:nvPr>
            <p:ph idx="1"/>
          </p:nvPr>
        </p:nvSpPr>
        <p:spPr>
          <a:xfrm>
            <a:off x="57484" y="509712"/>
            <a:ext cx="2983025" cy="827345"/>
          </a:xfrm>
        </p:spPr>
        <p:txBody>
          <a:bodyPr>
            <a:normAutofit/>
          </a:bodyPr>
          <a:lstStyle/>
          <a:p>
            <a:pPr>
              <a:lnSpc>
                <a:spcPct val="100000"/>
              </a:lnSpc>
              <a:spcBef>
                <a:spcPts val="0"/>
              </a:spcBef>
            </a:pPr>
            <a:r>
              <a:rPr lang="en-US" dirty="0"/>
              <a:t>After speaking to an Actical representative…</a:t>
            </a:r>
          </a:p>
          <a:p>
            <a:pPr marL="0" indent="0">
              <a:buNone/>
            </a:pPr>
            <a:endParaRPr lang="en-US" dirty="0"/>
          </a:p>
          <a:p>
            <a:pPr marL="0" indent="0">
              <a:buNone/>
            </a:pPr>
            <a:endParaRPr lang="en-US" i="1" dirty="0"/>
          </a:p>
          <a:p>
            <a:pPr marL="0" indent="0">
              <a:buNone/>
            </a:pPr>
            <a:endParaRPr lang="en-US" dirty="0"/>
          </a:p>
        </p:txBody>
      </p:sp>
      <p:sp>
        <p:nvSpPr>
          <p:cNvPr id="46" name="Arrow: Right 45">
            <a:extLst>
              <a:ext uri="{FF2B5EF4-FFF2-40B4-BE49-F238E27FC236}">
                <a16:creationId xmlns:a16="http://schemas.microsoft.com/office/drawing/2014/main" id="{B269314D-DF9D-469D-81DB-5779B3251A8B}"/>
              </a:ext>
            </a:extLst>
          </p:cNvPr>
          <p:cNvSpPr/>
          <p:nvPr/>
        </p:nvSpPr>
        <p:spPr>
          <a:xfrm>
            <a:off x="2043988" y="1415277"/>
            <a:ext cx="1452558" cy="21403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2">
            <a:extLst>
              <a:ext uri="{FF2B5EF4-FFF2-40B4-BE49-F238E27FC236}">
                <a16:creationId xmlns:a16="http://schemas.microsoft.com/office/drawing/2014/main" id="{981154A9-1574-42FB-A975-DA495DB5C4BF}"/>
              </a:ext>
            </a:extLst>
          </p:cNvPr>
          <p:cNvSpPr txBox="1">
            <a:spLocks/>
          </p:cNvSpPr>
          <p:nvPr/>
        </p:nvSpPr>
        <p:spPr>
          <a:xfrm>
            <a:off x="780323" y="3768497"/>
            <a:ext cx="1352174" cy="57406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rgbClr val="0070C0"/>
                </a:solidFill>
              </a:rPr>
              <a:t>Plan B?</a:t>
            </a:r>
          </a:p>
        </p:txBody>
      </p:sp>
      <p:sp>
        <p:nvSpPr>
          <p:cNvPr id="34" name="Content Placeholder 2">
            <a:extLst>
              <a:ext uri="{FF2B5EF4-FFF2-40B4-BE49-F238E27FC236}">
                <a16:creationId xmlns:a16="http://schemas.microsoft.com/office/drawing/2014/main" id="{BB87C4E8-FAC5-4064-BC88-9E3D9078526A}"/>
              </a:ext>
            </a:extLst>
          </p:cNvPr>
          <p:cNvSpPr txBox="1">
            <a:spLocks/>
          </p:cNvSpPr>
          <p:nvPr/>
        </p:nvSpPr>
        <p:spPr>
          <a:xfrm>
            <a:off x="144018" y="2895031"/>
            <a:ext cx="4243598" cy="92914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Plan A: Check device reset indicator</a:t>
            </a:r>
          </a:p>
          <a:p>
            <a:pPr lvl="1"/>
            <a:r>
              <a:rPr lang="en-US" dirty="0"/>
              <a:t>Flag values &gt;15</a:t>
            </a:r>
          </a:p>
        </p:txBody>
      </p:sp>
      <p:sp>
        <p:nvSpPr>
          <p:cNvPr id="12" name="Multiplication Sign 11">
            <a:extLst>
              <a:ext uri="{FF2B5EF4-FFF2-40B4-BE49-F238E27FC236}">
                <a16:creationId xmlns:a16="http://schemas.microsoft.com/office/drawing/2014/main" id="{53E0370A-D7C9-4D74-BCCE-59FE064EAE3B}"/>
              </a:ext>
            </a:extLst>
          </p:cNvPr>
          <p:cNvSpPr/>
          <p:nvPr/>
        </p:nvSpPr>
        <p:spPr>
          <a:xfrm>
            <a:off x="-84556" y="2510478"/>
            <a:ext cx="1310847" cy="1140090"/>
          </a:xfrm>
          <a:prstGeom prst="mathMultiply">
            <a:avLst>
              <a:gd name="adj1" fmla="val 898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a:extLst>
              <a:ext uri="{FF2B5EF4-FFF2-40B4-BE49-F238E27FC236}">
                <a16:creationId xmlns:a16="http://schemas.microsoft.com/office/drawing/2014/main" id="{53E85857-9DEE-4A53-95D6-3645A248E6D0}"/>
              </a:ext>
            </a:extLst>
          </p:cNvPr>
          <p:cNvGrpSpPr/>
          <p:nvPr/>
        </p:nvGrpSpPr>
        <p:grpSpPr>
          <a:xfrm>
            <a:off x="5044355" y="1604570"/>
            <a:ext cx="1707430" cy="1879154"/>
            <a:chOff x="5044355" y="1604570"/>
            <a:chExt cx="1707430" cy="1879154"/>
          </a:xfrm>
        </p:grpSpPr>
        <p:grpSp>
          <p:nvGrpSpPr>
            <p:cNvPr id="59" name="Group 58">
              <a:extLst>
                <a:ext uri="{FF2B5EF4-FFF2-40B4-BE49-F238E27FC236}">
                  <a16:creationId xmlns:a16="http://schemas.microsoft.com/office/drawing/2014/main" id="{18E77722-09FD-41A8-B1A9-3F9F6138E782}"/>
                </a:ext>
              </a:extLst>
            </p:cNvPr>
            <p:cNvGrpSpPr/>
            <p:nvPr/>
          </p:nvGrpSpPr>
          <p:grpSpPr>
            <a:xfrm>
              <a:off x="5044355" y="2527563"/>
              <a:ext cx="1707430" cy="956161"/>
              <a:chOff x="5044355" y="2527563"/>
              <a:chExt cx="1707430" cy="956161"/>
            </a:xfrm>
          </p:grpSpPr>
          <p:pic>
            <p:nvPicPr>
              <p:cNvPr id="61" name="Picture 2" descr="Image result for phone in rice">
                <a:extLst>
                  <a:ext uri="{FF2B5EF4-FFF2-40B4-BE49-F238E27FC236}">
                    <a16:creationId xmlns:a16="http://schemas.microsoft.com/office/drawing/2014/main" id="{E1A246D4-D216-4902-8D78-332E75A5C520}"/>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044355" y="2527563"/>
                <a:ext cx="1707430" cy="95616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actical">
                <a:extLst>
                  <a:ext uri="{FF2B5EF4-FFF2-40B4-BE49-F238E27FC236}">
                    <a16:creationId xmlns:a16="http://schemas.microsoft.com/office/drawing/2014/main" id="{89571CB2-92A6-42E9-92A9-743ABD93CF8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flipH="1">
                <a:off x="5688091" y="2546643"/>
                <a:ext cx="493449" cy="49483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phone in rice">
                <a:extLst>
                  <a:ext uri="{FF2B5EF4-FFF2-40B4-BE49-F238E27FC236}">
                    <a16:creationId xmlns:a16="http://schemas.microsoft.com/office/drawing/2014/main" id="{174186ED-94E1-45CB-9595-AC1676B60FB8}"/>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5688091" y="2859807"/>
                <a:ext cx="416361" cy="145836"/>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Arrow: Right 59">
              <a:extLst>
                <a:ext uri="{FF2B5EF4-FFF2-40B4-BE49-F238E27FC236}">
                  <a16:creationId xmlns:a16="http://schemas.microsoft.com/office/drawing/2014/main" id="{E1ACB0AA-62C7-4FB5-85CC-C25CEAEA8FFD}"/>
                </a:ext>
              </a:extLst>
            </p:cNvPr>
            <p:cNvSpPr/>
            <p:nvPr/>
          </p:nvSpPr>
          <p:spPr>
            <a:xfrm rot="4020938">
              <a:off x="5041998" y="2004761"/>
              <a:ext cx="999652" cy="199269"/>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B70C09D1-92E3-4C43-8FAE-1EA047AE4C14}"/>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09826" y="1363476"/>
            <a:ext cx="803128" cy="949632"/>
          </a:xfrm>
          <a:prstGeom prst="rect">
            <a:avLst/>
          </a:prstGeom>
        </p:spPr>
      </p:pic>
    </p:spTree>
    <p:extLst>
      <p:ext uri="{BB962C8B-B14F-4D97-AF65-F5344CB8AC3E}">
        <p14:creationId xmlns:p14="http://schemas.microsoft.com/office/powerpoint/2010/main" val="254257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up)">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animEffect transition="in" filter="wipe(left)">
                                      <p:cBhvr>
                                        <p:cTn id="17" dur="500"/>
                                        <p:tgtEl>
                                          <p:spTgt spid="34">
                                            <p:txEl>
                                              <p:pRg st="0" end="0"/>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34">
                                            <p:txEl>
                                              <p:pRg st="1" end="1"/>
                                            </p:txEl>
                                          </p:spTgt>
                                        </p:tgtEl>
                                        <p:attrNameLst>
                                          <p:attrName>style.visibility</p:attrName>
                                        </p:attrNameLst>
                                      </p:cBhvr>
                                      <p:to>
                                        <p:strVal val="visible"/>
                                      </p:to>
                                    </p:set>
                                    <p:animEffect transition="in" filter="wipe(left)">
                                      <p:cBhvr>
                                        <p:cTn id="20" dur="500"/>
                                        <p:tgtEl>
                                          <p:spTgt spid="3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37"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outVertical)">
                                      <p:cBhvr>
                                        <p:cTn id="25" dur="500"/>
                                        <p:tgtEl>
                                          <p:spTgt spid="12"/>
                                        </p:tgtEl>
                                      </p:cBhvr>
                                    </p:animEffect>
                                  </p:childTnLst>
                                </p:cTn>
                              </p:par>
                            </p:childTnLst>
                          </p:cTn>
                        </p:par>
                        <p:par>
                          <p:cTn id="26" fill="hold">
                            <p:stCondLst>
                              <p:cond delay="500"/>
                            </p:stCondLst>
                            <p:childTnLst>
                              <p:par>
                                <p:cTn id="27" presetID="2" presetClass="entr" presetSubtype="6"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fill="hold"/>
                                        <p:tgtEl>
                                          <p:spTgt spid="36"/>
                                        </p:tgtEl>
                                        <p:attrNameLst>
                                          <p:attrName>ppt_x</p:attrName>
                                        </p:attrNameLst>
                                      </p:cBhvr>
                                      <p:tavLst>
                                        <p:tav tm="0">
                                          <p:val>
                                            <p:strVal val="1+#ppt_w/2"/>
                                          </p:val>
                                        </p:tav>
                                        <p:tav tm="100000">
                                          <p:val>
                                            <p:strVal val="#ppt_x"/>
                                          </p:val>
                                        </p:tav>
                                      </p:tavLst>
                                    </p:anim>
                                    <p:anim calcmode="lin" valueType="num">
                                      <p:cBhvr additive="base">
                                        <p:cTn id="3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6" grpId="0"/>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endParaRPr lang="en-US" sz="2400" b="1" dirty="0">
              <a:solidFill>
                <a:schemeClr val="bg1"/>
              </a:solidFill>
              <a:latin typeface="Avenir Next Medium" panose="020B0503020202020204" pitchFamily="34" charset="0"/>
              <a:ea typeface="Futura Medium" charset="0"/>
              <a:cs typeface="Futura Medium" charset="0"/>
            </a:endParaRPr>
          </a:p>
        </p:txBody>
      </p:sp>
      <p:sp>
        <p:nvSpPr>
          <p:cNvPr id="3" name="Content Placeholder 2">
            <a:extLst>
              <a:ext uri="{FF2B5EF4-FFF2-40B4-BE49-F238E27FC236}">
                <a16:creationId xmlns:a16="http://schemas.microsoft.com/office/drawing/2014/main" id="{D2185A4D-9CD0-4AC5-AE86-BA9DDD257BD1}"/>
              </a:ext>
            </a:extLst>
          </p:cNvPr>
          <p:cNvSpPr>
            <a:spLocks noGrp="1"/>
          </p:cNvSpPr>
          <p:nvPr>
            <p:ph idx="1"/>
          </p:nvPr>
        </p:nvSpPr>
        <p:spPr>
          <a:xfrm>
            <a:off x="58235" y="455121"/>
            <a:ext cx="3198178" cy="1086809"/>
          </a:xfrm>
        </p:spPr>
        <p:txBody>
          <a:bodyPr>
            <a:noAutofit/>
          </a:bodyPr>
          <a:lstStyle/>
          <a:p>
            <a:pPr marL="0" indent="0">
              <a:lnSpc>
                <a:spcPct val="100000"/>
              </a:lnSpc>
              <a:spcBef>
                <a:spcPts val="0"/>
              </a:spcBef>
              <a:buNone/>
            </a:pPr>
            <a:r>
              <a:rPr lang="en-US" sz="2300" i="1" dirty="0"/>
              <a:t>Question:</a:t>
            </a:r>
            <a:r>
              <a:rPr lang="en-US" sz="2300" dirty="0"/>
              <a:t> </a:t>
            </a:r>
          </a:p>
          <a:p>
            <a:pPr marL="0" indent="0">
              <a:lnSpc>
                <a:spcPct val="100000"/>
              </a:lnSpc>
              <a:spcBef>
                <a:spcPts val="0"/>
              </a:spcBef>
              <a:spcAft>
                <a:spcPts val="600"/>
              </a:spcAft>
              <a:buNone/>
            </a:pPr>
            <a:r>
              <a:rPr lang="en-US" sz="2300" dirty="0"/>
              <a:t>What would </a:t>
            </a:r>
            <a:r>
              <a:rPr lang="en-US" sz="2300" b="1" dirty="0"/>
              <a:t>you </a:t>
            </a:r>
            <a:r>
              <a:rPr lang="en-US" sz="2300" dirty="0"/>
              <a:t>do?</a:t>
            </a:r>
          </a:p>
          <a:p>
            <a:pPr marL="0" indent="0">
              <a:lnSpc>
                <a:spcPct val="100000"/>
              </a:lnSpc>
              <a:spcBef>
                <a:spcPts val="0"/>
              </a:spcBef>
              <a:buNone/>
            </a:pPr>
            <a:r>
              <a:rPr lang="en-US" sz="1800" dirty="0"/>
              <a:t>       (</a:t>
            </a:r>
            <a:r>
              <a:rPr lang="en-US" sz="1800" i="1" dirty="0"/>
              <a:t>n</a:t>
            </a:r>
            <a:r>
              <a:rPr lang="en-US" sz="1800" dirty="0"/>
              <a:t> = 12,750)</a:t>
            </a:r>
            <a:endParaRPr lang="en-US" dirty="0"/>
          </a:p>
          <a:p>
            <a:pPr marL="0" indent="0">
              <a:buNone/>
            </a:pPr>
            <a:endParaRPr lang="en-US" i="1" dirty="0"/>
          </a:p>
          <a:p>
            <a:pPr marL="0" indent="0">
              <a:buNone/>
            </a:pPr>
            <a:endParaRPr lang="en-US" dirty="0"/>
          </a:p>
        </p:txBody>
      </p:sp>
      <p:sp>
        <p:nvSpPr>
          <p:cNvPr id="36" name="Content Placeholder 2">
            <a:extLst>
              <a:ext uri="{FF2B5EF4-FFF2-40B4-BE49-F238E27FC236}">
                <a16:creationId xmlns:a16="http://schemas.microsoft.com/office/drawing/2014/main" id="{981154A9-1574-42FB-A975-DA495DB5C4BF}"/>
              </a:ext>
            </a:extLst>
          </p:cNvPr>
          <p:cNvSpPr txBox="1">
            <a:spLocks/>
          </p:cNvSpPr>
          <p:nvPr/>
        </p:nvSpPr>
        <p:spPr>
          <a:xfrm>
            <a:off x="100834" y="0"/>
            <a:ext cx="1352174" cy="57406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chemeClr val="bg1"/>
                </a:solidFill>
              </a:rPr>
              <a:t>Plan B?</a:t>
            </a:r>
          </a:p>
        </p:txBody>
      </p:sp>
      <p:grpSp>
        <p:nvGrpSpPr>
          <p:cNvPr id="11" name="Group 10">
            <a:extLst>
              <a:ext uri="{FF2B5EF4-FFF2-40B4-BE49-F238E27FC236}">
                <a16:creationId xmlns:a16="http://schemas.microsoft.com/office/drawing/2014/main" id="{A0E5EBA9-F566-4287-AB3C-02F7150C89A4}"/>
              </a:ext>
            </a:extLst>
          </p:cNvPr>
          <p:cNvGrpSpPr/>
          <p:nvPr/>
        </p:nvGrpSpPr>
        <p:grpSpPr>
          <a:xfrm>
            <a:off x="3142165" y="650247"/>
            <a:ext cx="3657600" cy="3760799"/>
            <a:chOff x="3142165" y="650247"/>
            <a:chExt cx="3657600" cy="3760799"/>
          </a:xfrm>
        </p:grpSpPr>
        <p:pic>
          <p:nvPicPr>
            <p:cNvPr id="5" name="Picture 4">
              <a:extLst>
                <a:ext uri="{FF2B5EF4-FFF2-40B4-BE49-F238E27FC236}">
                  <a16:creationId xmlns:a16="http://schemas.microsoft.com/office/drawing/2014/main" id="{47D0C25B-D33C-4127-B3D5-2493C4C20457}"/>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3142165" y="650247"/>
              <a:ext cx="3657600" cy="1828800"/>
            </a:xfrm>
            <a:prstGeom prst="rect">
              <a:avLst/>
            </a:prstGeom>
            <a:ln>
              <a:solidFill>
                <a:schemeClr val="tx1"/>
              </a:solidFill>
            </a:ln>
          </p:spPr>
        </p:pic>
        <p:pic>
          <p:nvPicPr>
            <p:cNvPr id="7" name="Picture 6" descr="A close up of a piece of paper&#10;&#10;Description automatically generated">
              <a:extLst>
                <a:ext uri="{FF2B5EF4-FFF2-40B4-BE49-F238E27FC236}">
                  <a16:creationId xmlns:a16="http://schemas.microsoft.com/office/drawing/2014/main" id="{8AC73E87-033A-4045-8D11-12A40566A7F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42165" y="2582246"/>
              <a:ext cx="3657600" cy="1828800"/>
            </a:xfrm>
            <a:prstGeom prst="rect">
              <a:avLst/>
            </a:prstGeom>
            <a:ln>
              <a:solidFill>
                <a:schemeClr val="tx1"/>
              </a:solidFill>
            </a:ln>
          </p:spPr>
        </p:pic>
      </p:grpSp>
      <p:grpSp>
        <p:nvGrpSpPr>
          <p:cNvPr id="10" name="Group 9">
            <a:extLst>
              <a:ext uri="{FF2B5EF4-FFF2-40B4-BE49-F238E27FC236}">
                <a16:creationId xmlns:a16="http://schemas.microsoft.com/office/drawing/2014/main" id="{A03D166E-E7D2-4284-AA30-0668F4A348D1}"/>
              </a:ext>
            </a:extLst>
          </p:cNvPr>
          <p:cNvGrpSpPr>
            <a:grpSpLocks noChangeAspect="1"/>
          </p:cNvGrpSpPr>
          <p:nvPr/>
        </p:nvGrpSpPr>
        <p:grpSpPr>
          <a:xfrm>
            <a:off x="-29910" y="1541930"/>
            <a:ext cx="3108953" cy="3012105"/>
            <a:chOff x="-76201" y="1061397"/>
            <a:chExt cx="3614193" cy="3501606"/>
          </a:xfrm>
        </p:grpSpPr>
        <p:pic>
          <p:nvPicPr>
            <p:cNvPr id="2" name="Picture 1">
              <a:extLst>
                <a:ext uri="{FF2B5EF4-FFF2-40B4-BE49-F238E27FC236}">
                  <a16:creationId xmlns:a16="http://schemas.microsoft.com/office/drawing/2014/main" id="{A8B120AB-133F-42B4-8941-E70D41155F1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bwMode="auto">
            <a:xfrm>
              <a:off x="246152" y="1061397"/>
              <a:ext cx="3291840" cy="3332329"/>
            </a:xfrm>
            <a:prstGeom prst="rect">
              <a:avLst/>
            </a:prstGeom>
            <a:noFill/>
            <a:ln>
              <a:noFill/>
            </a:ln>
          </p:spPr>
        </p:pic>
        <p:sp>
          <p:nvSpPr>
            <p:cNvPr id="8" name="TextBox 7">
              <a:extLst>
                <a:ext uri="{FF2B5EF4-FFF2-40B4-BE49-F238E27FC236}">
                  <a16:creationId xmlns:a16="http://schemas.microsoft.com/office/drawing/2014/main" id="{DCB77250-F1DF-4CC0-A5E8-EE356DA3EF07}"/>
                </a:ext>
              </a:extLst>
            </p:cNvPr>
            <p:cNvSpPr txBox="1"/>
            <p:nvPr/>
          </p:nvSpPr>
          <p:spPr>
            <a:xfrm rot="16200000">
              <a:off x="-1514653" y="2616720"/>
              <a:ext cx="3215457" cy="338554"/>
            </a:xfrm>
            <a:prstGeom prst="rect">
              <a:avLst/>
            </a:prstGeom>
            <a:noFill/>
          </p:spPr>
          <p:txBody>
            <a:bodyPr wrap="square" rtlCol="0">
              <a:spAutoFit/>
            </a:bodyPr>
            <a:lstStyle/>
            <a:p>
              <a:pPr algn="ctr"/>
              <a:r>
                <a:rPr lang="en-US" sz="1600" b="1" dirty="0"/>
                <a:t>Steps/Day</a:t>
              </a:r>
            </a:p>
          </p:txBody>
        </p:sp>
        <p:sp>
          <p:nvSpPr>
            <p:cNvPr id="9" name="TextBox 8">
              <a:extLst>
                <a:ext uri="{FF2B5EF4-FFF2-40B4-BE49-F238E27FC236}">
                  <a16:creationId xmlns:a16="http://schemas.microsoft.com/office/drawing/2014/main" id="{D416FB81-CD71-4EB1-826A-9C174C47CBA3}"/>
                </a:ext>
              </a:extLst>
            </p:cNvPr>
            <p:cNvSpPr txBox="1"/>
            <p:nvPr/>
          </p:nvSpPr>
          <p:spPr>
            <a:xfrm>
              <a:off x="415290" y="4224449"/>
              <a:ext cx="3122702" cy="338554"/>
            </a:xfrm>
            <a:prstGeom prst="rect">
              <a:avLst/>
            </a:prstGeom>
            <a:solidFill>
              <a:schemeClr val="bg1"/>
            </a:solidFill>
          </p:spPr>
          <p:txBody>
            <a:bodyPr wrap="square" rtlCol="0">
              <a:spAutoFit/>
            </a:bodyPr>
            <a:lstStyle/>
            <a:p>
              <a:pPr algn="ctr"/>
              <a:r>
                <a:rPr lang="en-US" sz="1600" b="1" dirty="0"/>
                <a:t>MVPA Min/Day</a:t>
              </a:r>
            </a:p>
          </p:txBody>
        </p:sp>
      </p:grpSp>
    </p:spTree>
    <p:extLst>
      <p:ext uri="{BB962C8B-B14F-4D97-AF65-F5344CB8AC3E}">
        <p14:creationId xmlns:p14="http://schemas.microsoft.com/office/powerpoint/2010/main" val="4056262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What I Did…</a:t>
            </a:r>
          </a:p>
        </p:txBody>
      </p:sp>
      <p:grpSp>
        <p:nvGrpSpPr>
          <p:cNvPr id="26" name="Group 25">
            <a:extLst>
              <a:ext uri="{FF2B5EF4-FFF2-40B4-BE49-F238E27FC236}">
                <a16:creationId xmlns:a16="http://schemas.microsoft.com/office/drawing/2014/main" id="{CF9AF588-6A6F-4B36-BBE2-24CA83631FA5}"/>
              </a:ext>
            </a:extLst>
          </p:cNvPr>
          <p:cNvGrpSpPr/>
          <p:nvPr/>
        </p:nvGrpSpPr>
        <p:grpSpPr>
          <a:xfrm>
            <a:off x="57737" y="731091"/>
            <a:ext cx="6479511" cy="3436406"/>
            <a:chOff x="57737" y="731091"/>
            <a:chExt cx="6479511" cy="3436406"/>
          </a:xfrm>
        </p:grpSpPr>
        <p:pic>
          <p:nvPicPr>
            <p:cNvPr id="8" name="Picture 7">
              <a:extLst>
                <a:ext uri="{FF2B5EF4-FFF2-40B4-BE49-F238E27FC236}">
                  <a16:creationId xmlns:a16="http://schemas.microsoft.com/office/drawing/2014/main" id="{25AB3C7B-51BD-44A5-8770-C6E1855DC71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229" y="2779877"/>
              <a:ext cx="5126953" cy="257269"/>
            </a:xfrm>
            <a:prstGeom prst="rect">
              <a:avLst/>
            </a:prstGeom>
            <a:ln>
              <a:solidFill>
                <a:srgbClr val="0070C0"/>
              </a:solidFill>
            </a:ln>
          </p:spPr>
        </p:pic>
        <p:pic>
          <p:nvPicPr>
            <p:cNvPr id="12" name="Picture 11">
              <a:extLst>
                <a:ext uri="{FF2B5EF4-FFF2-40B4-BE49-F238E27FC236}">
                  <a16:creationId xmlns:a16="http://schemas.microsoft.com/office/drawing/2014/main" id="{D410052B-9F2A-44E0-9815-E06BDD69BAA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7737" y="1721833"/>
              <a:ext cx="3104261" cy="324929"/>
            </a:xfrm>
            <a:prstGeom prst="rect">
              <a:avLst/>
            </a:prstGeom>
            <a:ln>
              <a:solidFill>
                <a:srgbClr val="0070C0"/>
              </a:solidFill>
            </a:ln>
          </p:spPr>
        </p:pic>
        <p:pic>
          <p:nvPicPr>
            <p:cNvPr id="14" name="Picture 13">
              <a:extLst>
                <a:ext uri="{FF2B5EF4-FFF2-40B4-BE49-F238E27FC236}">
                  <a16:creationId xmlns:a16="http://schemas.microsoft.com/office/drawing/2014/main" id="{025DE8B8-014D-4BA3-87CA-2432EB09003E}"/>
                </a:ext>
              </a:extLst>
            </p:cNvPr>
            <p:cNvPicPr>
              <a:picLocks noChangeAspect="1"/>
            </p:cNvPicPr>
            <p:nvPr/>
          </p:nvPicPr>
          <p:blipFill>
            <a:blip r:embed="rId6"/>
            <a:stretch>
              <a:fillRect/>
            </a:stretch>
          </p:blipFill>
          <p:spPr>
            <a:xfrm>
              <a:off x="127821" y="3716221"/>
              <a:ext cx="6409427" cy="451276"/>
            </a:xfrm>
            <a:prstGeom prst="rect">
              <a:avLst/>
            </a:prstGeom>
            <a:ln>
              <a:solidFill>
                <a:srgbClr val="0070C0"/>
              </a:solidFill>
            </a:ln>
          </p:spPr>
        </p:pic>
        <p:sp>
          <p:nvSpPr>
            <p:cNvPr id="16" name="TextBox 15">
              <a:extLst>
                <a:ext uri="{FF2B5EF4-FFF2-40B4-BE49-F238E27FC236}">
                  <a16:creationId xmlns:a16="http://schemas.microsoft.com/office/drawing/2014/main" id="{5837BFC7-E2E6-4D02-8003-09EEC2A4A4B3}"/>
                </a:ext>
              </a:extLst>
            </p:cNvPr>
            <p:cNvSpPr txBox="1"/>
            <p:nvPr/>
          </p:nvSpPr>
          <p:spPr>
            <a:xfrm rot="5400000">
              <a:off x="641320" y="1236982"/>
              <a:ext cx="580445" cy="400110"/>
            </a:xfrm>
            <a:prstGeom prst="rect">
              <a:avLst/>
            </a:prstGeom>
            <a:noFill/>
          </p:spPr>
          <p:txBody>
            <a:bodyPr wrap="square" rtlCol="0">
              <a:spAutoFit/>
            </a:bodyPr>
            <a:lstStyle/>
            <a:p>
              <a:r>
                <a:rPr lang="en-US" sz="2000" b="1" dirty="0"/>
                <a:t>. . .</a:t>
              </a:r>
            </a:p>
          </p:txBody>
        </p:sp>
        <p:pic>
          <p:nvPicPr>
            <p:cNvPr id="15" name="Picture 14">
              <a:extLst>
                <a:ext uri="{FF2B5EF4-FFF2-40B4-BE49-F238E27FC236}">
                  <a16:creationId xmlns:a16="http://schemas.microsoft.com/office/drawing/2014/main" id="{8CE90B9D-178E-4AB1-BC16-77F51E2518E2}"/>
                </a:ext>
              </a:extLst>
            </p:cNvPr>
            <p:cNvPicPr>
              <a:picLocks noChangeAspect="1"/>
            </p:cNvPicPr>
            <p:nvPr/>
          </p:nvPicPr>
          <p:blipFill>
            <a:blip r:embed="rId7"/>
            <a:stretch>
              <a:fillRect/>
            </a:stretch>
          </p:blipFill>
          <p:spPr>
            <a:xfrm>
              <a:off x="82229" y="731091"/>
              <a:ext cx="6433885" cy="372381"/>
            </a:xfrm>
            <a:prstGeom prst="rect">
              <a:avLst/>
            </a:prstGeom>
            <a:ln>
              <a:solidFill>
                <a:srgbClr val="0070C0"/>
              </a:solidFill>
            </a:ln>
          </p:spPr>
        </p:pic>
        <p:sp>
          <p:nvSpPr>
            <p:cNvPr id="18" name="TextBox 17">
              <a:extLst>
                <a:ext uri="{FF2B5EF4-FFF2-40B4-BE49-F238E27FC236}">
                  <a16:creationId xmlns:a16="http://schemas.microsoft.com/office/drawing/2014/main" id="{B83FEE2C-BBF7-46BF-A7AF-CEA157111B29}"/>
                </a:ext>
              </a:extLst>
            </p:cNvPr>
            <p:cNvSpPr txBox="1"/>
            <p:nvPr/>
          </p:nvSpPr>
          <p:spPr>
            <a:xfrm rot="5400000">
              <a:off x="644040" y="2261484"/>
              <a:ext cx="580445" cy="400110"/>
            </a:xfrm>
            <a:prstGeom prst="rect">
              <a:avLst/>
            </a:prstGeom>
            <a:noFill/>
          </p:spPr>
          <p:txBody>
            <a:bodyPr wrap="square" rtlCol="0">
              <a:spAutoFit/>
            </a:bodyPr>
            <a:lstStyle/>
            <a:p>
              <a:r>
                <a:rPr lang="en-US" sz="2000" b="1" dirty="0"/>
                <a:t>. . .</a:t>
              </a:r>
            </a:p>
          </p:txBody>
        </p:sp>
        <p:sp>
          <p:nvSpPr>
            <p:cNvPr id="20" name="TextBox 19">
              <a:extLst>
                <a:ext uri="{FF2B5EF4-FFF2-40B4-BE49-F238E27FC236}">
                  <a16:creationId xmlns:a16="http://schemas.microsoft.com/office/drawing/2014/main" id="{AF1304BD-FA21-488D-8E1A-1A2665E5BBFF}"/>
                </a:ext>
              </a:extLst>
            </p:cNvPr>
            <p:cNvSpPr txBox="1"/>
            <p:nvPr/>
          </p:nvSpPr>
          <p:spPr>
            <a:xfrm rot="5400000">
              <a:off x="641321" y="3223277"/>
              <a:ext cx="580445" cy="400110"/>
            </a:xfrm>
            <a:prstGeom prst="rect">
              <a:avLst/>
            </a:prstGeom>
            <a:noFill/>
          </p:spPr>
          <p:txBody>
            <a:bodyPr wrap="square" rtlCol="0">
              <a:spAutoFit/>
            </a:bodyPr>
            <a:lstStyle/>
            <a:p>
              <a:r>
                <a:rPr lang="en-US" sz="2000" b="1" dirty="0"/>
                <a:t>. . .</a:t>
              </a:r>
            </a:p>
          </p:txBody>
        </p:sp>
      </p:grpSp>
    </p:spTree>
    <p:extLst>
      <p:ext uri="{BB962C8B-B14F-4D97-AF65-F5344CB8AC3E}">
        <p14:creationId xmlns:p14="http://schemas.microsoft.com/office/powerpoint/2010/main" val="1941105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Visual Inspection: Our “Criterion”</a:t>
            </a:r>
          </a:p>
        </p:txBody>
      </p:sp>
      <p:pic>
        <p:nvPicPr>
          <p:cNvPr id="21" name="Picture 20" descr="A close up of a map&#10;&#10;Description automatically generated">
            <a:extLst>
              <a:ext uri="{FF2B5EF4-FFF2-40B4-BE49-F238E27FC236}">
                <a16:creationId xmlns:a16="http://schemas.microsoft.com/office/drawing/2014/main" id="{6A80FC8C-6BD8-4B41-A671-5D1BA5074F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8548" y="2791976"/>
            <a:ext cx="4389118" cy="2194559"/>
          </a:xfrm>
          <a:prstGeom prst="rect">
            <a:avLst/>
          </a:prstGeom>
          <a:ln w="19050">
            <a:solidFill>
              <a:srgbClr val="92D050"/>
            </a:solidFill>
          </a:ln>
        </p:spPr>
      </p:pic>
      <p:pic>
        <p:nvPicPr>
          <p:cNvPr id="22" name="Picture 21" descr="A close up of a map&#10;&#10;Description automatically generated">
            <a:extLst>
              <a:ext uri="{FF2B5EF4-FFF2-40B4-BE49-F238E27FC236}">
                <a16:creationId xmlns:a16="http://schemas.microsoft.com/office/drawing/2014/main" id="{C608C0CD-5C84-4DC9-925D-3AEC3B3B15E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64334" y="2791976"/>
            <a:ext cx="4389116" cy="2194558"/>
          </a:xfrm>
          <a:prstGeom prst="rect">
            <a:avLst/>
          </a:prstGeom>
          <a:ln w="19050">
            <a:solidFill>
              <a:srgbClr val="92D050"/>
            </a:solidFill>
          </a:ln>
        </p:spPr>
      </p:pic>
      <p:pic>
        <p:nvPicPr>
          <p:cNvPr id="13" name="Picture 12">
            <a:extLst>
              <a:ext uri="{FF2B5EF4-FFF2-40B4-BE49-F238E27FC236}">
                <a16:creationId xmlns:a16="http://schemas.microsoft.com/office/drawing/2014/main" id="{E71F83A5-D8A3-4391-9B21-559EA10848B5}"/>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908548" y="501898"/>
            <a:ext cx="4401090" cy="2200545"/>
          </a:xfrm>
          <a:prstGeom prst="rect">
            <a:avLst/>
          </a:prstGeom>
          <a:ln>
            <a:solidFill>
              <a:srgbClr val="FF0000"/>
            </a:solidFill>
          </a:ln>
        </p:spPr>
      </p:pic>
      <p:pic>
        <p:nvPicPr>
          <p:cNvPr id="11" name="Picture 10">
            <a:extLst>
              <a:ext uri="{FF2B5EF4-FFF2-40B4-BE49-F238E27FC236}">
                <a16:creationId xmlns:a16="http://schemas.microsoft.com/office/drawing/2014/main" id="{48D35D06-4C16-4413-8CE8-735ACFE0C31B}"/>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2364334" y="507883"/>
            <a:ext cx="4389120" cy="2194560"/>
          </a:xfrm>
          <a:prstGeom prst="rect">
            <a:avLst/>
          </a:prstGeom>
          <a:ln>
            <a:solidFill>
              <a:srgbClr val="FF0000"/>
            </a:solidFill>
          </a:ln>
        </p:spPr>
      </p:pic>
    </p:spTree>
    <p:extLst>
      <p:ext uri="{BB962C8B-B14F-4D97-AF65-F5344CB8AC3E}">
        <p14:creationId xmlns:p14="http://schemas.microsoft.com/office/powerpoint/2010/main" val="208044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7" name="Picture 46" descr="A picture containing timeline&#10;&#10;Description automatically generated">
            <a:extLst>
              <a:ext uri="{FF2B5EF4-FFF2-40B4-BE49-F238E27FC236}">
                <a16:creationId xmlns:a16="http://schemas.microsoft.com/office/drawing/2014/main" id="{BE20C385-2DEC-4985-A960-F094CF7EDF77}"/>
              </a:ext>
            </a:extLst>
          </p:cNvPr>
          <p:cNvPicPr>
            <a:picLocks noChangeAspect="1"/>
          </p:cNvPicPr>
          <p:nvPr/>
        </p:nvPicPr>
        <p:blipFill>
          <a:blip r:embed="rId4" cstate="print">
            <a:alphaModFix amt="50000"/>
            <a:extLst>
              <a:ext uri="{28A0092B-C50C-407E-A947-70E740481C1C}">
                <a14:useLocalDpi xmlns:a14="http://schemas.microsoft.com/office/drawing/2010/main"/>
              </a:ext>
            </a:extLst>
          </a:blip>
          <a:stretch>
            <a:fillRect/>
          </a:stretch>
        </p:blipFill>
        <p:spPr>
          <a:xfrm>
            <a:off x="0" y="857250"/>
            <a:ext cx="6858000" cy="3429000"/>
          </a:xfrm>
          <a:prstGeom prst="rect">
            <a:avLst/>
          </a:prstGeom>
        </p:spPr>
      </p:pic>
      <p:grpSp>
        <p:nvGrpSpPr>
          <p:cNvPr id="22" name="Group 21">
            <a:extLst>
              <a:ext uri="{FF2B5EF4-FFF2-40B4-BE49-F238E27FC236}">
                <a16:creationId xmlns:a16="http://schemas.microsoft.com/office/drawing/2014/main" id="{D38A9F29-3C9E-4BB5-8C1B-7C45F9F3E12A}"/>
              </a:ext>
            </a:extLst>
          </p:cNvPr>
          <p:cNvGrpSpPr/>
          <p:nvPr/>
        </p:nvGrpSpPr>
        <p:grpSpPr>
          <a:xfrm>
            <a:off x="2033587" y="2357717"/>
            <a:ext cx="2790825" cy="1174962"/>
            <a:chOff x="2033587" y="2357717"/>
            <a:chExt cx="2790825" cy="1174962"/>
          </a:xfrm>
        </p:grpSpPr>
        <p:pic>
          <p:nvPicPr>
            <p:cNvPr id="23" name="Picture 22" descr="Meeting reactions – Zoom Help Center">
              <a:extLst>
                <a:ext uri="{FF2B5EF4-FFF2-40B4-BE49-F238E27FC236}">
                  <a16:creationId xmlns:a16="http://schemas.microsoft.com/office/drawing/2014/main" id="{14210061-363C-4985-82FA-798AE17B1D4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2033587" y="2357717"/>
              <a:ext cx="2790825" cy="117496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413B5185-2C29-48ED-822F-813A7DAD13E6}"/>
                </a:ext>
              </a:extLst>
            </p:cNvPr>
            <p:cNvSpPr/>
            <p:nvPr/>
          </p:nvSpPr>
          <p:spPr>
            <a:xfrm>
              <a:off x="2704260" y="2435931"/>
              <a:ext cx="322726" cy="37898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173D571-6C13-4CD9-A407-6949AE56E873}"/>
                </a:ext>
              </a:extLst>
            </p:cNvPr>
            <p:cNvSpPr/>
            <p:nvPr/>
          </p:nvSpPr>
          <p:spPr>
            <a:xfrm>
              <a:off x="2318777" y="2435931"/>
              <a:ext cx="322726" cy="37898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 name="Group 45">
            <a:extLst>
              <a:ext uri="{FF2B5EF4-FFF2-40B4-BE49-F238E27FC236}">
                <a16:creationId xmlns:a16="http://schemas.microsoft.com/office/drawing/2014/main" id="{889A4C8D-C6A3-4FD2-915A-ECF0940E18FE}"/>
              </a:ext>
            </a:extLst>
          </p:cNvPr>
          <p:cNvGrpSpPr/>
          <p:nvPr/>
        </p:nvGrpSpPr>
        <p:grpSpPr>
          <a:xfrm>
            <a:off x="268861" y="1267717"/>
            <a:ext cx="3896722" cy="1168214"/>
            <a:chOff x="268861" y="1267717"/>
            <a:chExt cx="3896722" cy="1168214"/>
          </a:xfrm>
        </p:grpSpPr>
        <p:sp>
          <p:nvSpPr>
            <p:cNvPr id="26" name="TextBox 25">
              <a:extLst>
                <a:ext uri="{FF2B5EF4-FFF2-40B4-BE49-F238E27FC236}">
                  <a16:creationId xmlns:a16="http://schemas.microsoft.com/office/drawing/2014/main" id="{C3CECBBD-EE40-482D-8D7D-6B2FE7683336}"/>
                </a:ext>
              </a:extLst>
            </p:cNvPr>
            <p:cNvSpPr txBox="1"/>
            <p:nvPr/>
          </p:nvSpPr>
          <p:spPr>
            <a:xfrm>
              <a:off x="2816981" y="1267717"/>
              <a:ext cx="1348602" cy="400110"/>
            </a:xfrm>
            <a:prstGeom prst="rect">
              <a:avLst/>
            </a:prstGeom>
            <a:solidFill>
              <a:schemeClr val="bg1"/>
            </a:solidFill>
          </p:spPr>
          <p:txBody>
            <a:bodyPr wrap="square" rtlCol="0">
              <a:spAutoFit/>
            </a:bodyPr>
            <a:lstStyle/>
            <a:p>
              <a:r>
                <a:rPr lang="en-US" sz="2000" u="sng" dirty="0"/>
                <a:t>Valid data</a:t>
              </a:r>
            </a:p>
          </p:txBody>
        </p:sp>
        <p:sp>
          <p:nvSpPr>
            <p:cNvPr id="27" name="TextBox 26">
              <a:extLst>
                <a:ext uri="{FF2B5EF4-FFF2-40B4-BE49-F238E27FC236}">
                  <a16:creationId xmlns:a16="http://schemas.microsoft.com/office/drawing/2014/main" id="{FBC52B15-405F-4598-9026-310F153F0858}"/>
                </a:ext>
              </a:extLst>
            </p:cNvPr>
            <p:cNvSpPr txBox="1"/>
            <p:nvPr/>
          </p:nvSpPr>
          <p:spPr>
            <a:xfrm>
              <a:off x="268861" y="1648419"/>
              <a:ext cx="2423558" cy="400110"/>
            </a:xfrm>
            <a:prstGeom prst="rect">
              <a:avLst/>
            </a:prstGeom>
            <a:solidFill>
              <a:schemeClr val="bg1"/>
            </a:solidFill>
          </p:spPr>
          <p:txBody>
            <a:bodyPr wrap="square" rtlCol="0">
              <a:spAutoFit/>
            </a:bodyPr>
            <a:lstStyle/>
            <a:p>
              <a:r>
                <a:rPr lang="en-US" sz="2000" u="sng" dirty="0"/>
                <a:t>Potential malfunction</a:t>
              </a:r>
            </a:p>
          </p:txBody>
        </p:sp>
        <p:cxnSp>
          <p:nvCxnSpPr>
            <p:cNvPr id="28" name="Straight Connector 27">
              <a:extLst>
                <a:ext uri="{FF2B5EF4-FFF2-40B4-BE49-F238E27FC236}">
                  <a16:creationId xmlns:a16="http://schemas.microsoft.com/office/drawing/2014/main" id="{6AB47AD1-303A-4718-9EFC-E5C69D25657A}"/>
                </a:ext>
              </a:extLst>
            </p:cNvPr>
            <p:cNvCxnSpPr/>
            <p:nvPr/>
          </p:nvCxnSpPr>
          <p:spPr>
            <a:xfrm flipH="1" flipV="1">
              <a:off x="2318777" y="2028822"/>
              <a:ext cx="161363" cy="40710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BBB57A8-CA20-492B-964E-B3A6633737BB}"/>
                </a:ext>
              </a:extLst>
            </p:cNvPr>
            <p:cNvCxnSpPr>
              <a:cxnSpLocks/>
              <a:stCxn id="24" idx="0"/>
            </p:cNvCxnSpPr>
            <p:nvPr/>
          </p:nvCxnSpPr>
          <p:spPr>
            <a:xfrm flipV="1">
              <a:off x="2865623" y="1667827"/>
              <a:ext cx="161363" cy="76810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8" name="Picture 7" descr="A picture containing timeline&#10;&#10;Description automatically generated">
            <a:extLst>
              <a:ext uri="{FF2B5EF4-FFF2-40B4-BE49-F238E27FC236}">
                <a16:creationId xmlns:a16="http://schemas.microsoft.com/office/drawing/2014/main" id="{2C2D1564-3400-4671-ADA0-5686C1E6B65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857250"/>
            <a:ext cx="6858000" cy="3429000"/>
          </a:xfrm>
          <a:prstGeom prst="rect">
            <a:avLst/>
          </a:prstGeom>
        </p:spPr>
      </p:pic>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Is it valid data?</a:t>
            </a:r>
          </a:p>
        </p:txBody>
      </p:sp>
      <p:grpSp>
        <p:nvGrpSpPr>
          <p:cNvPr id="10" name="Group 9">
            <a:extLst>
              <a:ext uri="{FF2B5EF4-FFF2-40B4-BE49-F238E27FC236}">
                <a16:creationId xmlns:a16="http://schemas.microsoft.com/office/drawing/2014/main" id="{11B22639-C4B9-4BC6-A131-9A40FA7EA4DD}"/>
              </a:ext>
            </a:extLst>
          </p:cNvPr>
          <p:cNvGrpSpPr/>
          <p:nvPr/>
        </p:nvGrpSpPr>
        <p:grpSpPr>
          <a:xfrm>
            <a:off x="5745480" y="1512570"/>
            <a:ext cx="632460" cy="1173617"/>
            <a:chOff x="2956560" y="1001009"/>
            <a:chExt cx="632460" cy="1173617"/>
          </a:xfrm>
        </p:grpSpPr>
        <p:sp>
          <p:nvSpPr>
            <p:cNvPr id="11" name="Rectangle 10">
              <a:extLst>
                <a:ext uri="{FF2B5EF4-FFF2-40B4-BE49-F238E27FC236}">
                  <a16:creationId xmlns:a16="http://schemas.microsoft.com/office/drawing/2014/main" id="{A8B5A336-E70B-4F41-B3BB-1E0C98C8801C}"/>
                </a:ext>
              </a:extLst>
            </p:cNvPr>
            <p:cNvSpPr/>
            <p:nvPr/>
          </p:nvSpPr>
          <p:spPr>
            <a:xfrm>
              <a:off x="2956560" y="1512570"/>
              <a:ext cx="632460" cy="1485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79B2F3-3E93-4746-9009-4273EE81F4D0}"/>
                </a:ext>
              </a:extLst>
            </p:cNvPr>
            <p:cNvSpPr/>
            <p:nvPr/>
          </p:nvSpPr>
          <p:spPr>
            <a:xfrm>
              <a:off x="2956560" y="2026036"/>
              <a:ext cx="632460" cy="1485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302400-2E7A-4CEC-87A5-8052B812FF17}"/>
                </a:ext>
              </a:extLst>
            </p:cNvPr>
            <p:cNvSpPr/>
            <p:nvPr/>
          </p:nvSpPr>
          <p:spPr>
            <a:xfrm>
              <a:off x="2956560" y="1001009"/>
              <a:ext cx="632460" cy="1485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67AF3EC2-F5E6-4F4E-A6D3-C99323CC15BF}"/>
              </a:ext>
            </a:extLst>
          </p:cNvPr>
          <p:cNvGrpSpPr/>
          <p:nvPr/>
        </p:nvGrpSpPr>
        <p:grpSpPr>
          <a:xfrm>
            <a:off x="5886145" y="122318"/>
            <a:ext cx="827837" cy="578920"/>
            <a:chOff x="2264986" y="2357717"/>
            <a:chExt cx="827837" cy="578920"/>
          </a:xfrm>
        </p:grpSpPr>
        <p:pic>
          <p:nvPicPr>
            <p:cNvPr id="43" name="Picture 42" descr="Meeting reactions – Zoom Help Center">
              <a:extLst>
                <a:ext uri="{FF2B5EF4-FFF2-40B4-BE49-F238E27FC236}">
                  <a16:creationId xmlns:a16="http://schemas.microsoft.com/office/drawing/2014/main" id="{E27FFDD3-702B-41F7-A572-B7387D25545B}"/>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2264986" y="2357717"/>
              <a:ext cx="827837" cy="578920"/>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306A042E-E14C-4D73-845B-E0E25ED4AF27}"/>
                </a:ext>
              </a:extLst>
            </p:cNvPr>
            <p:cNvSpPr/>
            <p:nvPr/>
          </p:nvSpPr>
          <p:spPr>
            <a:xfrm>
              <a:off x="2318777" y="2445870"/>
              <a:ext cx="322726" cy="37898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69349DC-7AB2-423C-92C3-4FB21320AD97}"/>
                </a:ext>
              </a:extLst>
            </p:cNvPr>
            <p:cNvSpPr/>
            <p:nvPr/>
          </p:nvSpPr>
          <p:spPr>
            <a:xfrm>
              <a:off x="2706400" y="2445870"/>
              <a:ext cx="322726" cy="37898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901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Is it valid data?</a:t>
            </a:r>
          </a:p>
        </p:txBody>
      </p:sp>
      <p:pic>
        <p:nvPicPr>
          <p:cNvPr id="4" name="Picture 3" descr="A picture containing timeline&#10;&#10;Description automatically generated">
            <a:extLst>
              <a:ext uri="{FF2B5EF4-FFF2-40B4-BE49-F238E27FC236}">
                <a16:creationId xmlns:a16="http://schemas.microsoft.com/office/drawing/2014/main" id="{F293A5B9-BE93-4400-B0AF-D1BDFC53635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857250"/>
            <a:ext cx="6858000" cy="3429000"/>
          </a:xfrm>
          <a:prstGeom prst="rect">
            <a:avLst/>
          </a:prstGeom>
        </p:spPr>
      </p:pic>
      <p:sp>
        <p:nvSpPr>
          <p:cNvPr id="5" name="Rectangle 4">
            <a:extLst>
              <a:ext uri="{FF2B5EF4-FFF2-40B4-BE49-F238E27FC236}">
                <a16:creationId xmlns:a16="http://schemas.microsoft.com/office/drawing/2014/main" id="{4ED49927-B198-4419-89AA-85ED55C7B669}"/>
              </a:ext>
            </a:extLst>
          </p:cNvPr>
          <p:cNvSpPr/>
          <p:nvPr/>
        </p:nvSpPr>
        <p:spPr>
          <a:xfrm>
            <a:off x="5707380" y="2533650"/>
            <a:ext cx="632460" cy="1485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DE320D5-E924-4109-B9D0-5B1B15BB01F6}"/>
              </a:ext>
            </a:extLst>
          </p:cNvPr>
          <p:cNvGrpSpPr/>
          <p:nvPr/>
        </p:nvGrpSpPr>
        <p:grpSpPr>
          <a:xfrm>
            <a:off x="5886145" y="122318"/>
            <a:ext cx="827837" cy="578920"/>
            <a:chOff x="2264986" y="2357717"/>
            <a:chExt cx="827837" cy="578920"/>
          </a:xfrm>
        </p:grpSpPr>
        <p:pic>
          <p:nvPicPr>
            <p:cNvPr id="17" name="Picture 16" descr="Meeting reactions – Zoom Help Center">
              <a:extLst>
                <a:ext uri="{FF2B5EF4-FFF2-40B4-BE49-F238E27FC236}">
                  <a16:creationId xmlns:a16="http://schemas.microsoft.com/office/drawing/2014/main" id="{4770ADEF-339A-4BE8-AE6D-D41D74D7E65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2264986" y="2357717"/>
              <a:ext cx="827837" cy="57892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300A0A54-2A1B-4005-9DD6-A885AEEE76BF}"/>
                </a:ext>
              </a:extLst>
            </p:cNvPr>
            <p:cNvSpPr/>
            <p:nvPr/>
          </p:nvSpPr>
          <p:spPr>
            <a:xfrm>
              <a:off x="2318777" y="2445870"/>
              <a:ext cx="322726" cy="37898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712AE27-D525-4A36-9BD5-1C8BD932D3AC}"/>
                </a:ext>
              </a:extLst>
            </p:cNvPr>
            <p:cNvSpPr/>
            <p:nvPr/>
          </p:nvSpPr>
          <p:spPr>
            <a:xfrm>
              <a:off x="2706400" y="2445870"/>
              <a:ext cx="322726" cy="37898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8388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Is it valid data?</a:t>
            </a:r>
          </a:p>
        </p:txBody>
      </p:sp>
      <p:pic>
        <p:nvPicPr>
          <p:cNvPr id="17" name="Picture 16" descr="A close up of a map&#10;&#10;Description automatically generated">
            <a:extLst>
              <a:ext uri="{FF2B5EF4-FFF2-40B4-BE49-F238E27FC236}">
                <a16:creationId xmlns:a16="http://schemas.microsoft.com/office/drawing/2014/main" id="{78E86978-13AC-4593-8677-BAD38CA55E0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857250"/>
            <a:ext cx="6858000" cy="3429000"/>
          </a:xfrm>
          <a:prstGeom prst="rect">
            <a:avLst/>
          </a:prstGeom>
          <a:ln>
            <a:noFill/>
          </a:ln>
        </p:spPr>
      </p:pic>
      <p:grpSp>
        <p:nvGrpSpPr>
          <p:cNvPr id="11" name="Group 10">
            <a:extLst>
              <a:ext uri="{FF2B5EF4-FFF2-40B4-BE49-F238E27FC236}">
                <a16:creationId xmlns:a16="http://schemas.microsoft.com/office/drawing/2014/main" id="{147F8820-B307-42AE-9073-E9D6FF3057B8}"/>
              </a:ext>
            </a:extLst>
          </p:cNvPr>
          <p:cNvGrpSpPr/>
          <p:nvPr/>
        </p:nvGrpSpPr>
        <p:grpSpPr>
          <a:xfrm>
            <a:off x="2956560" y="1001009"/>
            <a:ext cx="632460" cy="1173617"/>
            <a:chOff x="2956560" y="1001009"/>
            <a:chExt cx="632460" cy="1173617"/>
          </a:xfrm>
        </p:grpSpPr>
        <p:sp>
          <p:nvSpPr>
            <p:cNvPr id="3" name="Rectangle 2">
              <a:extLst>
                <a:ext uri="{FF2B5EF4-FFF2-40B4-BE49-F238E27FC236}">
                  <a16:creationId xmlns:a16="http://schemas.microsoft.com/office/drawing/2014/main" id="{385127F7-F6EF-4E13-A5C6-BF2805B153EE}"/>
                </a:ext>
              </a:extLst>
            </p:cNvPr>
            <p:cNvSpPr/>
            <p:nvPr/>
          </p:nvSpPr>
          <p:spPr>
            <a:xfrm>
              <a:off x="2956560" y="1512570"/>
              <a:ext cx="632460" cy="1485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A2AC3F5-40A4-4735-A97B-F9C1D0F6B81C}"/>
                </a:ext>
              </a:extLst>
            </p:cNvPr>
            <p:cNvSpPr/>
            <p:nvPr/>
          </p:nvSpPr>
          <p:spPr>
            <a:xfrm>
              <a:off x="2956560" y="2026036"/>
              <a:ext cx="632460" cy="1485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E3AC37C-2E76-4145-9D02-9995DA5AE4C2}"/>
                </a:ext>
              </a:extLst>
            </p:cNvPr>
            <p:cNvSpPr/>
            <p:nvPr/>
          </p:nvSpPr>
          <p:spPr>
            <a:xfrm>
              <a:off x="2956560" y="1001009"/>
              <a:ext cx="632460" cy="1485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A104B329-7926-4AB3-B564-94767D986EB5}"/>
              </a:ext>
            </a:extLst>
          </p:cNvPr>
          <p:cNvGrpSpPr/>
          <p:nvPr/>
        </p:nvGrpSpPr>
        <p:grpSpPr>
          <a:xfrm>
            <a:off x="5745480" y="994410"/>
            <a:ext cx="632460" cy="1173617"/>
            <a:chOff x="2956560" y="1001009"/>
            <a:chExt cx="632460" cy="1173617"/>
          </a:xfrm>
        </p:grpSpPr>
        <p:sp>
          <p:nvSpPr>
            <p:cNvPr id="16" name="Rectangle 15">
              <a:extLst>
                <a:ext uri="{FF2B5EF4-FFF2-40B4-BE49-F238E27FC236}">
                  <a16:creationId xmlns:a16="http://schemas.microsoft.com/office/drawing/2014/main" id="{BE3FBAB2-5AF9-4401-9E6F-B151223E9C7E}"/>
                </a:ext>
              </a:extLst>
            </p:cNvPr>
            <p:cNvSpPr/>
            <p:nvPr/>
          </p:nvSpPr>
          <p:spPr>
            <a:xfrm>
              <a:off x="2956560" y="1512570"/>
              <a:ext cx="632460" cy="148590"/>
            </a:xfrm>
            <a:prstGeom prst="rect">
              <a:avLst/>
            </a:prstGeom>
            <a:noFill/>
            <a:ln w="28575">
              <a:solidFill>
                <a:srgbClr val="09D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8C75CB-DEA7-43F5-98B3-5E93389B5E13}"/>
                </a:ext>
              </a:extLst>
            </p:cNvPr>
            <p:cNvSpPr/>
            <p:nvPr/>
          </p:nvSpPr>
          <p:spPr>
            <a:xfrm>
              <a:off x="2956560" y="2026036"/>
              <a:ext cx="632460" cy="148590"/>
            </a:xfrm>
            <a:prstGeom prst="rect">
              <a:avLst/>
            </a:prstGeom>
            <a:noFill/>
            <a:ln w="28575">
              <a:solidFill>
                <a:srgbClr val="09D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1E7629C-5911-417C-BEE9-B5E864A2FDD8}"/>
                </a:ext>
              </a:extLst>
            </p:cNvPr>
            <p:cNvSpPr/>
            <p:nvPr/>
          </p:nvSpPr>
          <p:spPr>
            <a:xfrm>
              <a:off x="2956560" y="1001009"/>
              <a:ext cx="632460" cy="148590"/>
            </a:xfrm>
            <a:prstGeom prst="rect">
              <a:avLst/>
            </a:prstGeom>
            <a:noFill/>
            <a:ln w="28575">
              <a:solidFill>
                <a:srgbClr val="09D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0150EF0-A863-4EA8-80CA-501D8674FFF2}"/>
              </a:ext>
            </a:extLst>
          </p:cNvPr>
          <p:cNvGrpSpPr/>
          <p:nvPr/>
        </p:nvGrpSpPr>
        <p:grpSpPr>
          <a:xfrm>
            <a:off x="1135155" y="1004819"/>
            <a:ext cx="810186" cy="1173617"/>
            <a:chOff x="2956560" y="1001009"/>
            <a:chExt cx="632460" cy="1173617"/>
          </a:xfrm>
        </p:grpSpPr>
        <p:sp>
          <p:nvSpPr>
            <p:cNvPr id="23" name="Rectangle 22">
              <a:extLst>
                <a:ext uri="{FF2B5EF4-FFF2-40B4-BE49-F238E27FC236}">
                  <a16:creationId xmlns:a16="http://schemas.microsoft.com/office/drawing/2014/main" id="{A9542F06-0A02-4DB6-866A-0DDE8C61BBB6}"/>
                </a:ext>
              </a:extLst>
            </p:cNvPr>
            <p:cNvSpPr/>
            <p:nvPr/>
          </p:nvSpPr>
          <p:spPr>
            <a:xfrm>
              <a:off x="2956560" y="1512570"/>
              <a:ext cx="632460" cy="1485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0B04AD2-6382-428B-AA40-00A54EC0B539}"/>
                </a:ext>
              </a:extLst>
            </p:cNvPr>
            <p:cNvSpPr/>
            <p:nvPr/>
          </p:nvSpPr>
          <p:spPr>
            <a:xfrm>
              <a:off x="2956560" y="2026036"/>
              <a:ext cx="632460" cy="1485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2C3D23F-DD90-406A-BDD8-3145F10B6768}"/>
                </a:ext>
              </a:extLst>
            </p:cNvPr>
            <p:cNvSpPr/>
            <p:nvPr/>
          </p:nvSpPr>
          <p:spPr>
            <a:xfrm>
              <a:off x="2956560" y="1001009"/>
              <a:ext cx="632460" cy="1485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282A9EFB-22B0-46B4-A907-9DDDC6007889}"/>
              </a:ext>
            </a:extLst>
          </p:cNvPr>
          <p:cNvGrpSpPr/>
          <p:nvPr/>
        </p:nvGrpSpPr>
        <p:grpSpPr>
          <a:xfrm>
            <a:off x="5886145" y="122318"/>
            <a:ext cx="827837" cy="578920"/>
            <a:chOff x="2264986" y="2357717"/>
            <a:chExt cx="827837" cy="578920"/>
          </a:xfrm>
        </p:grpSpPr>
        <p:pic>
          <p:nvPicPr>
            <p:cNvPr id="27" name="Picture 26" descr="Meeting reactions – Zoom Help Center">
              <a:extLst>
                <a:ext uri="{FF2B5EF4-FFF2-40B4-BE49-F238E27FC236}">
                  <a16:creationId xmlns:a16="http://schemas.microsoft.com/office/drawing/2014/main" id="{FCC0CF17-46D1-4DF0-83FA-2E96D862CEF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2264986" y="2357717"/>
              <a:ext cx="827837" cy="57892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7DDC2C78-DC14-44A5-A60D-DA1BF953D097}"/>
                </a:ext>
              </a:extLst>
            </p:cNvPr>
            <p:cNvSpPr/>
            <p:nvPr/>
          </p:nvSpPr>
          <p:spPr>
            <a:xfrm>
              <a:off x="2318777" y="2445870"/>
              <a:ext cx="322726" cy="37898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CF26421-BD9D-4D3F-ACC3-40F7D59D4C46}"/>
                </a:ext>
              </a:extLst>
            </p:cNvPr>
            <p:cNvSpPr/>
            <p:nvPr/>
          </p:nvSpPr>
          <p:spPr>
            <a:xfrm>
              <a:off x="2706400" y="2445870"/>
              <a:ext cx="322726" cy="37898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004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arn(inVertical)">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But first… </a:t>
            </a:r>
          </a:p>
        </p:txBody>
      </p:sp>
      <p:sp>
        <p:nvSpPr>
          <p:cNvPr id="11" name="AutoShape 2" descr="Image result for foot steps&quot;">
            <a:extLst>
              <a:ext uri="{FF2B5EF4-FFF2-40B4-BE49-F238E27FC236}">
                <a16:creationId xmlns:a16="http://schemas.microsoft.com/office/drawing/2014/main" id="{05EB3E36-EFB5-478F-8D4C-A1BB5308DAA6}"/>
              </a:ext>
            </a:extLst>
          </p:cNvPr>
          <p:cNvSpPr>
            <a:spLocks noChangeAspect="1" noChangeArrowheads="1"/>
          </p:cNvSpPr>
          <p:nvPr/>
        </p:nvSpPr>
        <p:spPr bwMode="auto">
          <a:xfrm>
            <a:off x="3276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rrow: Right 22">
            <a:extLst>
              <a:ext uri="{FF2B5EF4-FFF2-40B4-BE49-F238E27FC236}">
                <a16:creationId xmlns:a16="http://schemas.microsoft.com/office/drawing/2014/main" id="{F1FD7A34-B260-4822-B6B2-F3C47B688D57}"/>
              </a:ext>
            </a:extLst>
          </p:cNvPr>
          <p:cNvSpPr/>
          <p:nvPr/>
        </p:nvSpPr>
        <p:spPr>
          <a:xfrm>
            <a:off x="177565" y="2526983"/>
            <a:ext cx="6445291" cy="86546"/>
          </a:xfrm>
          <a:prstGeom prst="rightArrow">
            <a:avLst>
              <a:gd name="adj1" fmla="val 100000"/>
              <a:gd name="adj2" fmla="val 69274"/>
            </a:avLst>
          </a:prstGeom>
          <a:solidFill>
            <a:schemeClr val="bg1">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73AA069-0A53-4854-8B34-F7DBBDE84D6B}"/>
              </a:ext>
            </a:extLst>
          </p:cNvPr>
          <p:cNvSpPr txBox="1"/>
          <p:nvPr/>
        </p:nvSpPr>
        <p:spPr>
          <a:xfrm>
            <a:off x="436268" y="2635959"/>
            <a:ext cx="648300" cy="276999"/>
          </a:xfrm>
          <a:prstGeom prst="rect">
            <a:avLst/>
          </a:prstGeom>
          <a:noFill/>
        </p:spPr>
        <p:txBody>
          <a:bodyPr wrap="square" lIns="0" tIns="0" rIns="0" bIns="0" rtlCol="0">
            <a:spAutoFit/>
          </a:bodyPr>
          <a:lstStyle/>
          <a:p>
            <a:pPr algn="ctr"/>
            <a:r>
              <a:rPr lang="en-US" dirty="0"/>
              <a:t>2016</a:t>
            </a:r>
          </a:p>
        </p:txBody>
      </p:sp>
      <p:grpSp>
        <p:nvGrpSpPr>
          <p:cNvPr id="17" name="Group 16">
            <a:extLst>
              <a:ext uri="{FF2B5EF4-FFF2-40B4-BE49-F238E27FC236}">
                <a16:creationId xmlns:a16="http://schemas.microsoft.com/office/drawing/2014/main" id="{D216EB8B-2051-4DB7-BA54-499808C78272}"/>
              </a:ext>
            </a:extLst>
          </p:cNvPr>
          <p:cNvGrpSpPr/>
          <p:nvPr/>
        </p:nvGrpSpPr>
        <p:grpSpPr>
          <a:xfrm>
            <a:off x="732628" y="2501112"/>
            <a:ext cx="2935637" cy="2150317"/>
            <a:chOff x="732628" y="2501112"/>
            <a:chExt cx="2935637" cy="2150317"/>
          </a:xfrm>
        </p:grpSpPr>
        <p:grpSp>
          <p:nvGrpSpPr>
            <p:cNvPr id="36" name="Group 35">
              <a:extLst>
                <a:ext uri="{FF2B5EF4-FFF2-40B4-BE49-F238E27FC236}">
                  <a16:creationId xmlns:a16="http://schemas.microsoft.com/office/drawing/2014/main" id="{BF16398A-F997-447B-8D23-97E3785C3F03}"/>
                </a:ext>
              </a:extLst>
            </p:cNvPr>
            <p:cNvGrpSpPr/>
            <p:nvPr/>
          </p:nvGrpSpPr>
          <p:grpSpPr>
            <a:xfrm flipV="1">
              <a:off x="3464680" y="2501112"/>
              <a:ext cx="137160" cy="529104"/>
              <a:chOff x="691838" y="2129231"/>
              <a:chExt cx="137160" cy="529104"/>
            </a:xfrm>
            <a:solidFill>
              <a:schemeClr val="tx1"/>
            </a:solidFill>
          </p:grpSpPr>
          <p:sp>
            <p:nvSpPr>
              <p:cNvPr id="37" name="Oval 36">
                <a:extLst>
                  <a:ext uri="{FF2B5EF4-FFF2-40B4-BE49-F238E27FC236}">
                    <a16:creationId xmlns:a16="http://schemas.microsoft.com/office/drawing/2014/main" id="{1DDFDF06-4AE6-419E-9128-90057581A7F2}"/>
                  </a:ext>
                </a:extLst>
              </p:cNvPr>
              <p:cNvSpPr/>
              <p:nvPr/>
            </p:nvSpPr>
            <p:spPr>
              <a:xfrm>
                <a:off x="691838" y="2521175"/>
                <a:ext cx="137160" cy="13716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BA88EE2-F384-4B0F-B30F-AF744A90DD44}"/>
                  </a:ext>
                </a:extLst>
              </p:cNvPr>
              <p:cNvCxnSpPr>
                <a:cxnSpLocks/>
                <a:stCxn id="37" idx="0"/>
              </p:cNvCxnSpPr>
              <p:nvPr/>
            </p:nvCxnSpPr>
            <p:spPr>
              <a:xfrm flipV="1">
                <a:off x="760418" y="2129231"/>
                <a:ext cx="0" cy="391944"/>
              </a:xfrm>
              <a:prstGeom prst="line">
                <a:avLst/>
              </a:prstGeom>
              <a:grpFill/>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8" name="Picture 17" descr="A group of people posing for a photo&#10;&#10;Description automatically generated">
              <a:extLst>
                <a:ext uri="{FF2B5EF4-FFF2-40B4-BE49-F238E27FC236}">
                  <a16:creationId xmlns:a16="http://schemas.microsoft.com/office/drawing/2014/main" id="{7FDDDD34-0F05-4B60-B7A6-E25502E06C1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32628" y="2889017"/>
              <a:ext cx="2935637" cy="1762412"/>
            </a:xfrm>
            <a:prstGeom prst="rect">
              <a:avLst/>
            </a:prstGeom>
          </p:spPr>
        </p:pic>
      </p:grpSp>
      <p:grpSp>
        <p:nvGrpSpPr>
          <p:cNvPr id="12" name="Group 11">
            <a:extLst>
              <a:ext uri="{FF2B5EF4-FFF2-40B4-BE49-F238E27FC236}">
                <a16:creationId xmlns:a16="http://schemas.microsoft.com/office/drawing/2014/main" id="{BADAB36D-A387-47AE-98D0-E350DEDA7281}"/>
              </a:ext>
            </a:extLst>
          </p:cNvPr>
          <p:cNvGrpSpPr/>
          <p:nvPr/>
        </p:nvGrpSpPr>
        <p:grpSpPr>
          <a:xfrm>
            <a:off x="3834319" y="1117814"/>
            <a:ext cx="2879663" cy="1525281"/>
            <a:chOff x="3834319" y="1117814"/>
            <a:chExt cx="2879663" cy="1525281"/>
          </a:xfrm>
        </p:grpSpPr>
        <p:grpSp>
          <p:nvGrpSpPr>
            <p:cNvPr id="21" name="Group 20">
              <a:extLst>
                <a:ext uri="{FF2B5EF4-FFF2-40B4-BE49-F238E27FC236}">
                  <a16:creationId xmlns:a16="http://schemas.microsoft.com/office/drawing/2014/main" id="{A3313B2A-D57A-4BFD-90BA-1ACCC1C66006}"/>
                </a:ext>
              </a:extLst>
            </p:cNvPr>
            <p:cNvGrpSpPr/>
            <p:nvPr/>
          </p:nvGrpSpPr>
          <p:grpSpPr>
            <a:xfrm>
              <a:off x="3834319" y="1117814"/>
              <a:ext cx="2879663" cy="960480"/>
              <a:chOff x="3581400" y="766086"/>
              <a:chExt cx="2879663" cy="960480"/>
            </a:xfrm>
          </p:grpSpPr>
          <p:sp>
            <p:nvSpPr>
              <p:cNvPr id="19" name="Rectangle 18">
                <a:extLst>
                  <a:ext uri="{FF2B5EF4-FFF2-40B4-BE49-F238E27FC236}">
                    <a16:creationId xmlns:a16="http://schemas.microsoft.com/office/drawing/2014/main" id="{9D437701-CB1D-46A9-BAD0-0C72147EAF55}"/>
                  </a:ext>
                </a:extLst>
              </p:cNvPr>
              <p:cNvSpPr/>
              <p:nvPr/>
            </p:nvSpPr>
            <p:spPr>
              <a:xfrm>
                <a:off x="3581400" y="766086"/>
                <a:ext cx="2879663" cy="9604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B106393-76E2-4554-BDB7-A324C9421C87}"/>
                  </a:ext>
                </a:extLst>
              </p:cNvPr>
              <p:cNvGrpSpPr/>
              <p:nvPr/>
            </p:nvGrpSpPr>
            <p:grpSpPr>
              <a:xfrm>
                <a:off x="3666083" y="823389"/>
                <a:ext cx="2794980" cy="872696"/>
                <a:chOff x="3142360" y="1548209"/>
                <a:chExt cx="2794980" cy="872696"/>
              </a:xfrm>
            </p:grpSpPr>
            <p:sp>
              <p:nvSpPr>
                <p:cNvPr id="3" name="TextBox 2">
                  <a:extLst>
                    <a:ext uri="{FF2B5EF4-FFF2-40B4-BE49-F238E27FC236}">
                      <a16:creationId xmlns:a16="http://schemas.microsoft.com/office/drawing/2014/main" id="{37330FE4-2847-4E3E-AB48-383476A429C0}"/>
                    </a:ext>
                  </a:extLst>
                </p:cNvPr>
                <p:cNvSpPr txBox="1"/>
                <p:nvPr/>
              </p:nvSpPr>
              <p:spPr>
                <a:xfrm>
                  <a:off x="4314914" y="1692170"/>
                  <a:ext cx="1622426" cy="584775"/>
                </a:xfrm>
                <a:prstGeom prst="rect">
                  <a:avLst/>
                </a:prstGeom>
                <a:noFill/>
              </p:spPr>
              <p:txBody>
                <a:bodyPr wrap="square" rtlCol="0">
                  <a:spAutoFit/>
                </a:bodyPr>
                <a:lstStyle/>
                <a:p>
                  <a:r>
                    <a:rPr lang="en-US" sz="1600" spc="150" dirty="0">
                      <a:ln>
                        <a:solidFill>
                          <a:srgbClr val="5FA0DE"/>
                        </a:solidFill>
                      </a:ln>
                      <a:solidFill>
                        <a:srgbClr val="5FA0DE"/>
                      </a:solidFill>
                      <a:latin typeface="Bembo" panose="02020502050201020203" pitchFamily="18" charset="0"/>
                      <a:cs typeface="Traditional Arabic" panose="02020603050405020304" pitchFamily="18" charset="-78"/>
                    </a:rPr>
                    <a:t>Department</a:t>
                  </a:r>
                  <a:r>
                    <a:rPr lang="en-US" sz="1600" spc="40" dirty="0">
                      <a:ln>
                        <a:solidFill>
                          <a:srgbClr val="60A1D8"/>
                        </a:solidFill>
                      </a:ln>
                      <a:solidFill>
                        <a:srgbClr val="5FA0DE"/>
                      </a:solidFill>
                      <a:latin typeface="Bembo" panose="02020502050201020203" pitchFamily="18" charset="0"/>
                      <a:cs typeface="Traditional Arabic" panose="02020603050405020304" pitchFamily="18" charset="-78"/>
                    </a:rPr>
                    <a:t> </a:t>
                  </a:r>
                  <a:r>
                    <a:rPr lang="en-US" sz="1600" b="1" spc="40" dirty="0">
                      <a:solidFill>
                        <a:srgbClr val="5FA0DE"/>
                      </a:solidFill>
                      <a:latin typeface="Bembo" panose="02020502050201020203" pitchFamily="18" charset="0"/>
                      <a:cs typeface="Traditional Arabic" panose="02020603050405020304" pitchFamily="18" charset="-78"/>
                    </a:rPr>
                    <a:t>of</a:t>
                  </a:r>
                  <a:r>
                    <a:rPr lang="en-US" sz="1600" spc="40" dirty="0">
                      <a:ln>
                        <a:solidFill>
                          <a:srgbClr val="60A1D8"/>
                        </a:solidFill>
                      </a:ln>
                      <a:solidFill>
                        <a:srgbClr val="5FA0DE"/>
                      </a:solidFill>
                      <a:latin typeface="Bembo" panose="02020502050201020203" pitchFamily="18" charset="0"/>
                      <a:cs typeface="Traditional Arabic" panose="02020603050405020304" pitchFamily="18" charset="-78"/>
                    </a:rPr>
                    <a:t> </a:t>
                  </a:r>
                  <a:r>
                    <a:rPr lang="en-US" sz="1600" spc="150" dirty="0">
                      <a:ln>
                        <a:solidFill>
                          <a:srgbClr val="5FA0DE"/>
                        </a:solidFill>
                      </a:ln>
                      <a:solidFill>
                        <a:srgbClr val="5FA0DE"/>
                      </a:solidFill>
                      <a:latin typeface="Bembo" panose="02020502050201020203" pitchFamily="18" charset="0"/>
                      <a:cs typeface="Traditional Arabic" panose="02020603050405020304" pitchFamily="18" charset="-78"/>
                    </a:rPr>
                    <a:t>Epidemiology</a:t>
                  </a:r>
                </a:p>
              </p:txBody>
            </p:sp>
            <p:pic>
              <p:nvPicPr>
                <p:cNvPr id="1026" name="Picture 2" descr="TaxProf Blog">
                  <a:extLst>
                    <a:ext uri="{FF2B5EF4-FFF2-40B4-BE49-F238E27FC236}">
                      <a16:creationId xmlns:a16="http://schemas.microsoft.com/office/drawing/2014/main" id="{F20EC5AF-33AB-48CD-BA67-D329FD79987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142360" y="1548209"/>
                  <a:ext cx="872696" cy="87269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79EB0A30-2E0C-4C54-9088-488C613F4B5C}"/>
                    </a:ext>
                  </a:extLst>
                </p:cNvPr>
                <p:cNvCxnSpPr>
                  <a:cxnSpLocks/>
                </p:cNvCxnSpPr>
                <p:nvPr/>
              </p:nvCxnSpPr>
              <p:spPr>
                <a:xfrm>
                  <a:off x="4245063" y="1548209"/>
                  <a:ext cx="0" cy="872696"/>
                </a:xfrm>
                <a:prstGeom prst="line">
                  <a:avLst/>
                </a:prstGeom>
                <a:ln w="12700">
                  <a:solidFill>
                    <a:srgbClr val="5FA0DE"/>
                  </a:solidFill>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A7CC3857-21E5-4D07-A8FD-BE8C5CD9B6EA}"/>
                </a:ext>
              </a:extLst>
            </p:cNvPr>
            <p:cNvGrpSpPr/>
            <p:nvPr/>
          </p:nvGrpSpPr>
          <p:grpSpPr>
            <a:xfrm>
              <a:off x="5196445" y="2078294"/>
              <a:ext cx="137160" cy="564801"/>
              <a:chOff x="691838" y="2078294"/>
              <a:chExt cx="137160" cy="564801"/>
            </a:xfrm>
            <a:solidFill>
              <a:schemeClr val="accent1">
                <a:lumMod val="75000"/>
              </a:schemeClr>
            </a:solidFill>
          </p:grpSpPr>
          <p:sp>
            <p:nvSpPr>
              <p:cNvPr id="47" name="Oval 46">
                <a:extLst>
                  <a:ext uri="{FF2B5EF4-FFF2-40B4-BE49-F238E27FC236}">
                    <a16:creationId xmlns:a16="http://schemas.microsoft.com/office/drawing/2014/main" id="{9BF561CA-660F-4161-ACCF-1CF806E9BAF1}"/>
                  </a:ext>
                </a:extLst>
              </p:cNvPr>
              <p:cNvSpPr/>
              <p:nvPr/>
            </p:nvSpPr>
            <p:spPr>
              <a:xfrm>
                <a:off x="691838" y="2505935"/>
                <a:ext cx="137160" cy="1371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83F5B5B0-FD5D-4602-AA46-94A82665F2C8}"/>
                  </a:ext>
                </a:extLst>
              </p:cNvPr>
              <p:cNvCxnSpPr>
                <a:cxnSpLocks/>
                <a:stCxn id="47" idx="0"/>
                <a:endCxn id="19" idx="2"/>
              </p:cNvCxnSpPr>
              <p:nvPr/>
            </p:nvCxnSpPr>
            <p:spPr>
              <a:xfrm flipV="1">
                <a:off x="760418" y="2078294"/>
                <a:ext cx="9126" cy="427641"/>
              </a:xfrm>
              <a:prstGeom prst="line">
                <a:avLst/>
              </a:prstGeom>
              <a:grpFill/>
              <a:ln w="19050">
                <a:solidFill>
                  <a:srgbClr val="0070C0"/>
                </a:solidFil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2A589947-0401-4514-AB51-81ED3BD64B5F}"/>
              </a:ext>
            </a:extLst>
          </p:cNvPr>
          <p:cNvGrpSpPr/>
          <p:nvPr/>
        </p:nvGrpSpPr>
        <p:grpSpPr>
          <a:xfrm>
            <a:off x="142184" y="680713"/>
            <a:ext cx="3066926" cy="1962382"/>
            <a:chOff x="142184" y="680713"/>
            <a:chExt cx="3066926" cy="1962382"/>
          </a:xfrm>
        </p:grpSpPr>
        <p:grpSp>
          <p:nvGrpSpPr>
            <p:cNvPr id="50" name="Group 49">
              <a:extLst>
                <a:ext uri="{FF2B5EF4-FFF2-40B4-BE49-F238E27FC236}">
                  <a16:creationId xmlns:a16="http://schemas.microsoft.com/office/drawing/2014/main" id="{7053984C-C3C9-45C2-8813-569612EF7F63}"/>
                </a:ext>
              </a:extLst>
            </p:cNvPr>
            <p:cNvGrpSpPr/>
            <p:nvPr/>
          </p:nvGrpSpPr>
          <p:grpSpPr>
            <a:xfrm>
              <a:off x="142184" y="680713"/>
              <a:ext cx="3066926" cy="1962382"/>
              <a:chOff x="142184" y="680713"/>
              <a:chExt cx="3066926" cy="1962382"/>
            </a:xfrm>
          </p:grpSpPr>
          <p:grpSp>
            <p:nvGrpSpPr>
              <p:cNvPr id="32" name="Group 31">
                <a:extLst>
                  <a:ext uri="{FF2B5EF4-FFF2-40B4-BE49-F238E27FC236}">
                    <a16:creationId xmlns:a16="http://schemas.microsoft.com/office/drawing/2014/main" id="{706E2246-633A-4C65-8233-79BE2BC89BF1}"/>
                  </a:ext>
                </a:extLst>
              </p:cNvPr>
              <p:cNvGrpSpPr/>
              <p:nvPr/>
            </p:nvGrpSpPr>
            <p:grpSpPr>
              <a:xfrm>
                <a:off x="691838" y="2091782"/>
                <a:ext cx="137160" cy="551313"/>
                <a:chOff x="691838" y="2091782"/>
                <a:chExt cx="137160" cy="551313"/>
              </a:xfrm>
              <a:solidFill>
                <a:schemeClr val="accent1">
                  <a:lumMod val="75000"/>
                </a:schemeClr>
              </a:solidFill>
            </p:grpSpPr>
            <p:sp>
              <p:nvSpPr>
                <p:cNvPr id="27" name="Oval 26">
                  <a:extLst>
                    <a:ext uri="{FF2B5EF4-FFF2-40B4-BE49-F238E27FC236}">
                      <a16:creationId xmlns:a16="http://schemas.microsoft.com/office/drawing/2014/main" id="{E1B2FAD1-8585-4615-9061-1D987734913F}"/>
                    </a:ext>
                  </a:extLst>
                </p:cNvPr>
                <p:cNvSpPr/>
                <p:nvPr/>
              </p:nvSpPr>
              <p:spPr>
                <a:xfrm>
                  <a:off x="691838" y="2505935"/>
                  <a:ext cx="137160" cy="137160"/>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2400634A-A6C7-4A32-9CF0-9EE2825CE829}"/>
                    </a:ext>
                  </a:extLst>
                </p:cNvPr>
                <p:cNvCxnSpPr>
                  <a:cxnSpLocks/>
                  <a:stCxn id="27" idx="0"/>
                </p:cNvCxnSpPr>
                <p:nvPr/>
              </p:nvCxnSpPr>
              <p:spPr>
                <a:xfrm flipV="1">
                  <a:off x="760418" y="2091782"/>
                  <a:ext cx="0" cy="414153"/>
                </a:xfrm>
                <a:prstGeom prst="line">
                  <a:avLst/>
                </a:prstGeom>
                <a:grpFill/>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422D94DB-EF92-46EB-81C8-B894AEE9EFA8}"/>
                  </a:ext>
                </a:extLst>
              </p:cNvPr>
              <p:cNvGrpSpPr/>
              <p:nvPr/>
            </p:nvGrpSpPr>
            <p:grpSpPr>
              <a:xfrm>
                <a:off x="142184" y="680713"/>
                <a:ext cx="3066926" cy="1568110"/>
                <a:chOff x="142184" y="680713"/>
                <a:chExt cx="3066926" cy="1568110"/>
              </a:xfrm>
            </p:grpSpPr>
            <p:pic>
              <p:nvPicPr>
                <p:cNvPr id="15" name="Picture 14" descr="A group of people standing in a room&#10;&#10;Description automatically generated">
                  <a:extLst>
                    <a:ext uri="{FF2B5EF4-FFF2-40B4-BE49-F238E27FC236}">
                      <a16:creationId xmlns:a16="http://schemas.microsoft.com/office/drawing/2014/main" id="{FD0AE0C1-0761-4801-8D32-ECC17594448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2184" y="680713"/>
                  <a:ext cx="1758136" cy="1172091"/>
                </a:xfrm>
                <a:prstGeom prst="rect">
                  <a:avLst/>
                </a:prstGeom>
              </p:spPr>
            </p:pic>
            <p:pic>
              <p:nvPicPr>
                <p:cNvPr id="13" name="Picture 12" descr="A picture containing person, person, holding, wearing&#10;&#10;Description automatically generated">
                  <a:extLst>
                    <a:ext uri="{FF2B5EF4-FFF2-40B4-BE49-F238E27FC236}">
                      <a16:creationId xmlns:a16="http://schemas.microsoft.com/office/drawing/2014/main" id="{FA365000-0A91-4A27-A014-D87E3675823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447499" y="704489"/>
                  <a:ext cx="1761611" cy="1174407"/>
                </a:xfrm>
                <a:prstGeom prst="rect">
                  <a:avLst/>
                </a:prstGeom>
              </p:spPr>
            </p:pic>
            <p:grpSp>
              <p:nvGrpSpPr>
                <p:cNvPr id="7" name="Group 6">
                  <a:extLst>
                    <a:ext uri="{FF2B5EF4-FFF2-40B4-BE49-F238E27FC236}">
                      <a16:creationId xmlns:a16="http://schemas.microsoft.com/office/drawing/2014/main" id="{E5CCED24-EA50-4DD9-A542-0C27C09AFB30}"/>
                    </a:ext>
                  </a:extLst>
                </p:cNvPr>
                <p:cNvGrpSpPr>
                  <a:grpSpLocks noChangeAspect="1"/>
                </p:cNvGrpSpPr>
                <p:nvPr/>
              </p:nvGrpSpPr>
              <p:grpSpPr>
                <a:xfrm>
                  <a:off x="303881" y="1799450"/>
                  <a:ext cx="1880313" cy="449373"/>
                  <a:chOff x="1194702" y="2193664"/>
                  <a:chExt cx="3931920" cy="939683"/>
                </a:xfrm>
              </p:grpSpPr>
              <p:sp>
                <p:nvSpPr>
                  <p:cNvPr id="5" name="Rectangle 4">
                    <a:extLst>
                      <a:ext uri="{FF2B5EF4-FFF2-40B4-BE49-F238E27FC236}">
                        <a16:creationId xmlns:a16="http://schemas.microsoft.com/office/drawing/2014/main" id="{8DF0E007-247A-430C-99BA-551CA1030AA1}"/>
                      </a:ext>
                    </a:extLst>
                  </p:cNvPr>
                  <p:cNvSpPr/>
                  <p:nvPr/>
                </p:nvSpPr>
                <p:spPr>
                  <a:xfrm>
                    <a:off x="1194702" y="2193664"/>
                    <a:ext cx="3931920" cy="9396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drawing, food&#10;&#10;Description automatically generated">
                    <a:extLst>
                      <a:ext uri="{FF2B5EF4-FFF2-40B4-BE49-F238E27FC236}">
                        <a16:creationId xmlns:a16="http://schemas.microsoft.com/office/drawing/2014/main" id="{C12D195F-F450-48EB-B000-5C0FFF0E1549}"/>
                      </a:ext>
                    </a:extLst>
                  </p:cNvPr>
                  <p:cNvPicPr>
                    <a:picLocks noChangeAspect="1"/>
                  </p:cNvPicPr>
                  <p:nvPr/>
                </p:nvPicPr>
                <p:blipFill>
                  <a:blip r:embed="rId8"/>
                  <a:stretch>
                    <a:fillRect/>
                  </a:stretch>
                </p:blipFill>
                <p:spPr>
                  <a:xfrm>
                    <a:off x="1230504" y="2193664"/>
                    <a:ext cx="3860317" cy="939683"/>
                  </a:xfrm>
                  <a:prstGeom prst="rect">
                    <a:avLst/>
                  </a:prstGeom>
                  <a:ln>
                    <a:noFill/>
                  </a:ln>
                </p:spPr>
              </p:pic>
            </p:grpSp>
          </p:grpSp>
        </p:grpSp>
        <p:pic>
          <p:nvPicPr>
            <p:cNvPr id="2" name="Picture 2" descr="Hand Tally Counter | National Autism Resources">
              <a:extLst>
                <a:ext uri="{FF2B5EF4-FFF2-40B4-BE49-F238E27FC236}">
                  <a16:creationId xmlns:a16="http://schemas.microsoft.com/office/drawing/2014/main" id="{07132CD6-DE7C-47C0-8972-DBC8B24068FA}"/>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206761" y="1242778"/>
              <a:ext cx="415676" cy="465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A59486F8-56CB-4F25-AC32-C3C54328BC9B}"/>
              </a:ext>
            </a:extLst>
          </p:cNvPr>
          <p:cNvGrpSpPr/>
          <p:nvPr/>
        </p:nvGrpSpPr>
        <p:grpSpPr>
          <a:xfrm>
            <a:off x="3209110" y="2246603"/>
            <a:ext cx="2448645" cy="1107832"/>
            <a:chOff x="3209110" y="2246603"/>
            <a:chExt cx="2448645" cy="1107832"/>
          </a:xfrm>
        </p:grpSpPr>
        <p:sp>
          <p:nvSpPr>
            <p:cNvPr id="26" name="TextBox 25">
              <a:extLst>
                <a:ext uri="{FF2B5EF4-FFF2-40B4-BE49-F238E27FC236}">
                  <a16:creationId xmlns:a16="http://schemas.microsoft.com/office/drawing/2014/main" id="{0B022086-CD4B-4231-9288-28EBC15DB40E}"/>
                </a:ext>
              </a:extLst>
            </p:cNvPr>
            <p:cNvSpPr txBox="1"/>
            <p:nvPr/>
          </p:nvSpPr>
          <p:spPr>
            <a:xfrm>
              <a:off x="5009455" y="2645242"/>
              <a:ext cx="648300" cy="276999"/>
            </a:xfrm>
            <a:prstGeom prst="rect">
              <a:avLst/>
            </a:prstGeom>
            <a:noFill/>
          </p:spPr>
          <p:txBody>
            <a:bodyPr wrap="square" lIns="0" tIns="0" rIns="0" bIns="0" rtlCol="0">
              <a:spAutoFit/>
            </a:bodyPr>
            <a:lstStyle/>
            <a:p>
              <a:pPr algn="ctr"/>
              <a:r>
                <a:rPr lang="en-US" dirty="0"/>
                <a:t>2019</a:t>
              </a:r>
            </a:p>
          </p:txBody>
        </p:sp>
        <p:sp>
          <p:nvSpPr>
            <p:cNvPr id="25" name="TextBox 24">
              <a:extLst>
                <a:ext uri="{FF2B5EF4-FFF2-40B4-BE49-F238E27FC236}">
                  <a16:creationId xmlns:a16="http://schemas.microsoft.com/office/drawing/2014/main" id="{14F6E079-D476-4EED-B635-9D3D66793E55}"/>
                </a:ext>
              </a:extLst>
            </p:cNvPr>
            <p:cNvSpPr txBox="1"/>
            <p:nvPr/>
          </p:nvSpPr>
          <p:spPr>
            <a:xfrm>
              <a:off x="3209110" y="2246603"/>
              <a:ext cx="648300" cy="276999"/>
            </a:xfrm>
            <a:prstGeom prst="rect">
              <a:avLst/>
            </a:prstGeom>
            <a:noFill/>
          </p:spPr>
          <p:txBody>
            <a:bodyPr wrap="square" lIns="0" tIns="0" rIns="0" bIns="0" rtlCol="0">
              <a:spAutoFit/>
            </a:bodyPr>
            <a:lstStyle/>
            <a:p>
              <a:pPr algn="ctr"/>
              <a:r>
                <a:rPr lang="en-US" dirty="0"/>
                <a:t>2018</a:t>
              </a:r>
            </a:p>
          </p:txBody>
        </p:sp>
        <p:grpSp>
          <p:nvGrpSpPr>
            <p:cNvPr id="52" name="Group 51">
              <a:extLst>
                <a:ext uri="{FF2B5EF4-FFF2-40B4-BE49-F238E27FC236}">
                  <a16:creationId xmlns:a16="http://schemas.microsoft.com/office/drawing/2014/main" id="{9B379D3F-0055-4EFD-97BF-00D89CEDC5E4}"/>
                </a:ext>
              </a:extLst>
            </p:cNvPr>
            <p:cNvGrpSpPr/>
            <p:nvPr/>
          </p:nvGrpSpPr>
          <p:grpSpPr>
            <a:xfrm>
              <a:off x="3619502" y="2628899"/>
              <a:ext cx="1508760" cy="725536"/>
              <a:chOff x="3619502" y="2628899"/>
              <a:chExt cx="1508760" cy="725536"/>
            </a:xfrm>
          </p:grpSpPr>
          <p:pic>
            <p:nvPicPr>
              <p:cNvPr id="1032" name="Picture 8" descr="Learn R programming language and environment from the best online R  tutorials voted by the programming community. | Tutorial, Advanced  learners, Data science">
                <a:extLst>
                  <a:ext uri="{FF2B5EF4-FFF2-40B4-BE49-F238E27FC236}">
                    <a16:creationId xmlns:a16="http://schemas.microsoft.com/office/drawing/2014/main" id="{84277AE3-D69B-47F4-8EC9-D3192F33B9D4}"/>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4097468" y="2794446"/>
                <a:ext cx="694230" cy="559989"/>
              </a:xfrm>
              <a:prstGeom prst="rect">
                <a:avLst/>
              </a:prstGeom>
              <a:noFill/>
              <a:extLst>
                <a:ext uri="{909E8E84-426E-40DD-AFC4-6F175D3DCCD1}">
                  <a14:hiddenFill xmlns:a14="http://schemas.microsoft.com/office/drawing/2010/main">
                    <a:solidFill>
                      <a:srgbClr val="FFFFFF"/>
                    </a:solidFill>
                  </a14:hiddenFill>
                </a:ext>
              </a:extLst>
            </p:spPr>
          </p:pic>
          <p:sp>
            <p:nvSpPr>
              <p:cNvPr id="35" name="Left Brace 34">
                <a:extLst>
                  <a:ext uri="{FF2B5EF4-FFF2-40B4-BE49-F238E27FC236}">
                    <a16:creationId xmlns:a16="http://schemas.microsoft.com/office/drawing/2014/main" id="{81AB833C-B106-4D01-A594-492D54DCEF57}"/>
                  </a:ext>
                </a:extLst>
              </p:cNvPr>
              <p:cNvSpPr/>
              <p:nvPr/>
            </p:nvSpPr>
            <p:spPr>
              <a:xfrm rot="16200000">
                <a:off x="4288730" y="1959671"/>
                <a:ext cx="170304" cy="1508760"/>
              </a:xfrm>
              <a:prstGeom prst="leftBrace">
                <a:avLst>
                  <a:gd name="adj1" fmla="val 32403"/>
                  <a:gd name="adj2" fmla="val 50000"/>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 name="Oval 9">
              <a:extLst>
                <a:ext uri="{FF2B5EF4-FFF2-40B4-BE49-F238E27FC236}">
                  <a16:creationId xmlns:a16="http://schemas.microsoft.com/office/drawing/2014/main" id="{0ACC02B8-6EC9-4BCA-85D3-377DB4D46F9D}"/>
                </a:ext>
              </a:extLst>
            </p:cNvPr>
            <p:cNvSpPr/>
            <p:nvPr/>
          </p:nvSpPr>
          <p:spPr>
            <a:xfrm>
              <a:off x="5204065" y="2505878"/>
              <a:ext cx="137160" cy="13716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ABF7821-E19B-47D8-AE00-8395D4301964}"/>
                </a:ext>
              </a:extLst>
            </p:cNvPr>
            <p:cNvSpPr/>
            <p:nvPr/>
          </p:nvSpPr>
          <p:spPr>
            <a:xfrm>
              <a:off x="3468451" y="2501112"/>
              <a:ext cx="137160" cy="13716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6759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Is it valid data?</a:t>
            </a:r>
          </a:p>
        </p:txBody>
      </p:sp>
      <p:pic>
        <p:nvPicPr>
          <p:cNvPr id="4" name="Picture 3" descr="Timeline&#10;&#10;Description automatically generated">
            <a:extLst>
              <a:ext uri="{FF2B5EF4-FFF2-40B4-BE49-F238E27FC236}">
                <a16:creationId xmlns:a16="http://schemas.microsoft.com/office/drawing/2014/main" id="{DDCAF1B0-7004-421D-9B0F-2FFB0E22738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857250"/>
            <a:ext cx="6858000" cy="3429000"/>
          </a:xfrm>
          <a:prstGeom prst="rect">
            <a:avLst/>
          </a:prstGeom>
        </p:spPr>
      </p:pic>
      <p:sp>
        <p:nvSpPr>
          <p:cNvPr id="9" name="Rectangle 8">
            <a:extLst>
              <a:ext uri="{FF2B5EF4-FFF2-40B4-BE49-F238E27FC236}">
                <a16:creationId xmlns:a16="http://schemas.microsoft.com/office/drawing/2014/main" id="{152CBAE5-C5E2-42D4-B812-95E30ADE6C64}"/>
              </a:ext>
            </a:extLst>
          </p:cNvPr>
          <p:cNvSpPr/>
          <p:nvPr/>
        </p:nvSpPr>
        <p:spPr>
          <a:xfrm>
            <a:off x="2956560" y="2536576"/>
            <a:ext cx="632460" cy="148590"/>
          </a:xfrm>
          <a:prstGeom prst="rect">
            <a:avLst/>
          </a:prstGeom>
          <a:noFill/>
          <a:ln w="28575">
            <a:solidFill>
              <a:srgbClr val="09D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4E136B4-D191-4749-9962-CEE4F9A7805C}"/>
              </a:ext>
            </a:extLst>
          </p:cNvPr>
          <p:cNvSpPr/>
          <p:nvPr/>
        </p:nvSpPr>
        <p:spPr>
          <a:xfrm>
            <a:off x="5745480" y="2529977"/>
            <a:ext cx="632460" cy="148590"/>
          </a:xfrm>
          <a:prstGeom prst="rect">
            <a:avLst/>
          </a:prstGeom>
          <a:noFill/>
          <a:ln w="28575">
            <a:solidFill>
              <a:srgbClr val="09D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777CC22B-157A-4820-AD21-D2A32DE0DDBC}"/>
              </a:ext>
            </a:extLst>
          </p:cNvPr>
          <p:cNvSpPr/>
          <p:nvPr/>
        </p:nvSpPr>
        <p:spPr>
          <a:xfrm>
            <a:off x="274320" y="2685166"/>
            <a:ext cx="411480" cy="301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3F2625A-87E9-4C12-9245-A7A4EA13F08A}"/>
              </a:ext>
            </a:extLst>
          </p:cNvPr>
          <p:cNvGrpSpPr/>
          <p:nvPr/>
        </p:nvGrpSpPr>
        <p:grpSpPr>
          <a:xfrm>
            <a:off x="5886145" y="122318"/>
            <a:ext cx="827837" cy="578920"/>
            <a:chOff x="2264986" y="2357717"/>
            <a:chExt cx="827837" cy="578920"/>
          </a:xfrm>
        </p:grpSpPr>
        <p:pic>
          <p:nvPicPr>
            <p:cNvPr id="14" name="Picture 13" descr="Meeting reactions – Zoom Help Center">
              <a:extLst>
                <a:ext uri="{FF2B5EF4-FFF2-40B4-BE49-F238E27FC236}">
                  <a16:creationId xmlns:a16="http://schemas.microsoft.com/office/drawing/2014/main" id="{772AA2FA-6274-4FA2-B61A-31F56D1A1FF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2264986" y="2357717"/>
              <a:ext cx="827837" cy="57892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AB88BCC-3B23-4273-AFFA-041FCF3FC6EA}"/>
                </a:ext>
              </a:extLst>
            </p:cNvPr>
            <p:cNvSpPr/>
            <p:nvPr/>
          </p:nvSpPr>
          <p:spPr>
            <a:xfrm>
              <a:off x="2318777" y="2445870"/>
              <a:ext cx="322726" cy="37898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0813136-36BF-49F5-8DD7-A82A0443888F}"/>
                </a:ext>
              </a:extLst>
            </p:cNvPr>
            <p:cNvSpPr/>
            <p:nvPr/>
          </p:nvSpPr>
          <p:spPr>
            <a:xfrm>
              <a:off x="2706400" y="2445870"/>
              <a:ext cx="322726" cy="37898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1295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Is it valid data?</a:t>
            </a:r>
          </a:p>
        </p:txBody>
      </p:sp>
      <p:pic>
        <p:nvPicPr>
          <p:cNvPr id="4" name="Picture 3" descr="A picture containing diagram&#10;&#10;Description automatically generated">
            <a:extLst>
              <a:ext uri="{FF2B5EF4-FFF2-40B4-BE49-F238E27FC236}">
                <a16:creationId xmlns:a16="http://schemas.microsoft.com/office/drawing/2014/main" id="{94272C61-C12A-45DF-8801-D9D50A915FF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857250"/>
            <a:ext cx="6858000" cy="3429000"/>
          </a:xfrm>
          <a:prstGeom prst="rect">
            <a:avLst/>
          </a:prstGeom>
        </p:spPr>
      </p:pic>
      <p:grpSp>
        <p:nvGrpSpPr>
          <p:cNvPr id="10" name="Group 9">
            <a:extLst>
              <a:ext uri="{FF2B5EF4-FFF2-40B4-BE49-F238E27FC236}">
                <a16:creationId xmlns:a16="http://schemas.microsoft.com/office/drawing/2014/main" id="{51170F2B-A942-4A25-BD52-36CDBEE7D4E4}"/>
              </a:ext>
            </a:extLst>
          </p:cNvPr>
          <p:cNvGrpSpPr/>
          <p:nvPr/>
        </p:nvGrpSpPr>
        <p:grpSpPr>
          <a:xfrm>
            <a:off x="5886145" y="122318"/>
            <a:ext cx="827837" cy="578920"/>
            <a:chOff x="2264986" y="2357717"/>
            <a:chExt cx="827837" cy="578920"/>
          </a:xfrm>
        </p:grpSpPr>
        <p:pic>
          <p:nvPicPr>
            <p:cNvPr id="11" name="Picture 10" descr="Meeting reactions – Zoom Help Center">
              <a:extLst>
                <a:ext uri="{FF2B5EF4-FFF2-40B4-BE49-F238E27FC236}">
                  <a16:creationId xmlns:a16="http://schemas.microsoft.com/office/drawing/2014/main" id="{F765E701-B01B-40B8-8D72-70E51BCDFC5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2264986" y="2357717"/>
              <a:ext cx="827837" cy="57892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48528F6-9ADB-4FD7-80FD-55FC84502385}"/>
                </a:ext>
              </a:extLst>
            </p:cNvPr>
            <p:cNvSpPr/>
            <p:nvPr/>
          </p:nvSpPr>
          <p:spPr>
            <a:xfrm>
              <a:off x="2318777" y="2445870"/>
              <a:ext cx="322726" cy="37898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D67E4D9-178D-4DB0-9D2F-03532EB8BC67}"/>
                </a:ext>
              </a:extLst>
            </p:cNvPr>
            <p:cNvSpPr/>
            <p:nvPr/>
          </p:nvSpPr>
          <p:spPr>
            <a:xfrm>
              <a:off x="2706400" y="2445870"/>
              <a:ext cx="322726" cy="37898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63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Is it valid data?</a:t>
            </a:r>
          </a:p>
        </p:txBody>
      </p:sp>
      <p:sp>
        <p:nvSpPr>
          <p:cNvPr id="9" name="TextBox 8">
            <a:extLst>
              <a:ext uri="{FF2B5EF4-FFF2-40B4-BE49-F238E27FC236}">
                <a16:creationId xmlns:a16="http://schemas.microsoft.com/office/drawing/2014/main" id="{2BCA4E3A-EE72-4CC8-A70B-5A213EBC9732}"/>
              </a:ext>
            </a:extLst>
          </p:cNvPr>
          <p:cNvSpPr txBox="1"/>
          <p:nvPr/>
        </p:nvSpPr>
        <p:spPr>
          <a:xfrm>
            <a:off x="688819" y="1175240"/>
            <a:ext cx="4072023" cy="584775"/>
          </a:xfrm>
          <a:prstGeom prst="rect">
            <a:avLst/>
          </a:prstGeom>
          <a:noFill/>
        </p:spPr>
        <p:txBody>
          <a:bodyPr wrap="square">
            <a:spAutoFit/>
          </a:bodyPr>
          <a:lstStyle/>
          <a:p>
            <a:r>
              <a:rPr lang="en-US" sz="3200" dirty="0"/>
              <a:t>But not too hard right?</a:t>
            </a:r>
          </a:p>
        </p:txBody>
      </p:sp>
      <p:pic>
        <p:nvPicPr>
          <p:cNvPr id="3" name="Picture 2" descr="Timeline&#10;&#10;Description automatically generated">
            <a:extLst>
              <a:ext uri="{FF2B5EF4-FFF2-40B4-BE49-F238E27FC236}">
                <a16:creationId xmlns:a16="http://schemas.microsoft.com/office/drawing/2014/main" id="{C1F58EFB-4E64-4CEE-9675-61F759DCBA8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857250"/>
            <a:ext cx="6858000" cy="3429000"/>
          </a:xfrm>
          <a:prstGeom prst="rect">
            <a:avLst/>
          </a:prstGeom>
        </p:spPr>
      </p:pic>
      <p:grpSp>
        <p:nvGrpSpPr>
          <p:cNvPr id="10" name="Group 9">
            <a:extLst>
              <a:ext uri="{FF2B5EF4-FFF2-40B4-BE49-F238E27FC236}">
                <a16:creationId xmlns:a16="http://schemas.microsoft.com/office/drawing/2014/main" id="{6558C491-4E98-45B2-9EAB-65DB743FBD6F}"/>
              </a:ext>
            </a:extLst>
          </p:cNvPr>
          <p:cNvGrpSpPr/>
          <p:nvPr/>
        </p:nvGrpSpPr>
        <p:grpSpPr>
          <a:xfrm>
            <a:off x="5886145" y="122318"/>
            <a:ext cx="827837" cy="578920"/>
            <a:chOff x="2264986" y="2357717"/>
            <a:chExt cx="827837" cy="578920"/>
          </a:xfrm>
        </p:grpSpPr>
        <p:pic>
          <p:nvPicPr>
            <p:cNvPr id="11" name="Picture 10" descr="Meeting reactions – Zoom Help Center">
              <a:extLst>
                <a:ext uri="{FF2B5EF4-FFF2-40B4-BE49-F238E27FC236}">
                  <a16:creationId xmlns:a16="http://schemas.microsoft.com/office/drawing/2014/main" id="{B1167E77-F54A-45C4-A158-CB53E28BA6B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2264986" y="2357717"/>
              <a:ext cx="827837" cy="57892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1DB9491-AEF2-4898-B9D3-EF6F18FE2EF1}"/>
                </a:ext>
              </a:extLst>
            </p:cNvPr>
            <p:cNvSpPr/>
            <p:nvPr/>
          </p:nvSpPr>
          <p:spPr>
            <a:xfrm>
              <a:off x="2318777" y="2445870"/>
              <a:ext cx="322726" cy="37898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9E08FB-87C0-4AE5-9198-627E274D6643}"/>
                </a:ext>
              </a:extLst>
            </p:cNvPr>
            <p:cNvSpPr/>
            <p:nvPr/>
          </p:nvSpPr>
          <p:spPr>
            <a:xfrm>
              <a:off x="2706400" y="2445870"/>
              <a:ext cx="322726" cy="37898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872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Is it valid data?</a:t>
            </a:r>
          </a:p>
        </p:txBody>
      </p:sp>
      <p:pic>
        <p:nvPicPr>
          <p:cNvPr id="3" name="Picture 2" descr="A picture containing chart&#10;&#10;Description automatically generated">
            <a:extLst>
              <a:ext uri="{FF2B5EF4-FFF2-40B4-BE49-F238E27FC236}">
                <a16:creationId xmlns:a16="http://schemas.microsoft.com/office/drawing/2014/main" id="{9FDF4549-401B-423E-B29C-FED6FA40477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857250"/>
            <a:ext cx="6858000" cy="3429000"/>
          </a:xfrm>
          <a:prstGeom prst="rect">
            <a:avLst/>
          </a:prstGeom>
        </p:spPr>
      </p:pic>
      <p:grpSp>
        <p:nvGrpSpPr>
          <p:cNvPr id="9" name="Group 8">
            <a:extLst>
              <a:ext uri="{FF2B5EF4-FFF2-40B4-BE49-F238E27FC236}">
                <a16:creationId xmlns:a16="http://schemas.microsoft.com/office/drawing/2014/main" id="{14540F6A-D608-4D8F-8294-7F446819CACA}"/>
              </a:ext>
            </a:extLst>
          </p:cNvPr>
          <p:cNvGrpSpPr/>
          <p:nvPr/>
        </p:nvGrpSpPr>
        <p:grpSpPr>
          <a:xfrm>
            <a:off x="5886145" y="122318"/>
            <a:ext cx="827837" cy="578920"/>
            <a:chOff x="2264986" y="2357717"/>
            <a:chExt cx="827837" cy="578920"/>
          </a:xfrm>
        </p:grpSpPr>
        <p:pic>
          <p:nvPicPr>
            <p:cNvPr id="10" name="Picture 9" descr="Meeting reactions – Zoom Help Center">
              <a:extLst>
                <a:ext uri="{FF2B5EF4-FFF2-40B4-BE49-F238E27FC236}">
                  <a16:creationId xmlns:a16="http://schemas.microsoft.com/office/drawing/2014/main" id="{0669D133-34BD-44FA-9015-1E25BA2E459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2264986" y="2357717"/>
              <a:ext cx="827837" cy="5789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46BC9CB-01D2-4981-930F-95E0BC417364}"/>
                </a:ext>
              </a:extLst>
            </p:cNvPr>
            <p:cNvSpPr/>
            <p:nvPr/>
          </p:nvSpPr>
          <p:spPr>
            <a:xfrm>
              <a:off x="2318777" y="2445870"/>
              <a:ext cx="322726" cy="37898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03B66E-B5B5-4AF6-9221-B3F02CE85DF4}"/>
                </a:ext>
              </a:extLst>
            </p:cNvPr>
            <p:cNvSpPr/>
            <p:nvPr/>
          </p:nvSpPr>
          <p:spPr>
            <a:xfrm>
              <a:off x="2706400" y="2445870"/>
              <a:ext cx="322726" cy="37898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03585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Is it valid data?</a:t>
            </a:r>
          </a:p>
        </p:txBody>
      </p:sp>
      <p:pic>
        <p:nvPicPr>
          <p:cNvPr id="4" name="Picture 3" descr="A picture containing chart&#10;&#10;Description automatically generated">
            <a:extLst>
              <a:ext uri="{FF2B5EF4-FFF2-40B4-BE49-F238E27FC236}">
                <a16:creationId xmlns:a16="http://schemas.microsoft.com/office/drawing/2014/main" id="{D94363DD-55F7-4D64-910D-F605A0A22E0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857250"/>
            <a:ext cx="6858000" cy="3429000"/>
          </a:xfrm>
          <a:prstGeom prst="rect">
            <a:avLst/>
          </a:prstGeom>
        </p:spPr>
      </p:pic>
    </p:spTree>
    <p:extLst>
      <p:ext uri="{BB962C8B-B14F-4D97-AF65-F5344CB8AC3E}">
        <p14:creationId xmlns:p14="http://schemas.microsoft.com/office/powerpoint/2010/main" val="3934818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What I Did…</a:t>
            </a:r>
          </a:p>
        </p:txBody>
      </p:sp>
      <p:grpSp>
        <p:nvGrpSpPr>
          <p:cNvPr id="26" name="Group 25">
            <a:extLst>
              <a:ext uri="{FF2B5EF4-FFF2-40B4-BE49-F238E27FC236}">
                <a16:creationId xmlns:a16="http://schemas.microsoft.com/office/drawing/2014/main" id="{CF9AF588-6A6F-4B36-BBE2-24CA83631FA5}"/>
              </a:ext>
            </a:extLst>
          </p:cNvPr>
          <p:cNvGrpSpPr/>
          <p:nvPr/>
        </p:nvGrpSpPr>
        <p:grpSpPr>
          <a:xfrm>
            <a:off x="57737" y="731091"/>
            <a:ext cx="6479511" cy="3436406"/>
            <a:chOff x="57737" y="731091"/>
            <a:chExt cx="6479511" cy="3436406"/>
          </a:xfrm>
        </p:grpSpPr>
        <p:pic>
          <p:nvPicPr>
            <p:cNvPr id="8" name="Picture 7">
              <a:extLst>
                <a:ext uri="{FF2B5EF4-FFF2-40B4-BE49-F238E27FC236}">
                  <a16:creationId xmlns:a16="http://schemas.microsoft.com/office/drawing/2014/main" id="{25AB3C7B-51BD-44A5-8770-C6E1855DC71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229" y="2779877"/>
              <a:ext cx="5126953" cy="257269"/>
            </a:xfrm>
            <a:prstGeom prst="rect">
              <a:avLst/>
            </a:prstGeom>
            <a:ln>
              <a:solidFill>
                <a:srgbClr val="0070C0"/>
              </a:solidFill>
            </a:ln>
          </p:spPr>
        </p:pic>
        <p:pic>
          <p:nvPicPr>
            <p:cNvPr id="12" name="Picture 11">
              <a:extLst>
                <a:ext uri="{FF2B5EF4-FFF2-40B4-BE49-F238E27FC236}">
                  <a16:creationId xmlns:a16="http://schemas.microsoft.com/office/drawing/2014/main" id="{D410052B-9F2A-44E0-9815-E06BDD69BAA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7737" y="1721833"/>
              <a:ext cx="3104261" cy="324929"/>
            </a:xfrm>
            <a:prstGeom prst="rect">
              <a:avLst/>
            </a:prstGeom>
            <a:ln>
              <a:solidFill>
                <a:srgbClr val="0070C0"/>
              </a:solidFill>
            </a:ln>
          </p:spPr>
        </p:pic>
        <p:pic>
          <p:nvPicPr>
            <p:cNvPr id="14" name="Picture 13">
              <a:extLst>
                <a:ext uri="{FF2B5EF4-FFF2-40B4-BE49-F238E27FC236}">
                  <a16:creationId xmlns:a16="http://schemas.microsoft.com/office/drawing/2014/main" id="{025DE8B8-014D-4BA3-87CA-2432EB09003E}"/>
                </a:ext>
              </a:extLst>
            </p:cNvPr>
            <p:cNvPicPr>
              <a:picLocks noChangeAspect="1"/>
            </p:cNvPicPr>
            <p:nvPr/>
          </p:nvPicPr>
          <p:blipFill>
            <a:blip r:embed="rId6"/>
            <a:stretch>
              <a:fillRect/>
            </a:stretch>
          </p:blipFill>
          <p:spPr>
            <a:xfrm>
              <a:off x="127821" y="3716221"/>
              <a:ext cx="6409427" cy="451276"/>
            </a:xfrm>
            <a:prstGeom prst="rect">
              <a:avLst/>
            </a:prstGeom>
            <a:ln>
              <a:solidFill>
                <a:srgbClr val="0070C0"/>
              </a:solidFill>
            </a:ln>
          </p:spPr>
        </p:pic>
        <p:sp>
          <p:nvSpPr>
            <p:cNvPr id="16" name="TextBox 15">
              <a:extLst>
                <a:ext uri="{FF2B5EF4-FFF2-40B4-BE49-F238E27FC236}">
                  <a16:creationId xmlns:a16="http://schemas.microsoft.com/office/drawing/2014/main" id="{5837BFC7-E2E6-4D02-8003-09EEC2A4A4B3}"/>
                </a:ext>
              </a:extLst>
            </p:cNvPr>
            <p:cNvSpPr txBox="1"/>
            <p:nvPr/>
          </p:nvSpPr>
          <p:spPr>
            <a:xfrm rot="5400000">
              <a:off x="641320" y="1236982"/>
              <a:ext cx="580445" cy="400110"/>
            </a:xfrm>
            <a:prstGeom prst="rect">
              <a:avLst/>
            </a:prstGeom>
            <a:noFill/>
          </p:spPr>
          <p:txBody>
            <a:bodyPr wrap="square" rtlCol="0">
              <a:spAutoFit/>
            </a:bodyPr>
            <a:lstStyle/>
            <a:p>
              <a:r>
                <a:rPr lang="en-US" sz="2000" b="1" dirty="0"/>
                <a:t>. . .</a:t>
              </a:r>
            </a:p>
          </p:txBody>
        </p:sp>
        <p:pic>
          <p:nvPicPr>
            <p:cNvPr id="15" name="Picture 14">
              <a:extLst>
                <a:ext uri="{FF2B5EF4-FFF2-40B4-BE49-F238E27FC236}">
                  <a16:creationId xmlns:a16="http://schemas.microsoft.com/office/drawing/2014/main" id="{8CE90B9D-178E-4AB1-BC16-77F51E2518E2}"/>
                </a:ext>
              </a:extLst>
            </p:cNvPr>
            <p:cNvPicPr>
              <a:picLocks noChangeAspect="1"/>
            </p:cNvPicPr>
            <p:nvPr/>
          </p:nvPicPr>
          <p:blipFill>
            <a:blip r:embed="rId7"/>
            <a:stretch>
              <a:fillRect/>
            </a:stretch>
          </p:blipFill>
          <p:spPr>
            <a:xfrm>
              <a:off x="82229" y="731091"/>
              <a:ext cx="6433885" cy="372381"/>
            </a:xfrm>
            <a:prstGeom prst="rect">
              <a:avLst/>
            </a:prstGeom>
            <a:ln>
              <a:solidFill>
                <a:srgbClr val="0070C0"/>
              </a:solidFill>
            </a:ln>
          </p:spPr>
        </p:pic>
        <p:sp>
          <p:nvSpPr>
            <p:cNvPr id="18" name="TextBox 17">
              <a:extLst>
                <a:ext uri="{FF2B5EF4-FFF2-40B4-BE49-F238E27FC236}">
                  <a16:creationId xmlns:a16="http://schemas.microsoft.com/office/drawing/2014/main" id="{B83FEE2C-BBF7-46BF-A7AF-CEA157111B29}"/>
                </a:ext>
              </a:extLst>
            </p:cNvPr>
            <p:cNvSpPr txBox="1"/>
            <p:nvPr/>
          </p:nvSpPr>
          <p:spPr>
            <a:xfrm rot="5400000">
              <a:off x="644040" y="2261484"/>
              <a:ext cx="580445" cy="400110"/>
            </a:xfrm>
            <a:prstGeom prst="rect">
              <a:avLst/>
            </a:prstGeom>
            <a:noFill/>
          </p:spPr>
          <p:txBody>
            <a:bodyPr wrap="square" rtlCol="0">
              <a:spAutoFit/>
            </a:bodyPr>
            <a:lstStyle/>
            <a:p>
              <a:r>
                <a:rPr lang="en-US" sz="2000" b="1" dirty="0"/>
                <a:t>. . .</a:t>
              </a:r>
            </a:p>
          </p:txBody>
        </p:sp>
        <p:sp>
          <p:nvSpPr>
            <p:cNvPr id="20" name="TextBox 19">
              <a:extLst>
                <a:ext uri="{FF2B5EF4-FFF2-40B4-BE49-F238E27FC236}">
                  <a16:creationId xmlns:a16="http://schemas.microsoft.com/office/drawing/2014/main" id="{AF1304BD-FA21-488D-8E1A-1A2665E5BBFF}"/>
                </a:ext>
              </a:extLst>
            </p:cNvPr>
            <p:cNvSpPr txBox="1"/>
            <p:nvPr/>
          </p:nvSpPr>
          <p:spPr>
            <a:xfrm rot="5400000">
              <a:off x="641321" y="3223277"/>
              <a:ext cx="580445" cy="400110"/>
            </a:xfrm>
            <a:prstGeom prst="rect">
              <a:avLst/>
            </a:prstGeom>
            <a:noFill/>
          </p:spPr>
          <p:txBody>
            <a:bodyPr wrap="square" rtlCol="0">
              <a:spAutoFit/>
            </a:bodyPr>
            <a:lstStyle/>
            <a:p>
              <a:r>
                <a:rPr lang="en-US" sz="2000" b="1" dirty="0"/>
                <a:t>. . .</a:t>
              </a:r>
            </a:p>
          </p:txBody>
        </p:sp>
      </p:grpSp>
      <p:grpSp>
        <p:nvGrpSpPr>
          <p:cNvPr id="4" name="Group 3">
            <a:extLst>
              <a:ext uri="{FF2B5EF4-FFF2-40B4-BE49-F238E27FC236}">
                <a16:creationId xmlns:a16="http://schemas.microsoft.com/office/drawing/2014/main" id="{CA304626-63BB-4934-9862-8910608E5C25}"/>
              </a:ext>
            </a:extLst>
          </p:cNvPr>
          <p:cNvGrpSpPr/>
          <p:nvPr/>
        </p:nvGrpSpPr>
        <p:grpSpPr>
          <a:xfrm>
            <a:off x="3269298" y="1568814"/>
            <a:ext cx="3184062" cy="646331"/>
            <a:chOff x="3269298" y="1618509"/>
            <a:chExt cx="3184062" cy="646331"/>
          </a:xfrm>
        </p:grpSpPr>
        <p:sp>
          <p:nvSpPr>
            <p:cNvPr id="2" name="Arrow: Right 1">
              <a:extLst>
                <a:ext uri="{FF2B5EF4-FFF2-40B4-BE49-F238E27FC236}">
                  <a16:creationId xmlns:a16="http://schemas.microsoft.com/office/drawing/2014/main" id="{9F8B12C1-B2FB-4155-B028-DED2252C721B}"/>
                </a:ext>
              </a:extLst>
            </p:cNvPr>
            <p:cNvSpPr/>
            <p:nvPr/>
          </p:nvSpPr>
          <p:spPr>
            <a:xfrm>
              <a:off x="3269298" y="1781923"/>
              <a:ext cx="853411" cy="319502"/>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0F36F57-FD14-4901-8805-B8CA2F26D255}"/>
                </a:ext>
              </a:extLst>
            </p:cNvPr>
            <p:cNvSpPr txBox="1"/>
            <p:nvPr/>
          </p:nvSpPr>
          <p:spPr>
            <a:xfrm>
              <a:off x="4161376" y="1618509"/>
              <a:ext cx="2291984" cy="646331"/>
            </a:xfrm>
            <a:prstGeom prst="rect">
              <a:avLst/>
            </a:prstGeom>
            <a:noFill/>
          </p:spPr>
          <p:txBody>
            <a:bodyPr wrap="square" rtlCol="0">
              <a:spAutoFit/>
            </a:bodyPr>
            <a:lstStyle/>
            <a:p>
              <a:r>
                <a:rPr lang="en-US" dirty="0">
                  <a:solidFill>
                    <a:srgbClr val="C00000"/>
                  </a:solidFill>
                </a:rPr>
                <a:t>How long does it take to look through 100?</a:t>
              </a:r>
            </a:p>
          </p:txBody>
        </p:sp>
      </p:grpSp>
    </p:spTree>
    <p:extLst>
      <p:ext uri="{BB962C8B-B14F-4D97-AF65-F5344CB8AC3E}">
        <p14:creationId xmlns:p14="http://schemas.microsoft.com/office/powerpoint/2010/main" val="228321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Digging in… n = 100</a:t>
            </a:r>
          </a:p>
        </p:txBody>
      </p:sp>
      <p:pic>
        <p:nvPicPr>
          <p:cNvPr id="3" name="Picture 2">
            <a:extLst>
              <a:ext uri="{FF2B5EF4-FFF2-40B4-BE49-F238E27FC236}">
                <a16:creationId xmlns:a16="http://schemas.microsoft.com/office/drawing/2014/main" id="{355912E7-B19F-4FD8-93DA-FB16BFB63CAA}"/>
              </a:ext>
            </a:extLst>
          </p:cNvPr>
          <p:cNvPicPr>
            <a:picLocks noChangeAspect="1"/>
          </p:cNvPicPr>
          <p:nvPr/>
        </p:nvPicPr>
        <p:blipFill>
          <a:blip r:embed="rId4"/>
          <a:stretch>
            <a:fillRect/>
          </a:stretch>
        </p:blipFill>
        <p:spPr>
          <a:xfrm>
            <a:off x="0" y="642366"/>
            <a:ext cx="6858000" cy="3858768"/>
          </a:xfrm>
          <a:prstGeom prst="rect">
            <a:avLst/>
          </a:prstGeom>
        </p:spPr>
      </p:pic>
    </p:spTree>
    <p:extLst>
      <p:ext uri="{BB962C8B-B14F-4D97-AF65-F5344CB8AC3E}">
        <p14:creationId xmlns:p14="http://schemas.microsoft.com/office/powerpoint/2010/main" val="2515167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An Iterative Process…</a:t>
            </a:r>
          </a:p>
        </p:txBody>
      </p:sp>
      <p:sp>
        <p:nvSpPr>
          <p:cNvPr id="3" name="Content Placeholder 2">
            <a:extLst>
              <a:ext uri="{FF2B5EF4-FFF2-40B4-BE49-F238E27FC236}">
                <a16:creationId xmlns:a16="http://schemas.microsoft.com/office/drawing/2014/main" id="{D2185A4D-9CD0-4AC5-AE86-BA9DDD257BD1}"/>
              </a:ext>
            </a:extLst>
          </p:cNvPr>
          <p:cNvSpPr>
            <a:spLocks noGrp="1"/>
          </p:cNvSpPr>
          <p:nvPr>
            <p:ph idx="1"/>
          </p:nvPr>
        </p:nvSpPr>
        <p:spPr>
          <a:xfrm>
            <a:off x="311468" y="780136"/>
            <a:ext cx="3902910" cy="3263504"/>
          </a:xfrm>
        </p:spPr>
        <p:txBody>
          <a:bodyPr/>
          <a:lstStyle/>
          <a:p>
            <a:pPr marL="0" indent="0" algn="ctr">
              <a:buNone/>
            </a:pPr>
            <a:r>
              <a:rPr lang="en-US" dirty="0"/>
              <a:t>1) Some arbitrary flagging criteria </a:t>
            </a:r>
          </a:p>
          <a:p>
            <a:pPr marL="0" indent="0" algn="ctr">
              <a:buNone/>
            </a:pPr>
            <a:r>
              <a:rPr lang="en-US" dirty="0"/>
              <a:t>+</a:t>
            </a:r>
          </a:p>
          <a:p>
            <a:pPr marL="0" indent="0" algn="ctr">
              <a:buNone/>
            </a:pPr>
            <a:r>
              <a:rPr lang="en-US" dirty="0"/>
              <a:t>2) More refined flagging criteria</a:t>
            </a:r>
          </a:p>
          <a:p>
            <a:pPr marL="0" indent="0" algn="ctr">
              <a:buNone/>
            </a:pPr>
            <a:r>
              <a:rPr lang="en-US" dirty="0"/>
              <a:t>+</a:t>
            </a:r>
          </a:p>
          <a:p>
            <a:pPr marL="0" indent="0" algn="ctr">
              <a:buNone/>
            </a:pPr>
            <a:r>
              <a:rPr lang="en-US" dirty="0"/>
              <a:t>3) Random forest algorithm</a:t>
            </a:r>
          </a:p>
          <a:p>
            <a:pPr marL="0" indent="0" algn="ctr">
              <a:buNone/>
            </a:pPr>
            <a:endParaRPr lang="en-US" dirty="0"/>
          </a:p>
        </p:txBody>
      </p:sp>
      <p:graphicFrame>
        <p:nvGraphicFramePr>
          <p:cNvPr id="8" name="Table 7">
            <a:extLst>
              <a:ext uri="{FF2B5EF4-FFF2-40B4-BE49-F238E27FC236}">
                <a16:creationId xmlns:a16="http://schemas.microsoft.com/office/drawing/2014/main" id="{ED387277-8B72-4755-90D6-0365BCC86040}"/>
              </a:ext>
            </a:extLst>
          </p:cNvPr>
          <p:cNvGraphicFramePr>
            <a:graphicFrameLocks noGrp="1"/>
          </p:cNvGraphicFramePr>
          <p:nvPr>
            <p:extLst>
              <p:ext uri="{D42A27DB-BD31-4B8C-83A1-F6EECF244321}">
                <p14:modId xmlns:p14="http://schemas.microsoft.com/office/powerpoint/2010/main" val="2144093183"/>
              </p:ext>
            </p:extLst>
          </p:nvPr>
        </p:nvGraphicFramePr>
        <p:xfrm>
          <a:off x="1083704" y="2734363"/>
          <a:ext cx="3082184" cy="1249971"/>
        </p:xfrm>
        <a:graphic>
          <a:graphicData uri="http://schemas.openxmlformats.org/drawingml/2006/table">
            <a:tbl>
              <a:tblPr firstRow="1" firstCol="1" bandRow="1"/>
              <a:tblGrid>
                <a:gridCol w="1703656">
                  <a:extLst>
                    <a:ext uri="{9D8B030D-6E8A-4147-A177-3AD203B41FA5}">
                      <a16:colId xmlns:a16="http://schemas.microsoft.com/office/drawing/2014/main" val="803966588"/>
                    </a:ext>
                  </a:extLst>
                </a:gridCol>
                <a:gridCol w="1378528">
                  <a:extLst>
                    <a:ext uri="{9D8B030D-6E8A-4147-A177-3AD203B41FA5}">
                      <a16:colId xmlns:a16="http://schemas.microsoft.com/office/drawing/2014/main" val="1273185263"/>
                    </a:ext>
                  </a:extLst>
                </a:gridCol>
              </a:tblGrid>
              <a:tr h="211952">
                <a:tc gridSpan="2">
                  <a:txBody>
                    <a:bodyPr/>
                    <a:lstStyle/>
                    <a:p>
                      <a:pPr marL="0" marR="0" algn="r">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255359019"/>
                  </a:ext>
                </a:extLst>
              </a:tr>
              <a:tr h="250913">
                <a:tc>
                  <a:txBody>
                    <a:bodyPr/>
                    <a:lstStyle/>
                    <a:p>
                      <a:pPr marL="0" marR="0" algn="ctr">
                        <a:spcBef>
                          <a:spcPts val="0"/>
                        </a:spcBef>
                        <a:spcAft>
                          <a:spcPts val="0"/>
                        </a:spcAft>
                      </a:pPr>
                      <a:r>
                        <a:rPr lang="en-US" sz="1100" b="1" u="none"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Flagging Criteria/Method</a:t>
                      </a:r>
                      <a:endParaRPr lang="en-US" sz="1100" u="none"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algn="ctr">
                        <a:spcBef>
                          <a:spcPts val="0"/>
                        </a:spcBef>
                        <a:spcAft>
                          <a:spcPts val="0"/>
                        </a:spcAft>
                      </a:pPr>
                      <a:r>
                        <a:rPr lang="en-US" sz="1100" b="1" u="none"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n (%) Malfunctions </a:t>
                      </a:r>
                    </a:p>
                    <a:p>
                      <a:pPr marL="0" marR="0" algn="ctr">
                        <a:spcBef>
                          <a:spcPts val="0"/>
                        </a:spcBef>
                        <a:spcAft>
                          <a:spcPts val="0"/>
                        </a:spcAft>
                      </a:pPr>
                      <a:r>
                        <a:rPr lang="en-US" sz="1100" b="1" u="non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Flagged</a:t>
                      </a:r>
                      <a:endParaRPr lang="en-US" sz="1100" u="none"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14054687"/>
                  </a:ext>
                </a:extLst>
              </a:tr>
              <a:tr h="184579">
                <a:tc>
                  <a:txBody>
                    <a:bodyPr/>
                    <a:lstStyle/>
                    <a:p>
                      <a:pPr marL="0" marR="0" algn="r">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≥40,000 steps/day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49 (74.2%)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6776545"/>
                  </a:ext>
                </a:extLst>
              </a:tr>
              <a:tr h="182880">
                <a:tc>
                  <a:txBody>
                    <a:bodyPr/>
                    <a:lstStyle/>
                    <a:p>
                      <a:pPr marL="0" marR="0" algn="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 day at 0 steps/min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52 (78.8%)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0740488"/>
                  </a:ext>
                </a:extLst>
              </a:tr>
              <a:tr h="182880">
                <a:tc>
                  <a:txBody>
                    <a:bodyPr/>
                    <a:lstStyle/>
                    <a:p>
                      <a:pPr marL="0" marR="0" algn="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 hr bout of consecutive non-zero step/min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51 (77.3%)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611992"/>
                  </a:ext>
                </a:extLst>
              </a:tr>
            </a:tbl>
          </a:graphicData>
        </a:graphic>
      </p:graphicFrame>
      <p:grpSp>
        <p:nvGrpSpPr>
          <p:cNvPr id="15" name="Group 14">
            <a:extLst>
              <a:ext uri="{FF2B5EF4-FFF2-40B4-BE49-F238E27FC236}">
                <a16:creationId xmlns:a16="http://schemas.microsoft.com/office/drawing/2014/main" id="{4006149F-B34E-4A5A-9144-AD4AD455EA53}"/>
              </a:ext>
            </a:extLst>
          </p:cNvPr>
          <p:cNvGrpSpPr/>
          <p:nvPr/>
        </p:nvGrpSpPr>
        <p:grpSpPr>
          <a:xfrm>
            <a:off x="4155695" y="771965"/>
            <a:ext cx="1895303" cy="400110"/>
            <a:chOff x="3856932" y="827648"/>
            <a:chExt cx="1895303" cy="400110"/>
          </a:xfrm>
        </p:grpSpPr>
        <p:sp>
          <p:nvSpPr>
            <p:cNvPr id="2" name="TextBox 1">
              <a:extLst>
                <a:ext uri="{FF2B5EF4-FFF2-40B4-BE49-F238E27FC236}">
                  <a16:creationId xmlns:a16="http://schemas.microsoft.com/office/drawing/2014/main" id="{F413EAA9-855D-4371-AC10-FF3D7E9C5DC2}"/>
                </a:ext>
              </a:extLst>
            </p:cNvPr>
            <p:cNvSpPr txBox="1"/>
            <p:nvPr/>
          </p:nvSpPr>
          <p:spPr>
            <a:xfrm>
              <a:off x="4380635" y="827648"/>
              <a:ext cx="1371600" cy="400110"/>
            </a:xfrm>
            <a:prstGeom prst="rect">
              <a:avLst/>
            </a:prstGeom>
            <a:noFill/>
          </p:spPr>
          <p:txBody>
            <a:bodyPr wrap="square" rtlCol="0">
              <a:spAutoFit/>
            </a:bodyPr>
            <a:lstStyle/>
            <a:p>
              <a:r>
                <a:rPr lang="en-US" sz="2000" dirty="0">
                  <a:solidFill>
                    <a:srgbClr val="C00000"/>
                  </a:solidFill>
                </a:rPr>
                <a:t>Plots!</a:t>
              </a:r>
            </a:p>
          </p:txBody>
        </p:sp>
        <p:sp>
          <p:nvSpPr>
            <p:cNvPr id="12" name="Arrow: Right 11">
              <a:extLst>
                <a:ext uri="{FF2B5EF4-FFF2-40B4-BE49-F238E27FC236}">
                  <a16:creationId xmlns:a16="http://schemas.microsoft.com/office/drawing/2014/main" id="{CFCCDB7A-2A34-4ED6-BE46-B534343A3EF9}"/>
                </a:ext>
              </a:extLst>
            </p:cNvPr>
            <p:cNvSpPr/>
            <p:nvPr/>
          </p:nvSpPr>
          <p:spPr>
            <a:xfrm>
              <a:off x="3856932" y="991974"/>
              <a:ext cx="540327" cy="10440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04AE8AA-59D8-49DB-ACA6-C09BA5B82153}"/>
              </a:ext>
            </a:extLst>
          </p:cNvPr>
          <p:cNvGrpSpPr/>
          <p:nvPr/>
        </p:nvGrpSpPr>
        <p:grpSpPr>
          <a:xfrm>
            <a:off x="4055942" y="1474754"/>
            <a:ext cx="1995056" cy="523220"/>
            <a:chOff x="3757179" y="1530437"/>
            <a:chExt cx="1995056" cy="523220"/>
          </a:xfrm>
        </p:grpSpPr>
        <p:sp>
          <p:nvSpPr>
            <p:cNvPr id="5" name="TextBox 4">
              <a:extLst>
                <a:ext uri="{FF2B5EF4-FFF2-40B4-BE49-F238E27FC236}">
                  <a16:creationId xmlns:a16="http://schemas.microsoft.com/office/drawing/2014/main" id="{FD57EA68-F03E-44A3-B167-5D72D3D78BD7}"/>
                </a:ext>
              </a:extLst>
            </p:cNvPr>
            <p:cNvSpPr txBox="1"/>
            <p:nvPr/>
          </p:nvSpPr>
          <p:spPr>
            <a:xfrm>
              <a:off x="4380635" y="1530437"/>
              <a:ext cx="1371600" cy="523220"/>
            </a:xfrm>
            <a:prstGeom prst="rect">
              <a:avLst/>
            </a:prstGeom>
            <a:noFill/>
          </p:spPr>
          <p:txBody>
            <a:bodyPr wrap="square" rtlCol="0">
              <a:spAutoFit/>
            </a:bodyPr>
            <a:lstStyle/>
            <a:p>
              <a:r>
                <a:rPr lang="en-US" sz="2800" dirty="0">
                  <a:solidFill>
                    <a:srgbClr val="C00000"/>
                  </a:solidFill>
                </a:rPr>
                <a:t>Plots!</a:t>
              </a:r>
            </a:p>
          </p:txBody>
        </p:sp>
        <p:sp>
          <p:nvSpPr>
            <p:cNvPr id="13" name="Arrow: Right 12">
              <a:extLst>
                <a:ext uri="{FF2B5EF4-FFF2-40B4-BE49-F238E27FC236}">
                  <a16:creationId xmlns:a16="http://schemas.microsoft.com/office/drawing/2014/main" id="{01EF5C27-8FC1-4DB6-9696-CB19ACAFF977}"/>
                </a:ext>
              </a:extLst>
            </p:cNvPr>
            <p:cNvSpPr/>
            <p:nvPr/>
          </p:nvSpPr>
          <p:spPr>
            <a:xfrm>
              <a:off x="3757179" y="1760902"/>
              <a:ext cx="640080" cy="10440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AF05F866-CB85-4B44-B471-787A7A51DCA6}"/>
              </a:ext>
            </a:extLst>
          </p:cNvPr>
          <p:cNvGrpSpPr/>
          <p:nvPr/>
        </p:nvGrpSpPr>
        <p:grpSpPr>
          <a:xfrm>
            <a:off x="3827342" y="2218760"/>
            <a:ext cx="2223656" cy="584775"/>
            <a:chOff x="3528579" y="2274443"/>
            <a:chExt cx="2223656" cy="584775"/>
          </a:xfrm>
        </p:grpSpPr>
        <p:sp>
          <p:nvSpPr>
            <p:cNvPr id="7" name="TextBox 6">
              <a:extLst>
                <a:ext uri="{FF2B5EF4-FFF2-40B4-BE49-F238E27FC236}">
                  <a16:creationId xmlns:a16="http://schemas.microsoft.com/office/drawing/2014/main" id="{E138D31D-49AD-47A1-ABF5-2CBCB8CA79E7}"/>
                </a:ext>
              </a:extLst>
            </p:cNvPr>
            <p:cNvSpPr txBox="1"/>
            <p:nvPr/>
          </p:nvSpPr>
          <p:spPr>
            <a:xfrm>
              <a:off x="4380635" y="2274443"/>
              <a:ext cx="1371600" cy="584775"/>
            </a:xfrm>
            <a:prstGeom prst="rect">
              <a:avLst/>
            </a:prstGeom>
            <a:noFill/>
          </p:spPr>
          <p:txBody>
            <a:bodyPr wrap="square" rtlCol="0">
              <a:spAutoFit/>
            </a:bodyPr>
            <a:lstStyle/>
            <a:p>
              <a:r>
                <a:rPr lang="en-US" sz="3200" dirty="0">
                  <a:solidFill>
                    <a:srgbClr val="C00000"/>
                  </a:solidFill>
                </a:rPr>
                <a:t>PLOTS!</a:t>
              </a:r>
            </a:p>
          </p:txBody>
        </p:sp>
        <p:sp>
          <p:nvSpPr>
            <p:cNvPr id="14" name="Arrow: Right 13">
              <a:extLst>
                <a:ext uri="{FF2B5EF4-FFF2-40B4-BE49-F238E27FC236}">
                  <a16:creationId xmlns:a16="http://schemas.microsoft.com/office/drawing/2014/main" id="{A38BEA22-1AE4-4A0C-B561-1CA49A8697FA}"/>
                </a:ext>
              </a:extLst>
            </p:cNvPr>
            <p:cNvSpPr/>
            <p:nvPr/>
          </p:nvSpPr>
          <p:spPr>
            <a:xfrm>
              <a:off x="3528579" y="2538117"/>
              <a:ext cx="868680" cy="10440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0874F518-EE10-4497-92A4-F54153553768}"/>
              </a:ext>
            </a:extLst>
          </p:cNvPr>
          <p:cNvGrpSpPr/>
          <p:nvPr/>
        </p:nvGrpSpPr>
        <p:grpSpPr>
          <a:xfrm>
            <a:off x="144018" y="930281"/>
            <a:ext cx="939686" cy="2671636"/>
            <a:chOff x="144018" y="985964"/>
            <a:chExt cx="939686" cy="2671636"/>
          </a:xfrm>
        </p:grpSpPr>
        <p:sp>
          <p:nvSpPr>
            <p:cNvPr id="19" name="Arrow: Bent-Up 18">
              <a:extLst>
                <a:ext uri="{FF2B5EF4-FFF2-40B4-BE49-F238E27FC236}">
                  <a16:creationId xmlns:a16="http://schemas.microsoft.com/office/drawing/2014/main" id="{E337E239-6156-4572-8C8C-4F757894119D}"/>
                </a:ext>
              </a:extLst>
            </p:cNvPr>
            <p:cNvSpPr/>
            <p:nvPr/>
          </p:nvSpPr>
          <p:spPr>
            <a:xfrm rot="5400000">
              <a:off x="-680809" y="1893087"/>
              <a:ext cx="2589340" cy="939686"/>
            </a:xfrm>
            <a:prstGeom prst="bentUpArrow">
              <a:avLst>
                <a:gd name="adj1" fmla="val 8044"/>
                <a:gd name="adj2" fmla="val 9887"/>
                <a:gd name="adj3" fmla="val 16154"/>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A73283-8B0C-436F-B7F5-6639ED6B904B}"/>
                </a:ext>
              </a:extLst>
            </p:cNvPr>
            <p:cNvSpPr/>
            <p:nvPr/>
          </p:nvSpPr>
          <p:spPr>
            <a:xfrm rot="5400000">
              <a:off x="232713" y="899096"/>
              <a:ext cx="82296" cy="256032"/>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8F59EC8-25DA-4F29-905D-66B9838930A8}"/>
                </a:ext>
              </a:extLst>
            </p:cNvPr>
            <p:cNvSpPr/>
            <p:nvPr/>
          </p:nvSpPr>
          <p:spPr>
            <a:xfrm rot="5400000">
              <a:off x="316592" y="1665533"/>
              <a:ext cx="82296" cy="274320"/>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02AF1050-7257-463A-AF73-2151D454D9CA}"/>
              </a:ext>
            </a:extLst>
          </p:cNvPr>
          <p:cNvGrpSpPr/>
          <p:nvPr/>
        </p:nvGrpSpPr>
        <p:grpSpPr>
          <a:xfrm>
            <a:off x="401876" y="2495297"/>
            <a:ext cx="656654" cy="1645203"/>
            <a:chOff x="249476" y="2398580"/>
            <a:chExt cx="656654" cy="1645203"/>
          </a:xfrm>
          <a:solidFill>
            <a:srgbClr val="92D050"/>
          </a:solidFill>
        </p:grpSpPr>
        <p:sp>
          <p:nvSpPr>
            <p:cNvPr id="26" name="Arrow: Bent-Up 25">
              <a:extLst>
                <a:ext uri="{FF2B5EF4-FFF2-40B4-BE49-F238E27FC236}">
                  <a16:creationId xmlns:a16="http://schemas.microsoft.com/office/drawing/2014/main" id="{CF9511F6-0066-4568-9700-D4CB7134E8AB}"/>
                </a:ext>
              </a:extLst>
            </p:cNvPr>
            <p:cNvSpPr/>
            <p:nvPr/>
          </p:nvSpPr>
          <p:spPr>
            <a:xfrm rot="5400000">
              <a:off x="-234414" y="2903240"/>
              <a:ext cx="1624433" cy="656654"/>
            </a:xfrm>
            <a:prstGeom prst="bentUpArrow">
              <a:avLst>
                <a:gd name="adj1" fmla="val 8044"/>
                <a:gd name="adj2" fmla="val 9887"/>
                <a:gd name="adj3" fmla="val 1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68409CB-0353-4DB7-837A-CBFB6AE52F6C}"/>
                </a:ext>
              </a:extLst>
            </p:cNvPr>
            <p:cNvSpPr/>
            <p:nvPr/>
          </p:nvSpPr>
          <p:spPr>
            <a:xfrm rot="5400000">
              <a:off x="381635" y="2266422"/>
              <a:ext cx="64008" cy="3283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9" name="Table 28">
            <a:extLst>
              <a:ext uri="{FF2B5EF4-FFF2-40B4-BE49-F238E27FC236}">
                <a16:creationId xmlns:a16="http://schemas.microsoft.com/office/drawing/2014/main" id="{D5F3B1BF-74DD-4560-B0F0-9779A243215C}"/>
              </a:ext>
            </a:extLst>
          </p:cNvPr>
          <p:cNvGraphicFramePr>
            <a:graphicFrameLocks noGrp="1"/>
          </p:cNvGraphicFramePr>
          <p:nvPr>
            <p:extLst>
              <p:ext uri="{D42A27DB-BD31-4B8C-83A1-F6EECF244321}">
                <p14:modId xmlns:p14="http://schemas.microsoft.com/office/powerpoint/2010/main" val="1026411858"/>
              </p:ext>
            </p:extLst>
          </p:nvPr>
        </p:nvGraphicFramePr>
        <p:xfrm>
          <a:off x="1083703" y="3770482"/>
          <a:ext cx="3082184" cy="394832"/>
        </p:xfrm>
        <a:graphic>
          <a:graphicData uri="http://schemas.openxmlformats.org/drawingml/2006/table">
            <a:tbl>
              <a:tblPr firstRow="1" firstCol="1" bandRow="1"/>
              <a:tblGrid>
                <a:gridCol w="1703656">
                  <a:extLst>
                    <a:ext uri="{9D8B030D-6E8A-4147-A177-3AD203B41FA5}">
                      <a16:colId xmlns:a16="http://schemas.microsoft.com/office/drawing/2014/main" val="803966588"/>
                    </a:ext>
                  </a:extLst>
                </a:gridCol>
                <a:gridCol w="1378528">
                  <a:extLst>
                    <a:ext uri="{9D8B030D-6E8A-4147-A177-3AD203B41FA5}">
                      <a16:colId xmlns:a16="http://schemas.microsoft.com/office/drawing/2014/main" val="1273185263"/>
                    </a:ext>
                  </a:extLst>
                </a:gridCol>
              </a:tblGrid>
              <a:tr h="211952">
                <a:tc gridSpan="2">
                  <a:txBody>
                    <a:bodyPr/>
                    <a:lstStyle/>
                    <a:p>
                      <a:pPr marL="0" marR="0" algn="r">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255359019"/>
                  </a:ext>
                </a:extLst>
              </a:tr>
              <a:tr h="182880">
                <a:tc>
                  <a:txBody>
                    <a:bodyPr/>
                    <a:lstStyle/>
                    <a:p>
                      <a:pPr marL="0" marR="0" algn="r">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forest algorithm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 (12.1%)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1841913"/>
                  </a:ext>
                </a:extLst>
              </a:tr>
            </a:tbl>
          </a:graphicData>
        </a:graphic>
      </p:graphicFrame>
      <p:grpSp>
        <p:nvGrpSpPr>
          <p:cNvPr id="31" name="Group 30">
            <a:extLst>
              <a:ext uri="{FF2B5EF4-FFF2-40B4-BE49-F238E27FC236}">
                <a16:creationId xmlns:a16="http://schemas.microsoft.com/office/drawing/2014/main" id="{C603C1CE-FD56-4EA4-B8D2-A003C5612365}"/>
              </a:ext>
            </a:extLst>
          </p:cNvPr>
          <p:cNvGrpSpPr/>
          <p:nvPr/>
        </p:nvGrpSpPr>
        <p:grpSpPr>
          <a:xfrm>
            <a:off x="4191062" y="3160611"/>
            <a:ext cx="2401107" cy="584775"/>
            <a:chOff x="4206427" y="3390084"/>
            <a:chExt cx="2401107" cy="584775"/>
          </a:xfrm>
        </p:grpSpPr>
        <p:sp>
          <p:nvSpPr>
            <p:cNvPr id="11" name="TextBox 10">
              <a:extLst>
                <a:ext uri="{FF2B5EF4-FFF2-40B4-BE49-F238E27FC236}">
                  <a16:creationId xmlns:a16="http://schemas.microsoft.com/office/drawing/2014/main" id="{AAD89E47-A4C4-4B39-93C7-A01FADF18A22}"/>
                </a:ext>
              </a:extLst>
            </p:cNvPr>
            <p:cNvSpPr txBox="1"/>
            <p:nvPr/>
          </p:nvSpPr>
          <p:spPr>
            <a:xfrm>
              <a:off x="4592780" y="3390084"/>
              <a:ext cx="2014754" cy="584775"/>
            </a:xfrm>
            <a:prstGeom prst="rect">
              <a:avLst/>
            </a:prstGeom>
            <a:solidFill>
              <a:schemeClr val="accent4">
                <a:lumMod val="20000"/>
                <a:lumOff val="80000"/>
              </a:schemeClr>
            </a:solidFill>
            <a:ln>
              <a:solidFill>
                <a:schemeClr val="tx1"/>
              </a:solidFill>
            </a:ln>
          </p:spPr>
          <p:txBody>
            <a:bodyPr wrap="square" rtlCol="0">
              <a:spAutoFit/>
            </a:bodyPr>
            <a:lstStyle/>
            <a:p>
              <a:pPr algn="ctr">
                <a:spcAft>
                  <a:spcPts val="600"/>
                </a:spcAft>
              </a:pPr>
              <a:r>
                <a:rPr lang="en-US" sz="1600" b="1" dirty="0"/>
                <a:t>66 participants with device malfunctions</a:t>
              </a:r>
            </a:p>
          </p:txBody>
        </p:sp>
        <p:sp>
          <p:nvSpPr>
            <p:cNvPr id="30" name="Arrow: Down 29">
              <a:extLst>
                <a:ext uri="{FF2B5EF4-FFF2-40B4-BE49-F238E27FC236}">
                  <a16:creationId xmlns:a16="http://schemas.microsoft.com/office/drawing/2014/main" id="{5006E932-9F04-47CA-BCBD-699BFD2EF40F}"/>
                </a:ext>
              </a:extLst>
            </p:cNvPr>
            <p:cNvSpPr/>
            <p:nvPr/>
          </p:nvSpPr>
          <p:spPr>
            <a:xfrm rot="16200000">
              <a:off x="4198212" y="3489316"/>
              <a:ext cx="394832" cy="378402"/>
            </a:xfrm>
            <a:prstGeom prst="downArrow">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nvGrpSpPr>
          <p:cNvPr id="9" name="Group 8">
            <a:extLst>
              <a:ext uri="{FF2B5EF4-FFF2-40B4-BE49-F238E27FC236}">
                <a16:creationId xmlns:a16="http://schemas.microsoft.com/office/drawing/2014/main" id="{76BA93AB-07EE-4CE3-96B9-4454DA1F1686}"/>
              </a:ext>
            </a:extLst>
          </p:cNvPr>
          <p:cNvGrpSpPr/>
          <p:nvPr/>
        </p:nvGrpSpPr>
        <p:grpSpPr>
          <a:xfrm>
            <a:off x="4584155" y="3770541"/>
            <a:ext cx="2014754" cy="726224"/>
            <a:chOff x="4584155" y="3597603"/>
            <a:chExt cx="2014754" cy="726224"/>
          </a:xfrm>
        </p:grpSpPr>
        <p:sp>
          <p:nvSpPr>
            <p:cNvPr id="4" name="Arrow: Down 3">
              <a:extLst>
                <a:ext uri="{FF2B5EF4-FFF2-40B4-BE49-F238E27FC236}">
                  <a16:creationId xmlns:a16="http://schemas.microsoft.com/office/drawing/2014/main" id="{15AD8D9B-21C7-405B-B64D-8B9D8EFE792A}"/>
                </a:ext>
              </a:extLst>
            </p:cNvPr>
            <p:cNvSpPr/>
            <p:nvPr/>
          </p:nvSpPr>
          <p:spPr>
            <a:xfrm flipV="1">
              <a:off x="5247861" y="3597603"/>
              <a:ext cx="667909" cy="362147"/>
            </a:xfrm>
            <a:prstGeom prst="downArrow">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ED79000-F25E-4FBD-8BC5-F5B45A8F0670}"/>
                </a:ext>
              </a:extLst>
            </p:cNvPr>
            <p:cNvSpPr txBox="1"/>
            <p:nvPr/>
          </p:nvSpPr>
          <p:spPr>
            <a:xfrm>
              <a:off x="4584155" y="3985273"/>
              <a:ext cx="2014754" cy="33855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spcAft>
                  <a:spcPts val="600"/>
                </a:spcAft>
              </a:pPr>
              <a:r>
                <a:rPr lang="en-US" sz="1600" b="1" dirty="0"/>
                <a:t>12 unique </a:t>
              </a:r>
              <a:r>
                <a:rPr lang="en-US" sz="1600" b="1" dirty="0" err="1"/>
                <a:t>Actical</a:t>
              </a:r>
              <a:r>
                <a:rPr lang="en-US" sz="1600" b="1" dirty="0"/>
                <a:t> IDs</a:t>
              </a:r>
            </a:p>
          </p:txBody>
        </p:sp>
      </p:grpSp>
    </p:spTree>
    <p:extLst>
      <p:ext uri="{BB962C8B-B14F-4D97-AF65-F5344CB8AC3E}">
        <p14:creationId xmlns:p14="http://schemas.microsoft.com/office/powerpoint/2010/main" val="283510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wipe(down)">
                                      <p:cBhvr>
                                        <p:cTn id="35" dur="500"/>
                                        <p:tgtEl>
                                          <p:spTgt spid="3">
                                            <p:txEl>
                                              <p:pRg st="3" end="3"/>
                                            </p:txEl>
                                          </p:spTgt>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wipe(left)">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up)">
                                      <p:cBhvr>
                                        <p:cTn id="49" dur="500"/>
                                        <p:tgtEl>
                                          <p:spTgt spid="25"/>
                                        </p:tgtEl>
                                      </p:cBhvr>
                                    </p:animEffec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up)">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wipe(down)">
                                      <p:cBhvr>
                                        <p:cTn id="6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66 IDs - Only 12 Devices </a:t>
            </a:r>
          </a:p>
        </p:txBody>
      </p:sp>
      <p:pic>
        <p:nvPicPr>
          <p:cNvPr id="7" name="Content Placeholder 6" descr="A screenshot of a cell phone&#10;&#10;Description automatically generated">
            <a:extLst>
              <a:ext uri="{FF2B5EF4-FFF2-40B4-BE49-F238E27FC236}">
                <a16:creationId xmlns:a16="http://schemas.microsoft.com/office/drawing/2014/main" id="{689E7046-CC72-48DE-AC01-49C4C734894F}"/>
              </a:ext>
            </a:extLst>
          </p:cNvPr>
          <p:cNvPicPr>
            <a:picLocks noGrp="1" noChangeAspect="1"/>
          </p:cNvPicPr>
          <p:nvPr>
            <p:ph idx="1"/>
          </p:nvPr>
        </p:nvPicPr>
        <p:blipFill>
          <a:blip r:embed="rId4" cstate="print">
            <a:extLst>
              <a:ext uri="{28A0092B-C50C-407E-A947-70E740481C1C}">
                <a14:useLocalDpi xmlns:a14="http://schemas.microsoft.com/office/drawing/2010/main"/>
              </a:ext>
            </a:extLst>
          </a:blip>
          <a:stretch>
            <a:fillRect/>
          </a:stretch>
        </p:blipFill>
        <p:spPr>
          <a:xfrm>
            <a:off x="63344" y="608304"/>
            <a:ext cx="6731313" cy="3926893"/>
          </a:xfrm>
        </p:spPr>
      </p:pic>
      <p:sp>
        <p:nvSpPr>
          <p:cNvPr id="8" name="Oval 7">
            <a:extLst>
              <a:ext uri="{FF2B5EF4-FFF2-40B4-BE49-F238E27FC236}">
                <a16:creationId xmlns:a16="http://schemas.microsoft.com/office/drawing/2014/main" id="{E31E2A8B-D4FA-4231-A12D-9AD5D267B058}"/>
              </a:ext>
            </a:extLst>
          </p:cNvPr>
          <p:cNvSpPr/>
          <p:nvPr/>
        </p:nvSpPr>
        <p:spPr>
          <a:xfrm>
            <a:off x="1095346" y="1830631"/>
            <a:ext cx="345989" cy="22087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27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66 IDs - Only 12 Devices </a:t>
            </a:r>
          </a:p>
        </p:txBody>
      </p:sp>
      <p:graphicFrame>
        <p:nvGraphicFramePr>
          <p:cNvPr id="5" name="Table 4">
            <a:extLst>
              <a:ext uri="{FF2B5EF4-FFF2-40B4-BE49-F238E27FC236}">
                <a16:creationId xmlns:a16="http://schemas.microsoft.com/office/drawing/2014/main" id="{F25BC0E7-3563-4175-8685-5B5B3CEA6CA6}"/>
              </a:ext>
            </a:extLst>
          </p:cNvPr>
          <p:cNvGraphicFramePr>
            <a:graphicFrameLocks noGrp="1"/>
          </p:cNvGraphicFramePr>
          <p:nvPr/>
        </p:nvGraphicFramePr>
        <p:xfrm>
          <a:off x="1196807" y="500380"/>
          <a:ext cx="3939736" cy="2055233"/>
        </p:xfrm>
        <a:graphic>
          <a:graphicData uri="http://schemas.openxmlformats.org/drawingml/2006/table">
            <a:tbl>
              <a:tblPr firstRow="1" firstCol="1" bandRow="1"/>
              <a:tblGrid>
                <a:gridCol w="2476696">
                  <a:extLst>
                    <a:ext uri="{9D8B030D-6E8A-4147-A177-3AD203B41FA5}">
                      <a16:colId xmlns:a16="http://schemas.microsoft.com/office/drawing/2014/main" val="803966588"/>
                    </a:ext>
                  </a:extLst>
                </a:gridCol>
                <a:gridCol w="1463040">
                  <a:extLst>
                    <a:ext uri="{9D8B030D-6E8A-4147-A177-3AD203B41FA5}">
                      <a16:colId xmlns:a16="http://schemas.microsoft.com/office/drawing/2014/main" val="1273185263"/>
                    </a:ext>
                  </a:extLst>
                </a:gridCol>
              </a:tblGrid>
              <a:tr h="281579">
                <a:tc gridSpan="2">
                  <a:txBody>
                    <a:bodyPr/>
                    <a:lstStyle/>
                    <a:p>
                      <a:pPr marL="0" marR="0" algn="r">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255359019"/>
                  </a:ext>
                </a:extLst>
              </a:tr>
              <a:tr h="365760">
                <a:tc>
                  <a:txBody>
                    <a:bodyPr/>
                    <a:lstStyle/>
                    <a:p>
                      <a:pPr marL="0" marR="0" algn="ctr">
                        <a:spcBef>
                          <a:spcPts val="0"/>
                        </a:spcBef>
                        <a:spcAft>
                          <a:spcPts val="0"/>
                        </a:spcAft>
                      </a:pPr>
                      <a:r>
                        <a:rPr lang="en-US" sz="1600" b="1" u="none"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Flagging Criteria/Method</a:t>
                      </a:r>
                      <a:endParaRPr lang="en-US" sz="1600" u="none"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algn="ctr">
                        <a:spcBef>
                          <a:spcPts val="0"/>
                        </a:spcBef>
                        <a:spcAft>
                          <a:spcPts val="0"/>
                        </a:spcAft>
                      </a:pPr>
                      <a:r>
                        <a:rPr lang="en-US" sz="1600" b="1" u="none"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n (%)</a:t>
                      </a:r>
                      <a:endParaRPr lang="en-US" sz="1600" u="none"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14054687"/>
                  </a:ext>
                </a:extLst>
              </a:tr>
              <a:tr h="281579">
                <a:tc>
                  <a:txBody>
                    <a:bodyPr/>
                    <a:lstStyle/>
                    <a:p>
                      <a:pPr marL="0" marR="0" algn="r">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≥40,000 steps/day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49 (74.2%)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656776545"/>
                  </a:ext>
                </a:extLst>
              </a:tr>
              <a:tr h="281579">
                <a:tc>
                  <a:txBody>
                    <a:bodyPr/>
                    <a:lstStyle/>
                    <a:p>
                      <a:pPr marL="0" marR="0" algn="r">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 day at 0 steps/min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52 (78.8%)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60740488"/>
                  </a:ext>
                </a:extLst>
              </a:tr>
              <a:tr h="563157">
                <a:tc>
                  <a:txBody>
                    <a:bodyPr/>
                    <a:lstStyle/>
                    <a:p>
                      <a:pPr marL="0" marR="0" algn="r">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 </a:t>
                      </a:r>
                      <a:r>
                        <a:rPr lang="en-US" sz="16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hr</a:t>
                      </a: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bout of consecutive non-zero step/min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51 (77.3%)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82611992"/>
                  </a:ext>
                </a:extLst>
              </a:tr>
              <a:tr h="281579">
                <a:tc>
                  <a:txBody>
                    <a:bodyPr/>
                    <a:lstStyle/>
                    <a:p>
                      <a:pPr marL="0" marR="0" algn="r">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forest algorithm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 (12.1%)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255643336"/>
                  </a:ext>
                </a:extLst>
              </a:tr>
            </a:tbl>
          </a:graphicData>
        </a:graphic>
      </p:graphicFrame>
      <p:graphicFrame>
        <p:nvGraphicFramePr>
          <p:cNvPr id="13" name="Table 12">
            <a:extLst>
              <a:ext uri="{FF2B5EF4-FFF2-40B4-BE49-F238E27FC236}">
                <a16:creationId xmlns:a16="http://schemas.microsoft.com/office/drawing/2014/main" id="{57D2E56F-EEFA-466B-AAC2-82055EC12839}"/>
              </a:ext>
            </a:extLst>
          </p:cNvPr>
          <p:cNvGraphicFramePr>
            <a:graphicFrameLocks noGrp="1"/>
          </p:cNvGraphicFramePr>
          <p:nvPr/>
        </p:nvGraphicFramePr>
        <p:xfrm>
          <a:off x="1196808" y="2557150"/>
          <a:ext cx="3941064" cy="283464"/>
        </p:xfrm>
        <a:graphic>
          <a:graphicData uri="http://schemas.openxmlformats.org/drawingml/2006/table">
            <a:tbl>
              <a:tblPr firstRow="1" firstCol="1" bandRow="1"/>
              <a:tblGrid>
                <a:gridCol w="2478024">
                  <a:extLst>
                    <a:ext uri="{9D8B030D-6E8A-4147-A177-3AD203B41FA5}">
                      <a16:colId xmlns:a16="http://schemas.microsoft.com/office/drawing/2014/main" val="803966588"/>
                    </a:ext>
                  </a:extLst>
                </a:gridCol>
                <a:gridCol w="1463040">
                  <a:extLst>
                    <a:ext uri="{9D8B030D-6E8A-4147-A177-3AD203B41FA5}">
                      <a16:colId xmlns:a16="http://schemas.microsoft.com/office/drawing/2014/main" val="1273185263"/>
                    </a:ext>
                  </a:extLst>
                </a:gridCol>
              </a:tblGrid>
              <a:tr h="283464">
                <a:tc>
                  <a:txBody>
                    <a:bodyPr/>
                    <a:lstStyle/>
                    <a:p>
                      <a:pPr marL="0" marR="0" algn="r">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Same </a:t>
                      </a:r>
                      <a:r>
                        <a:rPr lang="en-US" sz="16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Actical</a:t>
                      </a: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ID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(12.1%)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41841913"/>
                  </a:ext>
                </a:extLst>
              </a:tr>
            </a:tbl>
          </a:graphicData>
        </a:graphic>
      </p:graphicFrame>
      <p:grpSp>
        <p:nvGrpSpPr>
          <p:cNvPr id="14" name="Group 13">
            <a:extLst>
              <a:ext uri="{FF2B5EF4-FFF2-40B4-BE49-F238E27FC236}">
                <a16:creationId xmlns:a16="http://schemas.microsoft.com/office/drawing/2014/main" id="{112A948F-251C-44D1-87F0-3BD4ED6DB473}"/>
              </a:ext>
            </a:extLst>
          </p:cNvPr>
          <p:cNvGrpSpPr/>
          <p:nvPr/>
        </p:nvGrpSpPr>
        <p:grpSpPr>
          <a:xfrm>
            <a:off x="1445165" y="2840614"/>
            <a:ext cx="4120747" cy="1471009"/>
            <a:chOff x="4592779" y="2636068"/>
            <a:chExt cx="4120747" cy="1471009"/>
          </a:xfrm>
        </p:grpSpPr>
        <p:sp>
          <p:nvSpPr>
            <p:cNvPr id="15" name="TextBox 14">
              <a:extLst>
                <a:ext uri="{FF2B5EF4-FFF2-40B4-BE49-F238E27FC236}">
                  <a16:creationId xmlns:a16="http://schemas.microsoft.com/office/drawing/2014/main" id="{7C1854DE-00AD-43C8-8340-FEE656E2FF72}"/>
                </a:ext>
              </a:extLst>
            </p:cNvPr>
            <p:cNvSpPr txBox="1"/>
            <p:nvPr/>
          </p:nvSpPr>
          <p:spPr>
            <a:xfrm>
              <a:off x="4592779" y="3014470"/>
              <a:ext cx="4120747" cy="1092607"/>
            </a:xfrm>
            <a:prstGeom prst="rect">
              <a:avLst/>
            </a:prstGeom>
            <a:solidFill>
              <a:schemeClr val="bg1"/>
            </a:solidFill>
            <a:ln w="28575">
              <a:solidFill>
                <a:schemeClr val="accent4">
                  <a:lumMod val="60000"/>
                  <a:lumOff val="40000"/>
                </a:schemeClr>
              </a:solidFill>
            </a:ln>
          </p:spPr>
          <p:txBody>
            <a:bodyPr wrap="square" rtlCol="0">
              <a:spAutoFit/>
            </a:bodyPr>
            <a:lstStyle/>
            <a:p>
              <a:r>
                <a:rPr lang="en-US" sz="1600" b="1" dirty="0"/>
                <a:t>In Total:</a:t>
              </a:r>
            </a:p>
            <a:p>
              <a:pPr>
                <a:spcAft>
                  <a:spcPts val="600"/>
                </a:spcAft>
              </a:pPr>
              <a:r>
                <a:rPr lang="en-US" sz="1600" dirty="0"/>
                <a:t>272 participants flagged, plotted, and screened </a:t>
              </a:r>
              <a:r>
                <a:rPr lang="en-US" sz="1200" dirty="0"/>
                <a:t>(sort of)</a:t>
              </a:r>
              <a:endParaRPr lang="en-US" sz="1600" dirty="0"/>
            </a:p>
            <a:p>
              <a:r>
                <a:rPr lang="en-US" sz="1600" b="1" dirty="0">
                  <a:solidFill>
                    <a:schemeClr val="bg1"/>
                  </a:solidFill>
                </a:rPr>
                <a:t>68</a:t>
              </a:r>
              <a:r>
                <a:rPr lang="en-US" sz="1600" b="1" dirty="0"/>
                <a:t> </a:t>
              </a:r>
              <a:r>
                <a:rPr lang="en-US" sz="1600" b="1" dirty="0">
                  <a:solidFill>
                    <a:srgbClr val="C00000"/>
                  </a:solidFill>
                </a:rPr>
                <a:t>participants </a:t>
              </a:r>
              <a:r>
                <a:rPr lang="en-US" sz="1600" dirty="0"/>
                <a:t>with device malfunctions</a:t>
              </a:r>
            </a:p>
          </p:txBody>
        </p:sp>
        <p:sp>
          <p:nvSpPr>
            <p:cNvPr id="16" name="Arrow: Down 15">
              <a:extLst>
                <a:ext uri="{FF2B5EF4-FFF2-40B4-BE49-F238E27FC236}">
                  <a16:creationId xmlns:a16="http://schemas.microsoft.com/office/drawing/2014/main" id="{7D2CB3A6-F29E-47F2-AF11-4AA46FE1CBC2}"/>
                </a:ext>
              </a:extLst>
            </p:cNvPr>
            <p:cNvSpPr/>
            <p:nvPr/>
          </p:nvSpPr>
          <p:spPr>
            <a:xfrm>
              <a:off x="4730950" y="2636068"/>
              <a:ext cx="394832" cy="378402"/>
            </a:xfrm>
            <a:prstGeom prst="downArrow">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grpSp>
      <p:sp>
        <p:nvSpPr>
          <p:cNvPr id="2" name="TextBox 1">
            <a:extLst>
              <a:ext uri="{FF2B5EF4-FFF2-40B4-BE49-F238E27FC236}">
                <a16:creationId xmlns:a16="http://schemas.microsoft.com/office/drawing/2014/main" id="{CFC73A8C-F7AC-4D7F-8187-04FC8359747A}"/>
              </a:ext>
            </a:extLst>
          </p:cNvPr>
          <p:cNvSpPr txBox="1"/>
          <p:nvPr/>
        </p:nvSpPr>
        <p:spPr>
          <a:xfrm>
            <a:off x="1442442" y="3973454"/>
            <a:ext cx="543677" cy="338554"/>
          </a:xfrm>
          <a:prstGeom prst="rect">
            <a:avLst/>
          </a:prstGeom>
          <a:noFill/>
        </p:spPr>
        <p:txBody>
          <a:bodyPr wrap="square" rtlCol="0">
            <a:spAutoFit/>
          </a:bodyPr>
          <a:lstStyle/>
          <a:p>
            <a:r>
              <a:rPr lang="en-US" sz="1600" b="1" dirty="0">
                <a:solidFill>
                  <a:srgbClr val="C00000"/>
                </a:solidFill>
              </a:rPr>
              <a:t>68</a:t>
            </a:r>
          </a:p>
        </p:txBody>
      </p:sp>
    </p:spTree>
    <p:extLst>
      <p:ext uri="{BB962C8B-B14F-4D97-AF65-F5344CB8AC3E}">
        <p14:creationId xmlns:p14="http://schemas.microsoft.com/office/powerpoint/2010/main" val="217944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par>
                                <p:cTn id="13" presetID="22" presetClass="entr" presetSubtype="1"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34122"/>
            <a:ext cx="6569964" cy="361766"/>
          </a:xfrm>
          <a:prstGeom prst="rect">
            <a:avLst/>
          </a:prstGeom>
        </p:spPr>
        <p:txBody>
          <a:bodyPr vert="horz" lIns="38576" tIns="19289" rIns="38576" bIns="19289"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300" b="1" dirty="0">
                <a:solidFill>
                  <a:schemeClr val="bg1"/>
                </a:solidFill>
                <a:latin typeface="Avenir Next Medium" panose="020B0503020202020204" pitchFamily="34" charset="0"/>
                <a:ea typeface="Futura Medium" charset="0"/>
                <a:cs typeface="Futura Medium" charset="0"/>
              </a:rPr>
              <a:t>Why Steps?</a:t>
            </a:r>
          </a:p>
        </p:txBody>
      </p:sp>
      <p:sp>
        <p:nvSpPr>
          <p:cNvPr id="37" name="Content Placeholder 2">
            <a:extLst>
              <a:ext uri="{FF2B5EF4-FFF2-40B4-BE49-F238E27FC236}">
                <a16:creationId xmlns:a16="http://schemas.microsoft.com/office/drawing/2014/main" id="{0C6B5CD4-D6E0-4F3D-9552-460F47024DE8}"/>
              </a:ext>
            </a:extLst>
          </p:cNvPr>
          <p:cNvSpPr>
            <a:spLocks noGrp="1"/>
          </p:cNvSpPr>
          <p:nvPr>
            <p:ph idx="1"/>
          </p:nvPr>
        </p:nvSpPr>
        <p:spPr>
          <a:xfrm>
            <a:off x="261020" y="575941"/>
            <a:ext cx="6081853" cy="3447419"/>
          </a:xfrm>
        </p:spPr>
        <p:txBody>
          <a:bodyPr>
            <a:normAutofit/>
          </a:bodyPr>
          <a:lstStyle/>
          <a:p>
            <a:pPr marL="0" indent="0">
              <a:lnSpc>
                <a:spcPct val="100000"/>
              </a:lnSpc>
              <a:buNone/>
            </a:pPr>
            <a:r>
              <a:rPr lang="en-US" sz="2200" i="1" dirty="0"/>
              <a:t>Short answer</a:t>
            </a:r>
            <a:r>
              <a:rPr lang="en-US" sz="2200" dirty="0"/>
              <a:t> - because the public likes them</a:t>
            </a:r>
          </a:p>
          <a:p>
            <a:pPr marL="0" indent="0">
              <a:lnSpc>
                <a:spcPct val="100000"/>
              </a:lnSpc>
              <a:buNone/>
            </a:pPr>
            <a:r>
              <a:rPr lang="en-US" sz="2200" i="1" dirty="0"/>
              <a:t>Long answer</a:t>
            </a:r>
            <a:r>
              <a:rPr lang="en-US" sz="2200" dirty="0"/>
              <a:t> – steps are:</a:t>
            </a:r>
          </a:p>
          <a:p>
            <a:pPr marL="396875">
              <a:lnSpc>
                <a:spcPct val="100000"/>
              </a:lnSpc>
            </a:pPr>
            <a:r>
              <a:rPr lang="en-US" sz="2000" dirty="0"/>
              <a:t>Simple</a:t>
            </a:r>
          </a:p>
          <a:p>
            <a:pPr marL="396875">
              <a:lnSpc>
                <a:spcPct val="100000"/>
              </a:lnSpc>
            </a:pPr>
            <a:r>
              <a:rPr lang="en-US" sz="2000" dirty="0"/>
              <a:t>Observable</a:t>
            </a:r>
          </a:p>
          <a:p>
            <a:pPr marL="396875">
              <a:lnSpc>
                <a:spcPct val="100000"/>
              </a:lnSpc>
            </a:pPr>
            <a:r>
              <a:rPr lang="en-US" sz="2000" dirty="0"/>
              <a:t>Accessible</a:t>
            </a:r>
            <a:endParaRPr lang="en-US" sz="2000" dirty="0">
              <a:sym typeface="Wingdings" panose="05000000000000000000" pitchFamily="2" charset="2"/>
            </a:endParaRPr>
          </a:p>
          <a:p>
            <a:pPr marL="628650" indent="-179388">
              <a:lnSpc>
                <a:spcPct val="100000"/>
              </a:lnSpc>
              <a:spcBef>
                <a:spcPts val="0"/>
              </a:spcBef>
              <a:buFont typeface="Courier New" panose="02070309020205020404" pitchFamily="49" charset="0"/>
              <a:buChar char="o"/>
            </a:pPr>
            <a:r>
              <a:rPr lang="en-US" sz="1800" dirty="0">
                <a:sym typeface="Wingdings" panose="05000000000000000000" pitchFamily="2" charset="2"/>
              </a:rPr>
              <a:t> Most</a:t>
            </a:r>
            <a:r>
              <a:rPr lang="en-US" sz="1800" dirty="0"/>
              <a:t> consumer wearable devices</a:t>
            </a:r>
          </a:p>
          <a:p>
            <a:pPr marL="684213" indent="0">
              <a:lnSpc>
                <a:spcPct val="100000"/>
              </a:lnSpc>
              <a:spcBef>
                <a:spcPts val="0"/>
              </a:spcBef>
              <a:buNone/>
              <a:tabLst>
                <a:tab pos="230188" algn="l"/>
              </a:tabLst>
            </a:pPr>
            <a:r>
              <a:rPr lang="en-US" sz="1800" dirty="0"/>
              <a:t>count steps</a:t>
            </a:r>
            <a:r>
              <a:rPr lang="en-US" sz="1800" baseline="30000" dirty="0"/>
              <a:t>1</a:t>
            </a:r>
          </a:p>
          <a:p>
            <a:pPr marL="396875">
              <a:lnSpc>
                <a:spcPct val="100000"/>
              </a:lnSpc>
            </a:pPr>
            <a:r>
              <a:rPr lang="en-US" sz="2000" dirty="0"/>
              <a:t>Based on fewer assumptions</a:t>
            </a:r>
            <a:endParaRPr lang="en-US" sz="2000" baseline="30000" dirty="0"/>
          </a:p>
          <a:p>
            <a:pPr marL="684213" lvl="1" indent="-222250" defTabSz="684213">
              <a:lnSpc>
                <a:spcPct val="100000"/>
              </a:lnSpc>
              <a:spcBef>
                <a:spcPts val="0"/>
              </a:spcBef>
              <a:buFont typeface="Courier New" panose="02070309020205020404" pitchFamily="49" charset="0"/>
              <a:buChar char="o"/>
            </a:pPr>
            <a:r>
              <a:rPr lang="en-US" dirty="0"/>
              <a:t>Compared to distance or EE from the same device</a:t>
            </a:r>
            <a:r>
              <a:rPr lang="en-US" baseline="30000" dirty="0"/>
              <a:t>2</a:t>
            </a:r>
          </a:p>
        </p:txBody>
      </p:sp>
      <p:sp>
        <p:nvSpPr>
          <p:cNvPr id="5" name="TextBox 4">
            <a:extLst>
              <a:ext uri="{FF2B5EF4-FFF2-40B4-BE49-F238E27FC236}">
                <a16:creationId xmlns:a16="http://schemas.microsoft.com/office/drawing/2014/main" id="{52B560AF-852B-4348-90F3-ADAA3C7C63C2}"/>
              </a:ext>
            </a:extLst>
          </p:cNvPr>
          <p:cNvSpPr txBox="1"/>
          <p:nvPr/>
        </p:nvSpPr>
        <p:spPr>
          <a:xfrm>
            <a:off x="26230" y="4275703"/>
            <a:ext cx="5377792" cy="430887"/>
          </a:xfrm>
          <a:prstGeom prst="rect">
            <a:avLst/>
          </a:prstGeom>
          <a:noFill/>
        </p:spPr>
        <p:txBody>
          <a:bodyPr wrap="square" rtlCol="0">
            <a:spAutoFit/>
          </a:bodyPr>
          <a:lstStyle/>
          <a:p>
            <a:r>
              <a:rPr lang="en-US" sz="1100" baseline="30000" dirty="0"/>
              <a:t>1</a:t>
            </a:r>
            <a:r>
              <a:rPr lang="en-US" sz="1100" i="1" dirty="0"/>
              <a:t>The State of Wearables Today Consumer Survey</a:t>
            </a:r>
            <a:r>
              <a:rPr lang="en-US" sz="1100" dirty="0"/>
              <a:t>. </a:t>
            </a:r>
            <a:r>
              <a:rPr lang="en-US" sz="1100" dirty="0" err="1"/>
              <a:t>Valencell</a:t>
            </a:r>
            <a:r>
              <a:rPr lang="en-US" sz="1100" dirty="0"/>
              <a:t> Inc, 2018</a:t>
            </a:r>
          </a:p>
          <a:p>
            <a:r>
              <a:rPr lang="en-US" sz="1100" baseline="30000" dirty="0"/>
              <a:t>2</a:t>
            </a:r>
            <a:r>
              <a:rPr lang="en-US" sz="1100" dirty="0"/>
              <a:t>Crouter et al. </a:t>
            </a:r>
            <a:r>
              <a:rPr lang="en-US" sz="1100" i="1" dirty="0"/>
              <a:t>Med Sci Sports </a:t>
            </a:r>
            <a:r>
              <a:rPr lang="en-US" sz="1100" i="1" dirty="0" err="1"/>
              <a:t>Exerc</a:t>
            </a:r>
            <a:r>
              <a:rPr lang="en-US" sz="1100" i="1" dirty="0"/>
              <a:t>, </a:t>
            </a:r>
            <a:r>
              <a:rPr lang="en-US" sz="1100" dirty="0"/>
              <a:t>2003</a:t>
            </a:r>
          </a:p>
        </p:txBody>
      </p:sp>
      <p:grpSp>
        <p:nvGrpSpPr>
          <p:cNvPr id="11" name="Group 10">
            <a:extLst>
              <a:ext uri="{FF2B5EF4-FFF2-40B4-BE49-F238E27FC236}">
                <a16:creationId xmlns:a16="http://schemas.microsoft.com/office/drawing/2014/main" id="{160FE496-14C1-4C04-8354-858FFED9C55E}"/>
              </a:ext>
            </a:extLst>
          </p:cNvPr>
          <p:cNvGrpSpPr/>
          <p:nvPr/>
        </p:nvGrpSpPr>
        <p:grpSpPr>
          <a:xfrm>
            <a:off x="4630189" y="1037613"/>
            <a:ext cx="2267906" cy="2005706"/>
            <a:chOff x="4590094" y="436910"/>
            <a:chExt cx="2267906" cy="2005706"/>
          </a:xfrm>
        </p:grpSpPr>
        <p:grpSp>
          <p:nvGrpSpPr>
            <p:cNvPr id="8" name="Group 7">
              <a:extLst>
                <a:ext uri="{FF2B5EF4-FFF2-40B4-BE49-F238E27FC236}">
                  <a16:creationId xmlns:a16="http://schemas.microsoft.com/office/drawing/2014/main" id="{7022DEE5-B722-4C70-B198-B3B7DF434033}"/>
                </a:ext>
              </a:extLst>
            </p:cNvPr>
            <p:cNvGrpSpPr/>
            <p:nvPr/>
          </p:nvGrpSpPr>
          <p:grpSpPr>
            <a:xfrm>
              <a:off x="4687970" y="436910"/>
              <a:ext cx="1927082" cy="1758061"/>
              <a:chOff x="4440480" y="654877"/>
              <a:chExt cx="1927082" cy="1758061"/>
            </a:xfrm>
          </p:grpSpPr>
          <p:sp>
            <p:nvSpPr>
              <p:cNvPr id="2" name="TextBox 1">
                <a:extLst>
                  <a:ext uri="{FF2B5EF4-FFF2-40B4-BE49-F238E27FC236}">
                    <a16:creationId xmlns:a16="http://schemas.microsoft.com/office/drawing/2014/main" id="{40908D3E-B5F9-4F1F-92C8-401CD661E085}"/>
                  </a:ext>
                </a:extLst>
              </p:cNvPr>
              <p:cNvSpPr txBox="1"/>
              <p:nvPr/>
            </p:nvSpPr>
            <p:spPr>
              <a:xfrm>
                <a:off x="4440480" y="654877"/>
                <a:ext cx="1927082" cy="369332"/>
              </a:xfrm>
              <a:prstGeom prst="rect">
                <a:avLst/>
              </a:prstGeom>
              <a:noFill/>
            </p:spPr>
            <p:txBody>
              <a:bodyPr wrap="square" rtlCol="0">
                <a:spAutoFit/>
              </a:bodyPr>
              <a:lstStyle/>
              <a:p>
                <a:pPr algn="ctr"/>
                <a:r>
                  <a:rPr lang="en-US" b="1" dirty="0">
                    <a:solidFill>
                      <a:schemeClr val="accent4"/>
                    </a:solidFill>
                  </a:rPr>
                  <a:t>Golden Circle</a:t>
                </a:r>
              </a:p>
            </p:txBody>
          </p:sp>
          <p:grpSp>
            <p:nvGrpSpPr>
              <p:cNvPr id="7" name="Group 6">
                <a:extLst>
                  <a:ext uri="{FF2B5EF4-FFF2-40B4-BE49-F238E27FC236}">
                    <a16:creationId xmlns:a16="http://schemas.microsoft.com/office/drawing/2014/main" id="{AAC037DD-12C1-4F5A-AB1B-1083B3B6707D}"/>
                  </a:ext>
                </a:extLst>
              </p:cNvPr>
              <p:cNvGrpSpPr/>
              <p:nvPr/>
            </p:nvGrpSpPr>
            <p:grpSpPr>
              <a:xfrm>
                <a:off x="4666819" y="952948"/>
                <a:ext cx="1474405" cy="1459990"/>
                <a:chOff x="4666819" y="952948"/>
                <a:chExt cx="1474405" cy="1459990"/>
              </a:xfrm>
            </p:grpSpPr>
            <p:pic>
              <p:nvPicPr>
                <p:cNvPr id="3074" name="Picture 2" descr="Creating a value proposition with the Golden Circle Model">
                  <a:extLst>
                    <a:ext uri="{FF2B5EF4-FFF2-40B4-BE49-F238E27FC236}">
                      <a16:creationId xmlns:a16="http://schemas.microsoft.com/office/drawing/2014/main" id="{3833C8EC-2A64-41E8-93F0-CC972C438CD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44601" t="21094" b="1797"/>
                <a:stretch/>
              </p:blipFill>
              <p:spPr bwMode="auto">
                <a:xfrm>
                  <a:off x="4666819" y="952948"/>
                  <a:ext cx="1474405" cy="1459990"/>
                </a:xfrm>
                <a:prstGeom prst="rect">
                  <a:avLst/>
                </a:prstGeom>
                <a:noFill/>
                <a:extLst>
                  <a:ext uri="{909E8E84-426E-40DD-AFC4-6F175D3DCCD1}">
                    <a14:hiddenFill xmlns:a14="http://schemas.microsoft.com/office/drawing/2010/main">
                      <a:solidFill>
                        <a:srgbClr val="FFFFFF"/>
                      </a:solidFill>
                    </a14:hiddenFill>
                  </a:ext>
                </a:extLst>
              </p:spPr>
            </p:pic>
            <p:sp>
              <p:nvSpPr>
                <p:cNvPr id="4" name="Arc 3">
                  <a:extLst>
                    <a:ext uri="{FF2B5EF4-FFF2-40B4-BE49-F238E27FC236}">
                      <a16:creationId xmlns:a16="http://schemas.microsoft.com/office/drawing/2014/main" id="{70CAD0D3-12A0-426B-8201-BFFF05964DBB}"/>
                    </a:ext>
                  </a:extLst>
                </p:cNvPr>
                <p:cNvSpPr/>
                <p:nvPr/>
              </p:nvSpPr>
              <p:spPr>
                <a:xfrm rot="1047699">
                  <a:off x="5030830" y="1784784"/>
                  <a:ext cx="1001864" cy="612251"/>
                </a:xfrm>
                <a:prstGeom prst="arc">
                  <a:avLst>
                    <a:gd name="adj1" fmla="val 14641319"/>
                    <a:gd name="adj2" fmla="val 20333018"/>
                  </a:avLst>
                </a:prstGeom>
                <a:ln w="28575">
                  <a:solidFill>
                    <a:schemeClr val="accent4"/>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0" name="TextBox 9">
              <a:extLst>
                <a:ext uri="{FF2B5EF4-FFF2-40B4-BE49-F238E27FC236}">
                  <a16:creationId xmlns:a16="http://schemas.microsoft.com/office/drawing/2014/main" id="{0EE683F1-777F-4D9B-A2F3-5CE352F16B5C}"/>
                </a:ext>
              </a:extLst>
            </p:cNvPr>
            <p:cNvSpPr txBox="1"/>
            <p:nvPr/>
          </p:nvSpPr>
          <p:spPr>
            <a:xfrm>
              <a:off x="4590094" y="2181006"/>
              <a:ext cx="2267906" cy="261610"/>
            </a:xfrm>
            <a:prstGeom prst="rect">
              <a:avLst/>
            </a:prstGeom>
            <a:noFill/>
          </p:spPr>
          <p:txBody>
            <a:bodyPr wrap="square" rtlCol="0">
              <a:spAutoFit/>
            </a:bodyPr>
            <a:lstStyle/>
            <a:p>
              <a:r>
                <a:rPr lang="en-US" sz="1100" b="1" dirty="0"/>
                <a:t>Simon Sinek, </a:t>
              </a:r>
              <a:r>
                <a:rPr lang="en-US" sz="1100" b="1" i="1" dirty="0"/>
                <a:t>Start with Why</a:t>
              </a:r>
              <a:r>
                <a:rPr lang="en-US" sz="1100" b="1" dirty="0"/>
                <a:t> 2011</a:t>
              </a:r>
              <a:endParaRPr lang="en-US" sz="1100" b="1" i="1" dirty="0"/>
            </a:p>
          </p:txBody>
        </p:sp>
      </p:grpSp>
    </p:spTree>
    <p:extLst>
      <p:ext uri="{BB962C8B-B14F-4D97-AF65-F5344CB8AC3E}">
        <p14:creationId xmlns:p14="http://schemas.microsoft.com/office/powerpoint/2010/main" val="332552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7">
                                            <p:txEl>
                                              <p:pRg st="2" end="2"/>
                                            </p:txEl>
                                          </p:spTgt>
                                        </p:tgtEl>
                                        <p:attrNameLst>
                                          <p:attrName>style.visibility</p:attrName>
                                        </p:attrNameLst>
                                      </p:cBhvr>
                                      <p:to>
                                        <p:strVal val="visible"/>
                                      </p:to>
                                    </p:set>
                                    <p:animEffect transition="in" filter="wipe(up)">
                                      <p:cBhvr>
                                        <p:cTn id="7" dur="500"/>
                                        <p:tgtEl>
                                          <p:spTgt spid="37">
                                            <p:txEl>
                                              <p:pRg st="2" end="2"/>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7">
                                            <p:txEl>
                                              <p:pRg st="3" end="3"/>
                                            </p:txEl>
                                          </p:spTgt>
                                        </p:tgtEl>
                                        <p:attrNameLst>
                                          <p:attrName>style.visibility</p:attrName>
                                        </p:attrNameLst>
                                      </p:cBhvr>
                                      <p:to>
                                        <p:strVal val="visible"/>
                                      </p:to>
                                    </p:set>
                                    <p:animEffect transition="in" filter="wipe(up)">
                                      <p:cBhvr>
                                        <p:cTn id="10" dur="500"/>
                                        <p:tgtEl>
                                          <p:spTgt spid="37">
                                            <p:txEl>
                                              <p:pRg st="3" end="3"/>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37">
                                            <p:txEl>
                                              <p:pRg st="4" end="4"/>
                                            </p:txEl>
                                          </p:spTgt>
                                        </p:tgtEl>
                                        <p:attrNameLst>
                                          <p:attrName>style.visibility</p:attrName>
                                        </p:attrNameLst>
                                      </p:cBhvr>
                                      <p:to>
                                        <p:strVal val="visible"/>
                                      </p:to>
                                    </p:set>
                                    <p:animEffect transition="in" filter="wipe(up)">
                                      <p:cBhvr>
                                        <p:cTn id="13" dur="500"/>
                                        <p:tgtEl>
                                          <p:spTgt spid="37">
                                            <p:txEl>
                                              <p:pRg st="4" end="4"/>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37">
                                            <p:txEl>
                                              <p:pRg st="5" end="5"/>
                                            </p:txEl>
                                          </p:spTgt>
                                        </p:tgtEl>
                                        <p:attrNameLst>
                                          <p:attrName>style.visibility</p:attrName>
                                        </p:attrNameLst>
                                      </p:cBhvr>
                                      <p:to>
                                        <p:strVal val="visible"/>
                                      </p:to>
                                    </p:set>
                                    <p:animEffect transition="in" filter="wipe(up)">
                                      <p:cBhvr>
                                        <p:cTn id="16" dur="500"/>
                                        <p:tgtEl>
                                          <p:spTgt spid="37">
                                            <p:txEl>
                                              <p:pRg st="5" end="5"/>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37">
                                            <p:txEl>
                                              <p:pRg st="6" end="6"/>
                                            </p:txEl>
                                          </p:spTgt>
                                        </p:tgtEl>
                                        <p:attrNameLst>
                                          <p:attrName>style.visibility</p:attrName>
                                        </p:attrNameLst>
                                      </p:cBhvr>
                                      <p:to>
                                        <p:strVal val="visible"/>
                                      </p:to>
                                    </p:set>
                                    <p:animEffect transition="in" filter="wipe(up)">
                                      <p:cBhvr>
                                        <p:cTn id="19" dur="500"/>
                                        <p:tgtEl>
                                          <p:spTgt spid="37">
                                            <p:txEl>
                                              <p:pRg st="6" end="6"/>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37">
                                            <p:txEl>
                                              <p:pRg st="7" end="7"/>
                                            </p:txEl>
                                          </p:spTgt>
                                        </p:tgtEl>
                                        <p:attrNameLst>
                                          <p:attrName>style.visibility</p:attrName>
                                        </p:attrNameLst>
                                      </p:cBhvr>
                                      <p:to>
                                        <p:strVal val="visible"/>
                                      </p:to>
                                    </p:set>
                                    <p:animEffect transition="in" filter="wipe(up)">
                                      <p:cBhvr>
                                        <p:cTn id="22" dur="500"/>
                                        <p:tgtEl>
                                          <p:spTgt spid="37">
                                            <p:txEl>
                                              <p:pRg st="7" end="7"/>
                                            </p:txEl>
                                          </p:spTgt>
                                        </p:tgtEl>
                                      </p:cBhvr>
                                    </p:animEffect>
                                  </p:childTnLst>
                                </p:cTn>
                              </p:par>
                              <p:par>
                                <p:cTn id="23" presetID="22" presetClass="entr" presetSubtype="1" fill="hold" nodeType="withEffect">
                                  <p:stCondLst>
                                    <p:cond delay="0"/>
                                  </p:stCondLst>
                                  <p:childTnLst>
                                    <p:set>
                                      <p:cBhvr>
                                        <p:cTn id="24" dur="1" fill="hold">
                                          <p:stCondLst>
                                            <p:cond delay="0"/>
                                          </p:stCondLst>
                                        </p:cTn>
                                        <p:tgtEl>
                                          <p:spTgt spid="37">
                                            <p:txEl>
                                              <p:pRg st="8" end="8"/>
                                            </p:txEl>
                                          </p:spTgt>
                                        </p:tgtEl>
                                        <p:attrNameLst>
                                          <p:attrName>style.visibility</p:attrName>
                                        </p:attrNameLst>
                                      </p:cBhvr>
                                      <p:to>
                                        <p:strVal val="visible"/>
                                      </p:to>
                                    </p:set>
                                    <p:animEffect transition="in" filter="wipe(up)">
                                      <p:cBhvr>
                                        <p:cTn id="25" dur="500"/>
                                        <p:tgtEl>
                                          <p:spTgt spid="37">
                                            <p:txEl>
                                              <p:pRg st="8" end="8"/>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0AE530-A9AB-4747-A8A1-5E9E3BB7470F}"/>
              </a:ext>
            </a:extLst>
          </p:cNvPr>
          <p:cNvSpPr/>
          <p:nvPr/>
        </p:nvSpPr>
        <p:spPr>
          <a:xfrm>
            <a:off x="0" y="2147001"/>
            <a:ext cx="6856715" cy="849499"/>
          </a:xfrm>
          <a:prstGeom prst="rect">
            <a:avLst/>
          </a:prstGeom>
          <a:solidFill>
            <a:srgbClr val="4B9CD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sp>
        <p:nvSpPr>
          <p:cNvPr id="6" name="Title 1"/>
          <p:cNvSpPr txBox="1">
            <a:spLocks/>
          </p:cNvSpPr>
          <p:nvPr/>
        </p:nvSpPr>
        <p:spPr>
          <a:xfrm>
            <a:off x="8467" y="2029377"/>
            <a:ext cx="6856715" cy="1088473"/>
          </a:xfrm>
          <a:prstGeom prst="rect">
            <a:avLst/>
          </a:prstGeom>
        </p:spPr>
        <p:txBody>
          <a:bodyPr vert="horz" lIns="38576" tIns="19289" rIns="38576" bIns="19289"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buClr>
                <a:schemeClr val="accent1"/>
              </a:buClr>
            </a:pPr>
            <a:r>
              <a:rPr lang="en-US" sz="2800" b="1" dirty="0">
                <a:solidFill>
                  <a:schemeClr val="bg1"/>
                </a:solidFill>
                <a:latin typeface="Avenir Next Medium" panose="020B0503020202020204" pitchFamily="34" charset="0"/>
                <a:ea typeface="Arial" charset="0"/>
                <a:cs typeface="Arial" charset="0"/>
              </a:rPr>
              <a:t>Analytic Sample</a:t>
            </a:r>
            <a:endParaRPr lang="en-US" sz="2800" dirty="0">
              <a:solidFill>
                <a:schemeClr val="bg1"/>
              </a:solidFill>
              <a:latin typeface="Avenir Next Medium" panose="020B0503020202020204" pitchFamily="34" charset="0"/>
              <a:ea typeface="Arial" charset="0"/>
              <a:cs typeface="Arial" charset="0"/>
            </a:endParaRPr>
          </a:p>
        </p:txBody>
      </p:sp>
      <p:sp>
        <p:nvSpPr>
          <p:cNvPr id="9" name="Rectangle 8">
            <a:extLst>
              <a:ext uri="{FF2B5EF4-FFF2-40B4-BE49-F238E27FC236}">
                <a16:creationId xmlns:a16="http://schemas.microsoft.com/office/drawing/2014/main" id="{EE928BA4-B954-2446-A634-2A2881736F63}"/>
              </a:ext>
            </a:extLst>
          </p:cNvPr>
          <p:cNvSpPr/>
          <p:nvPr/>
        </p:nvSpPr>
        <p:spPr>
          <a:xfrm>
            <a:off x="0" y="2112712"/>
            <a:ext cx="6858000" cy="46292"/>
          </a:xfrm>
          <a:prstGeom prst="rect">
            <a:avLst/>
          </a:prstGeom>
          <a:solidFill>
            <a:srgbClr val="1329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sp>
        <p:nvSpPr>
          <p:cNvPr id="10" name="Rectangle 9">
            <a:extLst>
              <a:ext uri="{FF2B5EF4-FFF2-40B4-BE49-F238E27FC236}">
                <a16:creationId xmlns:a16="http://schemas.microsoft.com/office/drawing/2014/main" id="{45541157-4634-4242-A76C-E7F2CD898D24}"/>
              </a:ext>
            </a:extLst>
          </p:cNvPr>
          <p:cNvSpPr/>
          <p:nvPr/>
        </p:nvSpPr>
        <p:spPr>
          <a:xfrm>
            <a:off x="0" y="2996500"/>
            <a:ext cx="6858000" cy="46292"/>
          </a:xfrm>
          <a:prstGeom prst="rect">
            <a:avLst/>
          </a:prstGeom>
          <a:solidFill>
            <a:srgbClr val="1329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sp>
        <p:nvSpPr>
          <p:cNvPr id="2" name="TextBox 1">
            <a:extLst>
              <a:ext uri="{FF2B5EF4-FFF2-40B4-BE49-F238E27FC236}">
                <a16:creationId xmlns:a16="http://schemas.microsoft.com/office/drawing/2014/main" id="{CE11A46D-8343-445B-B7F7-2BE6279D146D}"/>
              </a:ext>
            </a:extLst>
          </p:cNvPr>
          <p:cNvSpPr txBox="1"/>
          <p:nvPr/>
        </p:nvSpPr>
        <p:spPr>
          <a:xfrm>
            <a:off x="4951141" y="4755891"/>
            <a:ext cx="1628079" cy="369332"/>
          </a:xfrm>
          <a:prstGeom prst="rect">
            <a:avLst/>
          </a:prstGeom>
          <a:noFill/>
        </p:spPr>
        <p:txBody>
          <a:bodyPr wrap="square" rtlCol="0">
            <a:spAutoFit/>
          </a:bodyPr>
          <a:lstStyle/>
          <a:p>
            <a:pPr algn="r"/>
            <a:r>
              <a:rPr lang="en-US" dirty="0"/>
              <a:t>(unpublished)</a:t>
            </a:r>
          </a:p>
        </p:txBody>
      </p:sp>
    </p:spTree>
    <p:extLst>
      <p:ext uri="{BB962C8B-B14F-4D97-AF65-F5344CB8AC3E}">
        <p14:creationId xmlns:p14="http://schemas.microsoft.com/office/powerpoint/2010/main" val="2198505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Final Sample</a:t>
            </a:r>
          </a:p>
        </p:txBody>
      </p:sp>
      <p:graphicFrame>
        <p:nvGraphicFramePr>
          <p:cNvPr id="4" name="Table 4">
            <a:extLst>
              <a:ext uri="{FF2B5EF4-FFF2-40B4-BE49-F238E27FC236}">
                <a16:creationId xmlns:a16="http://schemas.microsoft.com/office/drawing/2014/main" id="{2DA85EAE-C3AC-4275-A261-116C8A8812D0}"/>
              </a:ext>
            </a:extLst>
          </p:cNvPr>
          <p:cNvGraphicFramePr>
            <a:graphicFrameLocks noGrp="1"/>
          </p:cNvGraphicFramePr>
          <p:nvPr>
            <p:ph idx="1"/>
            <p:extLst>
              <p:ext uri="{D42A27DB-BD31-4B8C-83A1-F6EECF244321}">
                <p14:modId xmlns:p14="http://schemas.microsoft.com/office/powerpoint/2010/main" val="3935769129"/>
              </p:ext>
            </p:extLst>
          </p:nvPr>
        </p:nvGraphicFramePr>
        <p:xfrm>
          <a:off x="1155209" y="1288423"/>
          <a:ext cx="4019384" cy="2225040"/>
        </p:xfrm>
        <a:graphic>
          <a:graphicData uri="http://schemas.openxmlformats.org/drawingml/2006/table">
            <a:tbl>
              <a:tblPr firstRow="1" bandRow="1">
                <a:tableStyleId>{5C22544A-7EE6-4342-B048-85BDC9FD1C3A}</a:tableStyleId>
              </a:tblPr>
              <a:tblGrid>
                <a:gridCol w="2468880">
                  <a:extLst>
                    <a:ext uri="{9D8B030D-6E8A-4147-A177-3AD203B41FA5}">
                      <a16:colId xmlns:a16="http://schemas.microsoft.com/office/drawing/2014/main" val="286875279"/>
                    </a:ext>
                  </a:extLst>
                </a:gridCol>
                <a:gridCol w="1550504">
                  <a:extLst>
                    <a:ext uri="{9D8B030D-6E8A-4147-A177-3AD203B41FA5}">
                      <a16:colId xmlns:a16="http://schemas.microsoft.com/office/drawing/2014/main" val="1138528284"/>
                    </a:ext>
                  </a:extLst>
                </a:gridCol>
              </a:tblGrid>
              <a:tr h="370840">
                <a:tc>
                  <a:txBody>
                    <a:bodyPr/>
                    <a:lstStyle/>
                    <a:p>
                      <a:pPr algn="ctr"/>
                      <a:r>
                        <a:rPr lang="en-US" sz="1600" dirty="0"/>
                        <a:t>Characteristic</a:t>
                      </a:r>
                      <a:endParaRPr lang="en-US" sz="1600" dirty="0">
                        <a:solidFill>
                          <a:sysClr val="windowText" lastClr="000000"/>
                        </a:solidFill>
                        <a:latin typeface="+mn-lt"/>
                      </a:endParaRP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n (%)</a:t>
                      </a:r>
                      <a:endParaRPr lang="en-US" sz="1600" dirty="0">
                        <a:solidFill>
                          <a:sysClr val="windowText" lastClr="000000"/>
                        </a:solidFill>
                        <a:latin typeface="+mn-lt"/>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3366453"/>
                  </a:ext>
                </a:extLst>
              </a:tr>
              <a:tr h="370840">
                <a:tc>
                  <a:txBody>
                    <a:bodyPr/>
                    <a:lstStyle/>
                    <a:p>
                      <a:pPr marL="57150" indent="0" algn="l" fontAlgn="b"/>
                      <a:r>
                        <a:rPr lang="en-US" sz="1600" u="none" strike="noStrike" dirty="0">
                          <a:effectLst/>
                        </a:rPr>
                        <a:t>Original sample</a:t>
                      </a:r>
                      <a:r>
                        <a:rPr lang="en-US" sz="1600" u="none" strike="noStrike" baseline="0" dirty="0">
                          <a:effectLst/>
                        </a:rPr>
                        <a:t> (any data)</a:t>
                      </a:r>
                      <a:endParaRPr lang="en-US" sz="1600" b="0" i="0" u="none" strike="noStrike" dirty="0">
                        <a:solidFill>
                          <a:sysClr val="windowText" lastClr="000000"/>
                        </a:solidFill>
                        <a:effectLst/>
                        <a:latin typeface="+mn-lt"/>
                      </a:endParaRPr>
                    </a:p>
                  </a:txBody>
                  <a:tcPr marL="7620" marR="7620" marT="762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115888" indent="0" algn="l" fontAlgn="b"/>
                      <a:r>
                        <a:rPr lang="en-US" sz="1600" u="none" strike="noStrike" dirty="0">
                          <a:effectLst/>
                        </a:rPr>
                        <a:t>14,913 (100%)</a:t>
                      </a:r>
                      <a:endParaRPr lang="en-US" sz="1600" b="0" i="0" u="none" strike="noStrike" dirty="0">
                        <a:solidFill>
                          <a:sysClr val="windowText" lastClr="000000"/>
                        </a:solidFill>
                        <a:effectLst/>
                        <a:latin typeface="+mn-lt"/>
                      </a:endParaRPr>
                    </a:p>
                  </a:txBody>
                  <a:tcPr marL="7620" marR="7620" marT="762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886376317"/>
                  </a:ext>
                </a:extLst>
              </a:tr>
              <a:tr h="370840">
                <a:tc>
                  <a:txBody>
                    <a:bodyPr/>
                    <a:lstStyle/>
                    <a:p>
                      <a:pPr marL="230188" indent="0" algn="l" fontAlgn="b"/>
                      <a:r>
                        <a:rPr lang="en-US" sz="1600" u="none" strike="noStrike" dirty="0">
                          <a:effectLst/>
                        </a:rPr>
                        <a:t>Nonadherent</a:t>
                      </a:r>
                      <a:endParaRPr lang="en-US" sz="1600" b="0" i="0" u="none" strike="noStrike" dirty="0">
                        <a:solidFill>
                          <a:sysClr val="windowText" lastClr="000000"/>
                        </a:solidFill>
                        <a:effectLst/>
                        <a:latin typeface="+mn-lt"/>
                      </a:endParaRPr>
                    </a:p>
                  </a:txBody>
                  <a:tcPr marL="7620" marR="7620" marT="762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noFill/>
                  </a:tcPr>
                </a:tc>
                <a:tc>
                  <a:txBody>
                    <a:bodyPr/>
                    <a:lstStyle/>
                    <a:p>
                      <a:pPr marL="230188" indent="0" algn="l" fontAlgn="b"/>
                      <a:r>
                        <a:rPr lang="en-US" sz="1600" u="none" strike="noStrike" dirty="0">
                          <a:solidFill>
                            <a:srgbClr val="C00000"/>
                          </a:solidFill>
                          <a:effectLst/>
                        </a:rPr>
                        <a:t>-2,163 (14.5%)</a:t>
                      </a:r>
                      <a:endParaRPr lang="en-US" sz="1600" b="0" i="0" u="none" strike="noStrike" dirty="0">
                        <a:solidFill>
                          <a:srgbClr val="C00000"/>
                        </a:solidFill>
                        <a:effectLst/>
                        <a:latin typeface="+mn-lt"/>
                      </a:endParaRPr>
                    </a:p>
                  </a:txBody>
                  <a:tcPr marL="7620" marR="7620" marT="762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525718844"/>
                  </a:ext>
                </a:extLst>
              </a:tr>
              <a:tr h="370840">
                <a:tc>
                  <a:txBody>
                    <a:bodyPr/>
                    <a:lstStyle/>
                    <a:p>
                      <a:pPr marL="230188" indent="0" algn="l" fontAlgn="b"/>
                      <a:r>
                        <a:rPr lang="en-US" sz="1600" u="none" strike="noStrike" dirty="0">
                          <a:effectLst/>
                        </a:rPr>
                        <a:t>No steps data </a:t>
                      </a:r>
                      <a:r>
                        <a:rPr lang="en-US" sz="1200" u="none" strike="noStrike" dirty="0">
                          <a:effectLst/>
                        </a:rPr>
                        <a:t>(all 0 steps/day)</a:t>
                      </a:r>
                      <a:endParaRPr lang="en-US" sz="1600" b="0" i="0" u="none" strike="noStrike" dirty="0">
                        <a:solidFill>
                          <a:sysClr val="windowText" lastClr="000000"/>
                        </a:solidFill>
                        <a:effectLst/>
                        <a:latin typeface="+mn-lt"/>
                      </a:endParaRPr>
                    </a:p>
                  </a:txBody>
                  <a:tcPr marL="7620" marR="7620" marT="762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noFill/>
                  </a:tcPr>
                </a:tc>
                <a:tc>
                  <a:txBody>
                    <a:bodyPr/>
                    <a:lstStyle/>
                    <a:p>
                      <a:pPr marL="230188" indent="0" algn="l" fontAlgn="b"/>
                      <a:r>
                        <a:rPr lang="en-US" sz="1600" u="none" strike="noStrike" dirty="0">
                          <a:solidFill>
                            <a:srgbClr val="C00000"/>
                          </a:solidFill>
                          <a:effectLst/>
                        </a:rPr>
                        <a:t>-42 (0.3%)</a:t>
                      </a:r>
                      <a:endParaRPr lang="en-US" sz="1600" b="0" i="0" u="none" strike="noStrike" dirty="0">
                        <a:solidFill>
                          <a:srgbClr val="C00000"/>
                        </a:solidFill>
                        <a:effectLst/>
                        <a:latin typeface="+mn-lt"/>
                      </a:endParaRPr>
                    </a:p>
                  </a:txBody>
                  <a:tcPr marL="7620" marR="7620" marT="762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75870129"/>
                  </a:ext>
                </a:extLst>
              </a:tr>
              <a:tr h="370840">
                <a:tc>
                  <a:txBody>
                    <a:bodyPr/>
                    <a:lstStyle/>
                    <a:p>
                      <a:pPr marL="230188" indent="0" algn="l" fontAlgn="b">
                        <a:tabLst>
                          <a:tab pos="173038" algn="l"/>
                        </a:tabLst>
                      </a:pPr>
                      <a:r>
                        <a:rPr lang="en-US" sz="1600" u="none" strike="noStrike" dirty="0">
                          <a:effectLst/>
                        </a:rPr>
                        <a:t>Device malfunction</a:t>
                      </a:r>
                      <a:endParaRPr lang="en-US" sz="1600" b="0" i="0" u="none" strike="noStrike" dirty="0">
                        <a:solidFill>
                          <a:sysClr val="windowText" lastClr="000000"/>
                        </a:solidFill>
                        <a:effectLst/>
                        <a:latin typeface="+mn-lt"/>
                      </a:endParaRPr>
                    </a:p>
                  </a:txBody>
                  <a:tcPr marL="7620" marR="7620" marT="762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noFill/>
                  </a:tcPr>
                </a:tc>
                <a:tc>
                  <a:txBody>
                    <a:bodyPr/>
                    <a:lstStyle/>
                    <a:p>
                      <a:pPr marL="230188" indent="0" algn="l" fontAlgn="b">
                        <a:tabLst>
                          <a:tab pos="230188" algn="l"/>
                        </a:tabLst>
                      </a:pPr>
                      <a:r>
                        <a:rPr lang="en-US" sz="1600" u="none" strike="noStrike" dirty="0">
                          <a:solidFill>
                            <a:srgbClr val="C00000"/>
                          </a:solidFill>
                          <a:effectLst/>
                        </a:rPr>
                        <a:t>-</a:t>
                      </a:r>
                      <a:r>
                        <a:rPr lang="en-US" sz="1600" u="none" strike="noStrike" dirty="0">
                          <a:solidFill>
                            <a:schemeClr val="bg1"/>
                          </a:solidFill>
                          <a:effectLst/>
                        </a:rPr>
                        <a:t>68</a:t>
                      </a:r>
                      <a:r>
                        <a:rPr lang="en-US" sz="1600" u="none" strike="noStrike" dirty="0">
                          <a:solidFill>
                            <a:srgbClr val="C00000"/>
                          </a:solidFill>
                          <a:effectLst/>
                        </a:rPr>
                        <a:t> (0.5%)</a:t>
                      </a:r>
                      <a:endParaRPr lang="en-US" sz="1600" b="0" i="0" u="none" strike="noStrike" dirty="0">
                        <a:solidFill>
                          <a:srgbClr val="C00000"/>
                        </a:solidFill>
                        <a:effectLst/>
                        <a:latin typeface="+mn-lt"/>
                      </a:endParaRPr>
                    </a:p>
                  </a:txBody>
                  <a:tcPr marL="7620" marR="7620" marT="762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555994871"/>
                  </a:ext>
                </a:extLst>
              </a:tr>
              <a:tr h="370840">
                <a:tc>
                  <a:txBody>
                    <a:bodyPr/>
                    <a:lstStyle/>
                    <a:p>
                      <a:pPr marL="57150" indent="0" algn="l" fontAlgn="b"/>
                      <a:r>
                        <a:rPr lang="en-US" sz="1600" b="1" u="none" strike="noStrike" dirty="0">
                          <a:effectLst/>
                        </a:rPr>
                        <a:t>Final sample</a:t>
                      </a:r>
                      <a:endParaRPr lang="en-US" sz="1600" b="1" i="0" u="none" strike="noStrike" dirty="0">
                        <a:solidFill>
                          <a:srgbClr val="0070C0"/>
                        </a:solidFill>
                        <a:effectLst/>
                        <a:latin typeface="+mn-lt"/>
                      </a:endParaRPr>
                    </a:p>
                  </a:txBody>
                  <a:tcPr marL="7620" marR="7620" marT="762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115888" indent="0" algn="l" fontAlgn="b"/>
                      <a:r>
                        <a:rPr lang="en-US" sz="1600" b="1" u="none" strike="noStrike" dirty="0">
                          <a:effectLst/>
                        </a:rPr>
                        <a:t>12,640 (84.8%)</a:t>
                      </a:r>
                      <a:endParaRPr lang="en-US" sz="1600" b="1" i="0" u="none" strike="noStrike" dirty="0">
                        <a:solidFill>
                          <a:srgbClr val="0070C0"/>
                        </a:solidFill>
                        <a:effectLst/>
                        <a:latin typeface="+mn-lt"/>
                      </a:endParaRPr>
                    </a:p>
                  </a:txBody>
                  <a:tcPr marL="7620" marR="7620" marT="762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2146077"/>
                  </a:ext>
                </a:extLst>
              </a:tr>
            </a:tbl>
          </a:graphicData>
        </a:graphic>
      </p:graphicFrame>
      <p:sp>
        <p:nvSpPr>
          <p:cNvPr id="5" name="TextBox 4">
            <a:extLst>
              <a:ext uri="{FF2B5EF4-FFF2-40B4-BE49-F238E27FC236}">
                <a16:creationId xmlns:a16="http://schemas.microsoft.com/office/drawing/2014/main" id="{BB5B9375-94E7-43CA-B9D6-FF72FA153A49}"/>
              </a:ext>
            </a:extLst>
          </p:cNvPr>
          <p:cNvSpPr txBox="1"/>
          <p:nvPr/>
        </p:nvSpPr>
        <p:spPr>
          <a:xfrm>
            <a:off x="3834979" y="2796661"/>
            <a:ext cx="543677" cy="338554"/>
          </a:xfrm>
          <a:prstGeom prst="rect">
            <a:avLst/>
          </a:prstGeom>
          <a:noFill/>
        </p:spPr>
        <p:txBody>
          <a:bodyPr wrap="square" rtlCol="0">
            <a:spAutoFit/>
          </a:bodyPr>
          <a:lstStyle/>
          <a:p>
            <a:r>
              <a:rPr lang="en-US" sz="1600" dirty="0">
                <a:solidFill>
                  <a:srgbClr val="C00000"/>
                </a:solidFill>
              </a:rPr>
              <a:t>68</a:t>
            </a:r>
          </a:p>
        </p:txBody>
      </p:sp>
    </p:spTree>
    <p:extLst>
      <p:ext uri="{BB962C8B-B14F-4D97-AF65-F5344CB8AC3E}">
        <p14:creationId xmlns:p14="http://schemas.microsoft.com/office/powerpoint/2010/main" val="204388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Final Sample</a:t>
            </a:r>
          </a:p>
        </p:txBody>
      </p:sp>
      <p:graphicFrame>
        <p:nvGraphicFramePr>
          <p:cNvPr id="4" name="Table 4">
            <a:extLst>
              <a:ext uri="{FF2B5EF4-FFF2-40B4-BE49-F238E27FC236}">
                <a16:creationId xmlns:a16="http://schemas.microsoft.com/office/drawing/2014/main" id="{2DA85EAE-C3AC-4275-A261-116C8A8812D0}"/>
              </a:ext>
            </a:extLst>
          </p:cNvPr>
          <p:cNvGraphicFramePr>
            <a:graphicFrameLocks noGrp="1"/>
          </p:cNvGraphicFramePr>
          <p:nvPr>
            <p:ph idx="1"/>
            <p:extLst>
              <p:ext uri="{D42A27DB-BD31-4B8C-83A1-F6EECF244321}">
                <p14:modId xmlns:p14="http://schemas.microsoft.com/office/powerpoint/2010/main" val="1376761782"/>
              </p:ext>
            </p:extLst>
          </p:nvPr>
        </p:nvGraphicFramePr>
        <p:xfrm>
          <a:off x="711642" y="722317"/>
          <a:ext cx="5585088" cy="23622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86875279"/>
                    </a:ext>
                  </a:extLst>
                </a:gridCol>
                <a:gridCol w="1252096">
                  <a:extLst>
                    <a:ext uri="{9D8B030D-6E8A-4147-A177-3AD203B41FA5}">
                      <a16:colId xmlns:a16="http://schemas.microsoft.com/office/drawing/2014/main" val="1138528284"/>
                    </a:ext>
                  </a:extLst>
                </a:gridCol>
                <a:gridCol w="1252096">
                  <a:extLst>
                    <a:ext uri="{9D8B030D-6E8A-4147-A177-3AD203B41FA5}">
                      <a16:colId xmlns:a16="http://schemas.microsoft.com/office/drawing/2014/main" val="561692699"/>
                    </a:ext>
                  </a:extLst>
                </a:gridCol>
                <a:gridCol w="1252096">
                  <a:extLst>
                    <a:ext uri="{9D8B030D-6E8A-4147-A177-3AD203B41FA5}">
                      <a16:colId xmlns:a16="http://schemas.microsoft.com/office/drawing/2014/main" val="1968320248"/>
                    </a:ext>
                  </a:extLst>
                </a:gridCol>
              </a:tblGrid>
              <a:tr h="502920">
                <a:tc>
                  <a:txBody>
                    <a:bodyPr/>
                    <a:lstStyle/>
                    <a:p>
                      <a:pPr algn="ctr" fontAlgn="b"/>
                      <a:r>
                        <a:rPr lang="en-US" sz="1600" b="1" i="0" u="none" strike="noStrike" dirty="0">
                          <a:solidFill>
                            <a:schemeClr val="bg1"/>
                          </a:solidFill>
                          <a:effectLst/>
                          <a:latin typeface="+mn-lt"/>
                        </a:rPr>
                        <a:t>Characteristic</a:t>
                      </a:r>
                    </a:p>
                  </a:txBody>
                  <a:tcPr marL="7620" marR="7620" marT="7620" marB="0" anchor="ctr"/>
                </a:tc>
                <a:tc>
                  <a:txBody>
                    <a:bodyPr/>
                    <a:lstStyle/>
                    <a:p>
                      <a:pPr algn="ctr" fontAlgn="b"/>
                      <a:r>
                        <a:rPr lang="en-US" sz="1400" b="1" i="0" u="none" strike="noStrike" dirty="0">
                          <a:solidFill>
                            <a:schemeClr val="bg1"/>
                          </a:solidFill>
                          <a:effectLst/>
                          <a:latin typeface="+mn-lt"/>
                        </a:rPr>
                        <a:t>Overall </a:t>
                      </a:r>
                    </a:p>
                    <a:p>
                      <a:pPr algn="ctr" fontAlgn="b"/>
                      <a:r>
                        <a:rPr lang="en-US" sz="1400" b="1" i="0" u="none" strike="noStrike" dirty="0">
                          <a:solidFill>
                            <a:schemeClr val="bg1"/>
                          </a:solidFill>
                          <a:effectLst/>
                          <a:latin typeface="+mn-lt"/>
                        </a:rPr>
                        <a:t>(n=12,640)</a:t>
                      </a:r>
                    </a:p>
                  </a:txBody>
                  <a:tcPr marL="7620" marR="7620" marT="7620" marB="0" anchor="ctr"/>
                </a:tc>
                <a:tc>
                  <a:txBody>
                    <a:bodyPr/>
                    <a:lstStyle/>
                    <a:p>
                      <a:pPr algn="ctr" fontAlgn="b"/>
                      <a:r>
                        <a:rPr lang="en-US" sz="1400" b="1" i="0" u="none" strike="noStrike" dirty="0">
                          <a:solidFill>
                            <a:schemeClr val="bg1"/>
                          </a:solidFill>
                          <a:effectLst/>
                          <a:latin typeface="+mn-lt"/>
                        </a:rPr>
                        <a:t>Men</a:t>
                      </a:r>
                    </a:p>
                    <a:p>
                      <a:pPr algn="ctr" fontAlgn="b"/>
                      <a:r>
                        <a:rPr lang="en-US" sz="1400" b="1" i="0" u="none" strike="noStrike" dirty="0">
                          <a:solidFill>
                            <a:schemeClr val="bg1"/>
                          </a:solidFill>
                          <a:effectLst/>
                          <a:latin typeface="+mn-lt"/>
                        </a:rPr>
                        <a:t>(n=5,043; 40%)</a:t>
                      </a:r>
                    </a:p>
                  </a:txBody>
                  <a:tcPr marL="7620" marR="7620" marT="7620" marB="0" anchor="ctr"/>
                </a:tc>
                <a:tc>
                  <a:txBody>
                    <a:bodyPr/>
                    <a:lstStyle/>
                    <a:p>
                      <a:pPr algn="ctr" fontAlgn="b"/>
                      <a:r>
                        <a:rPr lang="en-US" sz="1400" b="1" i="0" u="none" strike="noStrike" dirty="0">
                          <a:solidFill>
                            <a:schemeClr val="bg1"/>
                          </a:solidFill>
                          <a:effectLst/>
                          <a:latin typeface="+mn-lt"/>
                        </a:rPr>
                        <a:t>Women</a:t>
                      </a:r>
                    </a:p>
                    <a:p>
                      <a:pPr algn="ctr" fontAlgn="b"/>
                      <a:r>
                        <a:rPr lang="en-US" sz="1400" b="1" i="0" u="none" strike="noStrike" dirty="0">
                          <a:solidFill>
                            <a:schemeClr val="bg1"/>
                          </a:solidFill>
                          <a:effectLst/>
                          <a:latin typeface="+mn-lt"/>
                        </a:rPr>
                        <a:t>(n=7,597; 60%)</a:t>
                      </a:r>
                    </a:p>
                  </a:txBody>
                  <a:tcPr marL="7620" marR="7620" marT="7620" marB="0" anchor="ctr"/>
                </a:tc>
                <a:extLst>
                  <a:ext uri="{0D108BD9-81ED-4DB2-BD59-A6C34878D82A}">
                    <a16:rowId xmlns:a16="http://schemas.microsoft.com/office/drawing/2014/main" val="983366453"/>
                  </a:ext>
                </a:extLst>
              </a:tr>
              <a:tr h="274320">
                <a:tc>
                  <a:txBody>
                    <a:bodyPr/>
                    <a:lstStyle/>
                    <a:p>
                      <a:pPr marL="0" marR="0" algn="r">
                        <a:lnSpc>
                          <a:spcPct val="10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Adherent days (n)</a:t>
                      </a:r>
                    </a:p>
                  </a:txBody>
                  <a:tcPr marL="68580" marR="68580" marT="0" marB="0" anchor="ctr"/>
                </a:tc>
                <a:tc>
                  <a:txBody>
                    <a:bodyPr/>
                    <a:lstStyle/>
                    <a:p>
                      <a:pPr algn="r" fontAlgn="b"/>
                      <a:r>
                        <a:rPr lang="en-US" sz="1400" b="0" i="0" u="none" strike="noStrike" dirty="0">
                          <a:solidFill>
                            <a:srgbClr val="000000"/>
                          </a:solidFill>
                          <a:effectLst/>
                          <a:latin typeface="Calibri" panose="020F0502020204030204" pitchFamily="34" charset="0"/>
                        </a:rPr>
                        <a:t>   5.2 (1.0)</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5.3 (1.0)</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5.2 (1.0)</a:t>
                      </a:r>
                    </a:p>
                  </a:txBody>
                  <a:tcPr marL="7620" marT="7620" marB="0" anchor="ctr"/>
                </a:tc>
                <a:extLst>
                  <a:ext uri="{0D108BD9-81ED-4DB2-BD59-A6C34878D82A}">
                    <a16:rowId xmlns:a16="http://schemas.microsoft.com/office/drawing/2014/main" val="3886376317"/>
                  </a:ext>
                </a:extLst>
              </a:tr>
              <a:tr h="274320">
                <a:tc>
                  <a:txBody>
                    <a:bodyPr/>
                    <a:lstStyle/>
                    <a:p>
                      <a:pPr marL="0" marR="0" algn="r">
                        <a:lnSpc>
                          <a:spcPct val="10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Wear time (</a:t>
                      </a:r>
                      <a:r>
                        <a:rPr lang="en-US" sz="1400" dirty="0" err="1">
                          <a:effectLst/>
                          <a:latin typeface="+mn-lt"/>
                          <a:ea typeface="Calibri" panose="020F0502020204030204" pitchFamily="34" charset="0"/>
                          <a:cs typeface="Times New Roman" panose="02020603050405020304" pitchFamily="18" charset="0"/>
                        </a:rPr>
                        <a:t>hrs</a:t>
                      </a:r>
                      <a:r>
                        <a:rPr lang="en-US" sz="1400" dirty="0">
                          <a:effectLst/>
                          <a:latin typeface="+mn-lt"/>
                          <a:ea typeface="Calibri" panose="020F0502020204030204" pitchFamily="34" charset="0"/>
                          <a:cs typeface="Times New Roman" panose="02020603050405020304" pitchFamily="18" charset="0"/>
                        </a:rPr>
                        <a:t>/day)</a:t>
                      </a:r>
                    </a:p>
                  </a:txBody>
                  <a:tcPr marL="68580" marR="68580" marT="0" marB="0" anchor="ctr"/>
                </a:tc>
                <a:tc>
                  <a:txBody>
                    <a:bodyPr/>
                    <a:lstStyle/>
                    <a:p>
                      <a:pPr algn="r" fontAlgn="b"/>
                      <a:r>
                        <a:rPr lang="en-US" sz="1400" b="0" i="0" u="none" strike="noStrike" dirty="0">
                          <a:solidFill>
                            <a:srgbClr val="000000"/>
                          </a:solidFill>
                          <a:effectLst/>
                          <a:latin typeface="Calibri" panose="020F0502020204030204" pitchFamily="34" charset="0"/>
                        </a:rPr>
                        <a:t>  16.1 (3.0)</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16.4 (3.1)</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15.8 (2.9)</a:t>
                      </a:r>
                    </a:p>
                  </a:txBody>
                  <a:tcPr marL="7620" marT="7620" marB="0" anchor="ctr"/>
                </a:tc>
                <a:extLst>
                  <a:ext uri="{0D108BD9-81ED-4DB2-BD59-A6C34878D82A}">
                    <a16:rowId xmlns:a16="http://schemas.microsoft.com/office/drawing/2014/main" val="1525718844"/>
                  </a:ext>
                </a:extLst>
              </a:tr>
              <a:tr h="274320">
                <a:tc>
                  <a:txBody>
                    <a:bodyPr/>
                    <a:lstStyle/>
                    <a:p>
                      <a:pPr marL="0" marR="0" algn="r">
                        <a:lnSpc>
                          <a:spcPct val="100000"/>
                        </a:lnSpc>
                        <a:spcBef>
                          <a:spcPts val="0"/>
                        </a:spcBef>
                        <a:spcAft>
                          <a:spcPts val="0"/>
                        </a:spcAft>
                      </a:pPr>
                      <a:r>
                        <a:rPr lang="en-US" sz="1400" dirty="0">
                          <a:solidFill>
                            <a:srgbClr val="000000"/>
                          </a:solidFill>
                          <a:effectLst/>
                          <a:latin typeface="+mn-lt"/>
                          <a:ea typeface="Times New Roman" panose="02020603050405020304" pitchFamily="18" charset="0"/>
                          <a:cs typeface="Times New Roman" panose="02020603050405020304" pitchFamily="18" charset="0"/>
                        </a:rPr>
                        <a:t>Age (years) </a:t>
                      </a:r>
                      <a:endParaRPr lang="en-US" sz="1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r" fontAlgn="b"/>
                      <a:r>
                        <a:rPr lang="en-US" sz="1400" b="0" i="0" u="none" strike="noStrike" dirty="0">
                          <a:solidFill>
                            <a:srgbClr val="000000"/>
                          </a:solidFill>
                          <a:effectLst/>
                          <a:latin typeface="Calibri" panose="020F0502020204030204" pitchFamily="34" charset="0"/>
                        </a:rPr>
                        <a:t>  46.9 (13.6)</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45.8 (14.1)</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47.6 (13.2)</a:t>
                      </a:r>
                    </a:p>
                  </a:txBody>
                  <a:tcPr marL="7620" marT="7620" marB="0" anchor="ctr"/>
                </a:tc>
                <a:extLst>
                  <a:ext uri="{0D108BD9-81ED-4DB2-BD59-A6C34878D82A}">
                    <a16:rowId xmlns:a16="http://schemas.microsoft.com/office/drawing/2014/main" val="275870129"/>
                  </a:ext>
                </a:extLst>
              </a:tr>
              <a:tr h="274320">
                <a:tc>
                  <a:txBody>
                    <a:bodyPr/>
                    <a:lstStyle/>
                    <a:p>
                      <a:pPr marL="0" marR="0" algn="r">
                        <a:lnSpc>
                          <a:spcPct val="100000"/>
                        </a:lnSpc>
                        <a:spcBef>
                          <a:spcPts val="0"/>
                        </a:spcBef>
                        <a:spcAft>
                          <a:spcPts val="0"/>
                        </a:spcAft>
                      </a:pPr>
                      <a:r>
                        <a:rPr lang="en-US" sz="1400" dirty="0">
                          <a:solidFill>
                            <a:srgbClr val="000000"/>
                          </a:solidFill>
                          <a:effectLst/>
                          <a:latin typeface="+mn-lt"/>
                          <a:ea typeface="Times New Roman" panose="02020603050405020304" pitchFamily="18" charset="0"/>
                          <a:cs typeface="Times New Roman" panose="02020603050405020304" pitchFamily="18" charset="0"/>
                        </a:rPr>
                        <a:t>BMI (kg/m</a:t>
                      </a:r>
                      <a:r>
                        <a:rPr lang="en-US" sz="1400" baseline="30000" dirty="0">
                          <a:solidFill>
                            <a:srgbClr val="000000"/>
                          </a:solidFill>
                          <a:effectLst/>
                          <a:latin typeface="+mn-lt"/>
                          <a:ea typeface="Times New Roman" panose="02020603050405020304" pitchFamily="18" charset="0"/>
                          <a:cs typeface="Times New Roman" panose="02020603050405020304" pitchFamily="18" charset="0"/>
                        </a:rPr>
                        <a:t>2</a:t>
                      </a:r>
                      <a:r>
                        <a:rPr lang="en-US" sz="1400" dirty="0">
                          <a:solidFill>
                            <a:srgbClr val="000000"/>
                          </a:solidFill>
                          <a:effectLst/>
                          <a:latin typeface="+mn-lt"/>
                          <a:ea typeface="Times New Roman" panose="02020603050405020304" pitchFamily="18" charset="0"/>
                          <a:cs typeface="Times New Roman" panose="02020603050405020304" pitchFamily="18" charset="0"/>
                        </a:rPr>
                        <a:t>)</a:t>
                      </a:r>
                      <a:endParaRPr lang="en-US" sz="1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r" fontAlgn="b"/>
                      <a:r>
                        <a:rPr lang="en-US" sz="1400" b="0" i="0" u="none" strike="noStrike" dirty="0">
                          <a:solidFill>
                            <a:srgbClr val="000000"/>
                          </a:solidFill>
                          <a:effectLst/>
                          <a:latin typeface="Calibri" panose="020F0502020204030204" pitchFamily="34" charset="0"/>
                        </a:rPr>
                        <a:t>  29.7 (5.9)</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28.9 (5.2)</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30.2 (6.23)</a:t>
                      </a:r>
                    </a:p>
                  </a:txBody>
                  <a:tcPr marL="7620" marT="7620" marB="0" anchor="ctr"/>
                </a:tc>
                <a:extLst>
                  <a:ext uri="{0D108BD9-81ED-4DB2-BD59-A6C34878D82A}">
                    <a16:rowId xmlns:a16="http://schemas.microsoft.com/office/drawing/2014/main" val="3555994871"/>
                  </a:ext>
                </a:extLst>
              </a:tr>
              <a:tr h="274320">
                <a:tc>
                  <a:txBody>
                    <a:bodyPr/>
                    <a:lstStyle/>
                    <a:p>
                      <a:pPr algn="r" fontAlgn="b"/>
                      <a:r>
                        <a:rPr lang="en-US" sz="1400" b="0" i="0" u="none" strike="noStrike" dirty="0">
                          <a:solidFill>
                            <a:srgbClr val="000000"/>
                          </a:solidFill>
                          <a:effectLst/>
                          <a:latin typeface="Calibri" panose="020F0502020204030204" pitchFamily="34" charset="0"/>
                        </a:rPr>
                        <a:t>≥150 min/week MVPA (self-report; %)</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63.9% </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74.1% </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57.1% </a:t>
                      </a:r>
                    </a:p>
                  </a:txBody>
                  <a:tcPr marL="7620" marT="7620" marB="0" anchor="ctr"/>
                </a:tc>
                <a:extLst>
                  <a:ext uri="{0D108BD9-81ED-4DB2-BD59-A6C34878D82A}">
                    <a16:rowId xmlns:a16="http://schemas.microsoft.com/office/drawing/2014/main" val="2502146077"/>
                  </a:ext>
                </a:extLst>
              </a:tr>
              <a:tr h="177508">
                <a:tc gridSpan="4">
                  <a:txBody>
                    <a:bodyPr/>
                    <a:lstStyle/>
                    <a:p>
                      <a:pPr algn="l" fontAlgn="b"/>
                      <a:r>
                        <a:rPr lang="en-US" sz="1050" b="0" i="0" u="none" strike="noStrike" dirty="0">
                          <a:solidFill>
                            <a:srgbClr val="000000"/>
                          </a:solidFill>
                          <a:effectLst/>
                          <a:latin typeface="Calibri" panose="020F0502020204030204" pitchFamily="34" charset="0"/>
                        </a:rPr>
                        <a:t>Values presented as mean (SD) unless otherwise indicated</a:t>
                      </a:r>
                    </a:p>
                    <a:p>
                      <a:pPr algn="l" fontAlgn="b"/>
                      <a:r>
                        <a:rPr lang="en-US" sz="1050" b="0" i="0" u="none" strike="noStrike" dirty="0">
                          <a:solidFill>
                            <a:srgbClr val="000000"/>
                          </a:solidFill>
                          <a:effectLst/>
                          <a:latin typeface="Calibri" panose="020F0502020204030204" pitchFamily="34" charset="0"/>
                        </a:rPr>
                        <a:t>*Based on Actical counts</a:t>
                      </a:r>
                    </a:p>
                  </a:txBody>
                  <a:tcPr marL="7620" marR="7620" marT="7620" marB="0">
                    <a:lnL w="12700" cmpd="sng">
                      <a:noFill/>
                    </a:lnL>
                    <a:lnR w="12700" cmpd="sng">
                      <a:noFill/>
                    </a:lnR>
                    <a:lnB w="12700" cmpd="sng">
                      <a:noFill/>
                    </a:lnB>
                    <a:lnTlToBr w="12700" cmpd="sng">
                      <a:noFill/>
                      <a:prstDash val="solid"/>
                    </a:lnTlToBr>
                    <a:lnBlToTr w="12700" cmpd="sng">
                      <a:noFill/>
                      <a:prstDash val="solid"/>
                    </a:lnBlToTr>
                    <a:noFill/>
                  </a:tcPr>
                </a:tc>
                <a:tc hMerge="1">
                  <a:txBody>
                    <a:bodyPr/>
                    <a:lstStyle/>
                    <a:p>
                      <a:pPr algn="r" fontAlgn="b"/>
                      <a:endParaRPr lang="en-US" sz="11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r" fontAlgn="b"/>
                      <a:endParaRPr lang="en-US" sz="11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r"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67229119"/>
                  </a:ext>
                </a:extLst>
              </a:tr>
            </a:tbl>
          </a:graphicData>
        </a:graphic>
      </p:graphicFrame>
      <p:graphicFrame>
        <p:nvGraphicFramePr>
          <p:cNvPr id="8" name="Table 4">
            <a:extLst>
              <a:ext uri="{FF2B5EF4-FFF2-40B4-BE49-F238E27FC236}">
                <a16:creationId xmlns:a16="http://schemas.microsoft.com/office/drawing/2014/main" id="{1E45A89C-B49E-4D9A-8634-D327383F40B3}"/>
              </a:ext>
            </a:extLst>
          </p:cNvPr>
          <p:cNvGraphicFramePr>
            <a:graphicFrameLocks/>
          </p:cNvGraphicFramePr>
          <p:nvPr>
            <p:extLst>
              <p:ext uri="{D42A27DB-BD31-4B8C-83A1-F6EECF244321}">
                <p14:modId xmlns:p14="http://schemas.microsoft.com/office/powerpoint/2010/main" val="3850010346"/>
              </p:ext>
            </p:extLst>
          </p:nvPr>
        </p:nvGraphicFramePr>
        <p:xfrm>
          <a:off x="711642" y="722317"/>
          <a:ext cx="5585088" cy="37338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86875279"/>
                    </a:ext>
                  </a:extLst>
                </a:gridCol>
                <a:gridCol w="1252096">
                  <a:extLst>
                    <a:ext uri="{9D8B030D-6E8A-4147-A177-3AD203B41FA5}">
                      <a16:colId xmlns:a16="http://schemas.microsoft.com/office/drawing/2014/main" val="1138528284"/>
                    </a:ext>
                  </a:extLst>
                </a:gridCol>
                <a:gridCol w="1252096">
                  <a:extLst>
                    <a:ext uri="{9D8B030D-6E8A-4147-A177-3AD203B41FA5}">
                      <a16:colId xmlns:a16="http://schemas.microsoft.com/office/drawing/2014/main" val="561692699"/>
                    </a:ext>
                  </a:extLst>
                </a:gridCol>
                <a:gridCol w="1252096">
                  <a:extLst>
                    <a:ext uri="{9D8B030D-6E8A-4147-A177-3AD203B41FA5}">
                      <a16:colId xmlns:a16="http://schemas.microsoft.com/office/drawing/2014/main" val="1968320248"/>
                    </a:ext>
                  </a:extLst>
                </a:gridCol>
              </a:tblGrid>
              <a:tr h="502920">
                <a:tc>
                  <a:txBody>
                    <a:bodyPr/>
                    <a:lstStyle/>
                    <a:p>
                      <a:pPr algn="ctr" fontAlgn="b"/>
                      <a:r>
                        <a:rPr lang="en-US" sz="1600" b="1" i="0" u="none" strike="noStrike" dirty="0">
                          <a:solidFill>
                            <a:schemeClr val="bg1"/>
                          </a:solidFill>
                          <a:effectLst/>
                          <a:latin typeface="+mn-lt"/>
                        </a:rPr>
                        <a:t>Characteristic</a:t>
                      </a:r>
                    </a:p>
                  </a:txBody>
                  <a:tcPr marL="7620" marR="7620" marT="7620" marB="0" anchor="ctr"/>
                </a:tc>
                <a:tc>
                  <a:txBody>
                    <a:bodyPr/>
                    <a:lstStyle/>
                    <a:p>
                      <a:pPr algn="ctr" fontAlgn="b"/>
                      <a:r>
                        <a:rPr lang="en-US" sz="1400" b="1" i="0" u="none" strike="noStrike" dirty="0">
                          <a:solidFill>
                            <a:schemeClr val="bg1"/>
                          </a:solidFill>
                          <a:effectLst/>
                          <a:latin typeface="+mn-lt"/>
                        </a:rPr>
                        <a:t>Overall </a:t>
                      </a:r>
                    </a:p>
                    <a:p>
                      <a:pPr algn="ctr" fontAlgn="b"/>
                      <a:r>
                        <a:rPr lang="en-US" sz="1400" b="1" i="0" u="none" strike="noStrike" dirty="0">
                          <a:solidFill>
                            <a:schemeClr val="bg1"/>
                          </a:solidFill>
                          <a:effectLst/>
                          <a:latin typeface="+mn-lt"/>
                        </a:rPr>
                        <a:t>(n=12,640)</a:t>
                      </a:r>
                    </a:p>
                  </a:txBody>
                  <a:tcPr marL="7620" marR="7620" marT="7620" marB="0" anchor="ctr"/>
                </a:tc>
                <a:tc>
                  <a:txBody>
                    <a:bodyPr/>
                    <a:lstStyle/>
                    <a:p>
                      <a:pPr algn="ctr" fontAlgn="b"/>
                      <a:r>
                        <a:rPr lang="en-US" sz="1400" b="1" i="0" u="none" strike="noStrike" dirty="0">
                          <a:solidFill>
                            <a:schemeClr val="bg1"/>
                          </a:solidFill>
                          <a:effectLst/>
                          <a:latin typeface="+mn-lt"/>
                        </a:rPr>
                        <a:t>Men</a:t>
                      </a:r>
                    </a:p>
                    <a:p>
                      <a:pPr algn="ctr" fontAlgn="b"/>
                      <a:r>
                        <a:rPr lang="en-US" sz="1400" b="1" i="0" u="none" strike="noStrike" dirty="0">
                          <a:solidFill>
                            <a:schemeClr val="bg1"/>
                          </a:solidFill>
                          <a:effectLst/>
                          <a:latin typeface="+mn-lt"/>
                        </a:rPr>
                        <a:t>(n=5,043; 40%)</a:t>
                      </a:r>
                    </a:p>
                  </a:txBody>
                  <a:tcPr marL="7620" marR="7620" marT="7620" marB="0" anchor="ctr"/>
                </a:tc>
                <a:tc>
                  <a:txBody>
                    <a:bodyPr/>
                    <a:lstStyle/>
                    <a:p>
                      <a:pPr algn="ctr" fontAlgn="b"/>
                      <a:r>
                        <a:rPr lang="en-US" sz="1400" b="1" i="0" u="none" strike="noStrike" dirty="0">
                          <a:solidFill>
                            <a:schemeClr val="bg1"/>
                          </a:solidFill>
                          <a:effectLst/>
                          <a:latin typeface="+mn-lt"/>
                        </a:rPr>
                        <a:t>Women</a:t>
                      </a:r>
                    </a:p>
                    <a:p>
                      <a:pPr algn="ctr" fontAlgn="b"/>
                      <a:r>
                        <a:rPr lang="en-US" sz="1400" b="1" i="0" u="none" strike="noStrike" dirty="0">
                          <a:solidFill>
                            <a:schemeClr val="bg1"/>
                          </a:solidFill>
                          <a:effectLst/>
                          <a:latin typeface="+mn-lt"/>
                        </a:rPr>
                        <a:t>(n=7,597; 60%)</a:t>
                      </a:r>
                    </a:p>
                  </a:txBody>
                  <a:tcPr marL="7620" marR="7620" marT="7620" marB="0" anchor="ctr"/>
                </a:tc>
                <a:extLst>
                  <a:ext uri="{0D108BD9-81ED-4DB2-BD59-A6C34878D82A}">
                    <a16:rowId xmlns:a16="http://schemas.microsoft.com/office/drawing/2014/main" val="983366453"/>
                  </a:ext>
                </a:extLst>
              </a:tr>
              <a:tr h="274320">
                <a:tc>
                  <a:txBody>
                    <a:bodyPr/>
                    <a:lstStyle/>
                    <a:p>
                      <a:pPr marL="0" marR="0" algn="r">
                        <a:lnSpc>
                          <a:spcPct val="10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Adherent days (n)</a:t>
                      </a:r>
                    </a:p>
                  </a:txBody>
                  <a:tcPr marL="68580" marR="68580" marT="0" marB="0" anchor="ctr"/>
                </a:tc>
                <a:tc>
                  <a:txBody>
                    <a:bodyPr/>
                    <a:lstStyle/>
                    <a:p>
                      <a:pPr algn="r" fontAlgn="b"/>
                      <a:r>
                        <a:rPr lang="en-US" sz="1400" b="0" i="0" u="none" strike="noStrike" dirty="0">
                          <a:solidFill>
                            <a:srgbClr val="000000"/>
                          </a:solidFill>
                          <a:effectLst/>
                          <a:latin typeface="Calibri" panose="020F0502020204030204" pitchFamily="34" charset="0"/>
                        </a:rPr>
                        <a:t>   5.2 (1.0)</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5.3 (1.0)</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5.2 (1.0)</a:t>
                      </a:r>
                    </a:p>
                  </a:txBody>
                  <a:tcPr marL="7620" marT="7620" marB="0" anchor="ctr"/>
                </a:tc>
                <a:extLst>
                  <a:ext uri="{0D108BD9-81ED-4DB2-BD59-A6C34878D82A}">
                    <a16:rowId xmlns:a16="http://schemas.microsoft.com/office/drawing/2014/main" val="3886376317"/>
                  </a:ext>
                </a:extLst>
              </a:tr>
              <a:tr h="274320">
                <a:tc>
                  <a:txBody>
                    <a:bodyPr/>
                    <a:lstStyle/>
                    <a:p>
                      <a:pPr marL="0" marR="0" algn="r">
                        <a:lnSpc>
                          <a:spcPct val="10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Wear time (</a:t>
                      </a:r>
                      <a:r>
                        <a:rPr lang="en-US" sz="1400" dirty="0" err="1">
                          <a:effectLst/>
                          <a:latin typeface="+mn-lt"/>
                          <a:ea typeface="Calibri" panose="020F0502020204030204" pitchFamily="34" charset="0"/>
                          <a:cs typeface="Times New Roman" panose="02020603050405020304" pitchFamily="18" charset="0"/>
                        </a:rPr>
                        <a:t>hrs</a:t>
                      </a:r>
                      <a:r>
                        <a:rPr lang="en-US" sz="1400" dirty="0">
                          <a:effectLst/>
                          <a:latin typeface="+mn-lt"/>
                          <a:ea typeface="Calibri" panose="020F0502020204030204" pitchFamily="34" charset="0"/>
                          <a:cs typeface="Times New Roman" panose="02020603050405020304" pitchFamily="18" charset="0"/>
                        </a:rPr>
                        <a:t>/day)</a:t>
                      </a:r>
                    </a:p>
                  </a:txBody>
                  <a:tcPr marL="68580" marR="68580" marT="0" marB="0" anchor="ctr"/>
                </a:tc>
                <a:tc>
                  <a:txBody>
                    <a:bodyPr/>
                    <a:lstStyle/>
                    <a:p>
                      <a:pPr algn="r" fontAlgn="b"/>
                      <a:r>
                        <a:rPr lang="en-US" sz="1400" b="0" i="0" u="none" strike="noStrike" dirty="0">
                          <a:solidFill>
                            <a:srgbClr val="000000"/>
                          </a:solidFill>
                          <a:effectLst/>
                          <a:latin typeface="Calibri" panose="020F0502020204030204" pitchFamily="34" charset="0"/>
                        </a:rPr>
                        <a:t>  16.1 (3.0)</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16.4 (3.1)</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15.8 (2.9)</a:t>
                      </a:r>
                    </a:p>
                  </a:txBody>
                  <a:tcPr marL="7620" marT="7620" marB="0" anchor="ctr"/>
                </a:tc>
                <a:extLst>
                  <a:ext uri="{0D108BD9-81ED-4DB2-BD59-A6C34878D82A}">
                    <a16:rowId xmlns:a16="http://schemas.microsoft.com/office/drawing/2014/main" val="1525718844"/>
                  </a:ext>
                </a:extLst>
              </a:tr>
              <a:tr h="274320">
                <a:tc>
                  <a:txBody>
                    <a:bodyPr/>
                    <a:lstStyle/>
                    <a:p>
                      <a:pPr marL="0" marR="0" algn="r">
                        <a:lnSpc>
                          <a:spcPct val="100000"/>
                        </a:lnSpc>
                        <a:spcBef>
                          <a:spcPts val="0"/>
                        </a:spcBef>
                        <a:spcAft>
                          <a:spcPts val="0"/>
                        </a:spcAft>
                      </a:pPr>
                      <a:r>
                        <a:rPr lang="en-US" sz="1400" dirty="0">
                          <a:solidFill>
                            <a:srgbClr val="000000"/>
                          </a:solidFill>
                          <a:effectLst/>
                          <a:latin typeface="+mn-lt"/>
                          <a:ea typeface="Times New Roman" panose="02020603050405020304" pitchFamily="18" charset="0"/>
                          <a:cs typeface="Times New Roman" panose="02020603050405020304" pitchFamily="18" charset="0"/>
                        </a:rPr>
                        <a:t>Age (years) </a:t>
                      </a:r>
                      <a:endParaRPr lang="en-US" sz="1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r" fontAlgn="b"/>
                      <a:r>
                        <a:rPr lang="en-US" sz="1400" b="0" i="0" u="none" strike="noStrike" dirty="0">
                          <a:solidFill>
                            <a:srgbClr val="000000"/>
                          </a:solidFill>
                          <a:effectLst/>
                          <a:latin typeface="Calibri" panose="020F0502020204030204" pitchFamily="34" charset="0"/>
                        </a:rPr>
                        <a:t>  46.9 (13.6)</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45.8 (14.1)</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47.6 (13.2)</a:t>
                      </a:r>
                    </a:p>
                  </a:txBody>
                  <a:tcPr marL="7620" marT="7620" marB="0" anchor="ctr"/>
                </a:tc>
                <a:extLst>
                  <a:ext uri="{0D108BD9-81ED-4DB2-BD59-A6C34878D82A}">
                    <a16:rowId xmlns:a16="http://schemas.microsoft.com/office/drawing/2014/main" val="275870129"/>
                  </a:ext>
                </a:extLst>
              </a:tr>
              <a:tr h="274320">
                <a:tc>
                  <a:txBody>
                    <a:bodyPr/>
                    <a:lstStyle/>
                    <a:p>
                      <a:pPr marL="0" marR="0" algn="r">
                        <a:lnSpc>
                          <a:spcPct val="100000"/>
                        </a:lnSpc>
                        <a:spcBef>
                          <a:spcPts val="0"/>
                        </a:spcBef>
                        <a:spcAft>
                          <a:spcPts val="0"/>
                        </a:spcAft>
                      </a:pPr>
                      <a:r>
                        <a:rPr lang="en-US" sz="1400" dirty="0">
                          <a:solidFill>
                            <a:srgbClr val="000000"/>
                          </a:solidFill>
                          <a:effectLst/>
                          <a:latin typeface="+mn-lt"/>
                          <a:ea typeface="Times New Roman" panose="02020603050405020304" pitchFamily="18" charset="0"/>
                          <a:cs typeface="Times New Roman" panose="02020603050405020304" pitchFamily="18" charset="0"/>
                        </a:rPr>
                        <a:t>BMI (kg/m</a:t>
                      </a:r>
                      <a:r>
                        <a:rPr lang="en-US" sz="1400" baseline="30000" dirty="0">
                          <a:solidFill>
                            <a:srgbClr val="000000"/>
                          </a:solidFill>
                          <a:effectLst/>
                          <a:latin typeface="+mn-lt"/>
                          <a:ea typeface="Times New Roman" panose="02020603050405020304" pitchFamily="18" charset="0"/>
                          <a:cs typeface="Times New Roman" panose="02020603050405020304" pitchFamily="18" charset="0"/>
                        </a:rPr>
                        <a:t>2</a:t>
                      </a:r>
                      <a:r>
                        <a:rPr lang="en-US" sz="1400" dirty="0">
                          <a:solidFill>
                            <a:srgbClr val="000000"/>
                          </a:solidFill>
                          <a:effectLst/>
                          <a:latin typeface="+mn-lt"/>
                          <a:ea typeface="Times New Roman" panose="02020603050405020304" pitchFamily="18" charset="0"/>
                          <a:cs typeface="Times New Roman" panose="02020603050405020304" pitchFamily="18" charset="0"/>
                        </a:rPr>
                        <a:t>)</a:t>
                      </a:r>
                      <a:endParaRPr lang="en-US" sz="1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r" fontAlgn="b"/>
                      <a:r>
                        <a:rPr lang="en-US" sz="1400" b="0" i="0" u="none" strike="noStrike" dirty="0">
                          <a:solidFill>
                            <a:srgbClr val="000000"/>
                          </a:solidFill>
                          <a:effectLst/>
                          <a:latin typeface="Calibri" panose="020F0502020204030204" pitchFamily="34" charset="0"/>
                        </a:rPr>
                        <a:t>  29.7 (5.9)</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28.9 (5.2)</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30.2 (6.23)</a:t>
                      </a:r>
                    </a:p>
                  </a:txBody>
                  <a:tcPr marL="7620" marT="7620" marB="0" anchor="ctr"/>
                </a:tc>
                <a:extLst>
                  <a:ext uri="{0D108BD9-81ED-4DB2-BD59-A6C34878D82A}">
                    <a16:rowId xmlns:a16="http://schemas.microsoft.com/office/drawing/2014/main" val="3555994871"/>
                  </a:ext>
                </a:extLst>
              </a:tr>
              <a:tr h="274320">
                <a:tc>
                  <a:txBody>
                    <a:bodyPr/>
                    <a:lstStyle/>
                    <a:p>
                      <a:pPr algn="r" fontAlgn="b"/>
                      <a:r>
                        <a:rPr lang="en-US" sz="1400" b="0" i="0" u="none" strike="noStrike" dirty="0">
                          <a:solidFill>
                            <a:srgbClr val="000000"/>
                          </a:solidFill>
                          <a:effectLst/>
                          <a:latin typeface="Calibri" panose="020F0502020204030204" pitchFamily="34" charset="0"/>
                        </a:rPr>
                        <a:t>≥150 min/week MVPA (self-report; %)</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63.9% </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74.1% </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57.1% </a:t>
                      </a:r>
                    </a:p>
                  </a:txBody>
                  <a:tcPr marL="7620" marT="7620" marB="0" anchor="ctr"/>
                </a:tc>
                <a:extLst>
                  <a:ext uri="{0D108BD9-81ED-4DB2-BD59-A6C34878D82A}">
                    <a16:rowId xmlns:a16="http://schemas.microsoft.com/office/drawing/2014/main" val="2502146077"/>
                  </a:ext>
                </a:extLst>
              </a:tr>
              <a:tr h="274320">
                <a:tc>
                  <a:txBody>
                    <a:bodyPr/>
                    <a:lstStyle/>
                    <a:p>
                      <a:pPr algn="r" fontAlgn="b"/>
                      <a:r>
                        <a:rPr lang="en-US" sz="1400" b="0" i="0" u="none" strike="noStrike" dirty="0">
                          <a:solidFill>
                            <a:srgbClr val="000000"/>
                          </a:solidFill>
                          <a:effectLst/>
                          <a:latin typeface="Calibri" panose="020F0502020204030204" pitchFamily="34" charset="0"/>
                        </a:rPr>
                        <a:t>MVPA min/day*</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22.9 (29.6)</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29.9 (33.8)</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18.3 (25.3)</a:t>
                      </a:r>
                    </a:p>
                  </a:txBody>
                  <a:tcPr marL="7620" marT="7620" marB="0" anchor="ctr"/>
                </a:tc>
                <a:extLst>
                  <a:ext uri="{0D108BD9-81ED-4DB2-BD59-A6C34878D82A}">
                    <a16:rowId xmlns:a16="http://schemas.microsoft.com/office/drawing/2014/main" val="1437690096"/>
                  </a:ext>
                </a:extLst>
              </a:tr>
              <a:tr h="274320">
                <a:tc>
                  <a:txBody>
                    <a:bodyPr/>
                    <a:lstStyle/>
                    <a:p>
                      <a:pPr algn="r" fontAlgn="b"/>
                      <a:r>
                        <a:rPr lang="en-US" sz="1400" b="0" i="0" u="none" strike="noStrike" dirty="0">
                          <a:solidFill>
                            <a:srgbClr val="000000"/>
                          </a:solidFill>
                          <a:effectLst/>
                          <a:latin typeface="Calibri" panose="020F0502020204030204" pitchFamily="34" charset="0"/>
                        </a:rPr>
                        <a:t>Sedentary </a:t>
                      </a:r>
                      <a:r>
                        <a:rPr lang="en-US" sz="1400" b="0" i="0" u="none" strike="noStrike" dirty="0" err="1">
                          <a:solidFill>
                            <a:srgbClr val="000000"/>
                          </a:solidFill>
                          <a:effectLst/>
                          <a:latin typeface="Calibri" panose="020F0502020204030204" pitchFamily="34" charset="0"/>
                        </a:rPr>
                        <a:t>hrs</a:t>
                      </a:r>
                      <a:r>
                        <a:rPr lang="en-US" sz="1400" b="0" i="0" u="none" strike="noStrike" dirty="0">
                          <a:solidFill>
                            <a:srgbClr val="000000"/>
                          </a:solidFill>
                          <a:effectLst/>
                          <a:latin typeface="Calibri" panose="020F0502020204030204" pitchFamily="34" charset="0"/>
                        </a:rPr>
                        <a:t>/day*</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11.9 (3.0)</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11.9 (3.2)</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11.9 (2.8)</a:t>
                      </a:r>
                    </a:p>
                  </a:txBody>
                  <a:tcPr marL="7620" marT="7620" marB="0" anchor="ctr"/>
                </a:tc>
                <a:extLst>
                  <a:ext uri="{0D108BD9-81ED-4DB2-BD59-A6C34878D82A}">
                    <a16:rowId xmlns:a16="http://schemas.microsoft.com/office/drawing/2014/main" val="237524837"/>
                  </a:ext>
                </a:extLst>
              </a:tr>
              <a:tr h="274320">
                <a:tc>
                  <a:txBody>
                    <a:bodyPr/>
                    <a:lstStyle/>
                    <a:p>
                      <a:pPr algn="r" fontAlgn="b"/>
                      <a:r>
                        <a:rPr lang="en-US" sz="1400" b="0" i="0" u="none" strike="noStrike" dirty="0">
                          <a:solidFill>
                            <a:srgbClr val="000000"/>
                          </a:solidFill>
                          <a:effectLst/>
                          <a:latin typeface="Calibri" panose="020F0502020204030204" pitchFamily="34" charset="0"/>
                        </a:rPr>
                        <a:t>Light PA min/day*</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226.5 (92.2)</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239.0 (101.9)</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218.2 (84.1)</a:t>
                      </a:r>
                    </a:p>
                  </a:txBody>
                  <a:tcPr marL="7620" marT="7620" marB="0" anchor="ctr"/>
                </a:tc>
                <a:extLst>
                  <a:ext uri="{0D108BD9-81ED-4DB2-BD59-A6C34878D82A}">
                    <a16:rowId xmlns:a16="http://schemas.microsoft.com/office/drawing/2014/main" val="2501813790"/>
                  </a:ext>
                </a:extLst>
              </a:tr>
              <a:tr h="274320">
                <a:tc>
                  <a:txBody>
                    <a:bodyPr/>
                    <a:lstStyle/>
                    <a:p>
                      <a:pPr algn="r" fontAlgn="b"/>
                      <a:r>
                        <a:rPr lang="en-US" sz="1400" b="0" i="0" u="none" strike="noStrike" dirty="0">
                          <a:solidFill>
                            <a:srgbClr val="000000"/>
                          </a:solidFill>
                          <a:effectLst/>
                          <a:latin typeface="Calibri" panose="020F0502020204030204" pitchFamily="34" charset="0"/>
                        </a:rPr>
                        <a:t>Moderate PA min/day*</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19.9 (21.3)</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25.6 (24.9)</a:t>
                      </a:r>
                    </a:p>
                  </a:txBody>
                  <a:tcPr marL="7620" marT="7620" marB="0" anchor="ctr"/>
                </a:tc>
                <a:tc>
                  <a:txBody>
                    <a:bodyPr/>
                    <a:lstStyle/>
                    <a:p>
                      <a:pPr algn="r" fontAlgn="b"/>
                      <a:r>
                        <a:rPr lang="en-US" sz="1400" b="0" i="0" u="none" strike="noStrike" dirty="0">
                          <a:solidFill>
                            <a:srgbClr val="000000"/>
                          </a:solidFill>
                          <a:effectLst/>
                          <a:latin typeface="Calibri" panose="020F0502020204030204" pitchFamily="34" charset="0"/>
                        </a:rPr>
                        <a:t>  16.1 (17.6)</a:t>
                      </a:r>
                    </a:p>
                  </a:txBody>
                  <a:tcPr marL="7620" marT="7620" marB="0" anchor="ctr"/>
                </a:tc>
                <a:extLst>
                  <a:ext uri="{0D108BD9-81ED-4DB2-BD59-A6C34878D82A}">
                    <a16:rowId xmlns:a16="http://schemas.microsoft.com/office/drawing/2014/main" val="3823250503"/>
                  </a:ext>
                </a:extLst>
              </a:tr>
              <a:tr h="274320">
                <a:tc>
                  <a:txBody>
                    <a:bodyPr/>
                    <a:lstStyle/>
                    <a:p>
                      <a:pPr algn="r" fontAlgn="b"/>
                      <a:r>
                        <a:rPr lang="en-US" sz="1400" b="0" i="0" u="none" strike="noStrike" dirty="0">
                          <a:solidFill>
                            <a:srgbClr val="000000"/>
                          </a:solidFill>
                          <a:effectLst/>
                          <a:latin typeface="Calibri" panose="020F0502020204030204" pitchFamily="34" charset="0"/>
                        </a:rPr>
                        <a:t>Vigorous PA min/day*</a:t>
                      </a:r>
                    </a:p>
                  </a:txBody>
                  <a:tcPr marL="7620" marT="7620" marB="0" anchor="ctr">
                    <a:lnB w="12700" cmpd="sng">
                      <a:noFill/>
                    </a:lnB>
                  </a:tcPr>
                </a:tc>
                <a:tc>
                  <a:txBody>
                    <a:bodyPr/>
                    <a:lstStyle/>
                    <a:p>
                      <a:pPr algn="r" fontAlgn="b"/>
                      <a:r>
                        <a:rPr lang="en-US" sz="1400" b="0" i="0" u="none" strike="noStrike" dirty="0">
                          <a:solidFill>
                            <a:srgbClr val="000000"/>
                          </a:solidFill>
                          <a:effectLst/>
                          <a:latin typeface="Calibri" panose="020F0502020204030204" pitchFamily="34" charset="0"/>
                        </a:rPr>
                        <a:t>   3.0 (12.0)</a:t>
                      </a:r>
                    </a:p>
                  </a:txBody>
                  <a:tcPr marL="7620" marT="7620" marB="0" anchor="ctr">
                    <a:lnB w="12700" cmpd="sng">
                      <a:noFill/>
                    </a:lnB>
                  </a:tcPr>
                </a:tc>
                <a:tc>
                  <a:txBody>
                    <a:bodyPr/>
                    <a:lstStyle/>
                    <a:p>
                      <a:pPr algn="r" fontAlgn="b"/>
                      <a:r>
                        <a:rPr lang="en-US" sz="1400" b="0" i="0" u="none" strike="noStrike" dirty="0">
                          <a:solidFill>
                            <a:srgbClr val="000000"/>
                          </a:solidFill>
                          <a:effectLst/>
                          <a:latin typeface="Calibri" panose="020F0502020204030204" pitchFamily="34" charset="0"/>
                        </a:rPr>
                        <a:t>   4.3 (13.3)</a:t>
                      </a:r>
                    </a:p>
                  </a:txBody>
                  <a:tcPr marL="7620" marT="7620" marB="0" anchor="ctr">
                    <a:lnB w="12700" cmpd="sng">
                      <a:noFill/>
                    </a:lnB>
                  </a:tcPr>
                </a:tc>
                <a:tc>
                  <a:txBody>
                    <a:bodyPr/>
                    <a:lstStyle/>
                    <a:p>
                      <a:pPr algn="r" fontAlgn="b"/>
                      <a:r>
                        <a:rPr lang="en-US" sz="1400" b="0" i="0" u="none" strike="noStrike" dirty="0">
                          <a:solidFill>
                            <a:srgbClr val="000000"/>
                          </a:solidFill>
                          <a:effectLst/>
                          <a:latin typeface="Calibri" panose="020F0502020204030204" pitchFamily="34" charset="0"/>
                        </a:rPr>
                        <a:t>   2.2 (10.9)</a:t>
                      </a:r>
                    </a:p>
                  </a:txBody>
                  <a:tcPr marL="7620" marT="7620" marB="0" anchor="ctr">
                    <a:lnB w="12700" cmpd="sng">
                      <a:noFill/>
                    </a:lnB>
                  </a:tcPr>
                </a:tc>
                <a:extLst>
                  <a:ext uri="{0D108BD9-81ED-4DB2-BD59-A6C34878D82A}">
                    <a16:rowId xmlns:a16="http://schemas.microsoft.com/office/drawing/2014/main" val="1106147407"/>
                  </a:ext>
                </a:extLst>
              </a:tr>
              <a:tr h="177508">
                <a:tc gridSpan="4">
                  <a:txBody>
                    <a:bodyPr/>
                    <a:lstStyle/>
                    <a:p>
                      <a:pPr algn="l" fontAlgn="b"/>
                      <a:r>
                        <a:rPr lang="en-US" sz="1050" b="0" i="0" u="none" strike="noStrike" dirty="0">
                          <a:solidFill>
                            <a:srgbClr val="000000"/>
                          </a:solidFill>
                          <a:effectLst/>
                          <a:latin typeface="Calibri" panose="020F0502020204030204" pitchFamily="34" charset="0"/>
                        </a:rPr>
                        <a:t>Values presented as mean (SD) unless otherwise indicated</a:t>
                      </a:r>
                    </a:p>
                    <a:p>
                      <a:pPr algn="l" fontAlgn="b"/>
                      <a:r>
                        <a:rPr lang="en-US" sz="1050" b="0" i="0" u="none" strike="noStrike" dirty="0">
                          <a:solidFill>
                            <a:srgbClr val="000000"/>
                          </a:solidFill>
                          <a:effectLst/>
                          <a:latin typeface="Calibri" panose="020F0502020204030204" pitchFamily="34" charset="0"/>
                        </a:rPr>
                        <a:t>*Based on Actical counts</a:t>
                      </a:r>
                    </a:p>
                  </a:txBody>
                  <a:tcPr marL="7620" marR="7620" marT="76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r" fontAlgn="b"/>
                      <a:endParaRPr lang="en-US" sz="11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r" fontAlgn="b"/>
                      <a:endParaRPr lang="en-US" sz="11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r"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67229119"/>
                  </a:ext>
                </a:extLst>
              </a:tr>
            </a:tbl>
          </a:graphicData>
        </a:graphic>
      </p:graphicFrame>
    </p:spTree>
    <p:extLst>
      <p:ext uri="{BB962C8B-B14F-4D97-AF65-F5344CB8AC3E}">
        <p14:creationId xmlns:p14="http://schemas.microsoft.com/office/powerpoint/2010/main" val="330364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Step-Based Metrics</a:t>
            </a:r>
          </a:p>
        </p:txBody>
      </p:sp>
      <p:graphicFrame>
        <p:nvGraphicFramePr>
          <p:cNvPr id="10" name="Table 9">
            <a:extLst>
              <a:ext uri="{FF2B5EF4-FFF2-40B4-BE49-F238E27FC236}">
                <a16:creationId xmlns:a16="http://schemas.microsoft.com/office/drawing/2014/main" id="{1A0CF234-9705-4CAE-892D-E2385C98F1C2}"/>
              </a:ext>
            </a:extLst>
          </p:cNvPr>
          <p:cNvGraphicFramePr>
            <a:graphicFrameLocks noGrp="1"/>
          </p:cNvGraphicFramePr>
          <p:nvPr>
            <p:extLst>
              <p:ext uri="{D42A27DB-BD31-4B8C-83A1-F6EECF244321}">
                <p14:modId xmlns:p14="http://schemas.microsoft.com/office/powerpoint/2010/main" val="1627336152"/>
              </p:ext>
            </p:extLst>
          </p:nvPr>
        </p:nvGraphicFramePr>
        <p:xfrm>
          <a:off x="128754" y="625946"/>
          <a:ext cx="6609081" cy="3798510"/>
        </p:xfrm>
        <a:graphic>
          <a:graphicData uri="http://schemas.openxmlformats.org/drawingml/2006/table">
            <a:tbl>
              <a:tblPr firstRow="1" firstCol="1" bandRow="1"/>
              <a:tblGrid>
                <a:gridCol w="2743201">
                  <a:extLst>
                    <a:ext uri="{9D8B030D-6E8A-4147-A177-3AD203B41FA5}">
                      <a16:colId xmlns:a16="http://schemas.microsoft.com/office/drawing/2014/main" val="4022560419"/>
                    </a:ext>
                  </a:extLst>
                </a:gridCol>
                <a:gridCol w="3865880">
                  <a:extLst>
                    <a:ext uri="{9D8B030D-6E8A-4147-A177-3AD203B41FA5}">
                      <a16:colId xmlns:a16="http://schemas.microsoft.com/office/drawing/2014/main" val="1532457931"/>
                    </a:ext>
                  </a:extLst>
                </a:gridCol>
              </a:tblGrid>
              <a:tr h="73071">
                <a:tc>
                  <a:txBody>
                    <a:bodyPr/>
                    <a:lstStyle/>
                    <a:p>
                      <a:pPr marL="39370" marR="0" algn="ctr">
                        <a:lnSpc>
                          <a:spcPct val="100000"/>
                        </a:lnSpc>
                        <a:spcBef>
                          <a:spcPts val="0"/>
                        </a:spcBef>
                        <a:spcAft>
                          <a:spcPts val="0"/>
                        </a:spcAft>
                      </a:pPr>
                      <a:r>
                        <a:rPr lang="en-US" sz="1400" b="1" dirty="0">
                          <a:effectLst/>
                          <a:latin typeface="+mn-lt"/>
                          <a:ea typeface="Calibri" panose="020F0502020204030204" pitchFamily="34" charset="0"/>
                          <a:cs typeface="Times New Roman" panose="02020603050405020304" pitchFamily="18" charset="0"/>
                        </a:rPr>
                        <a:t>Metric</a:t>
                      </a:r>
                      <a:endParaRPr lang="en-US" sz="1200" dirty="0">
                        <a:effectLst/>
                        <a:latin typeface="+mn-lt"/>
                        <a:ea typeface="Calibri" panose="020F0502020204030204" pitchFamily="34" charset="0"/>
                        <a:cs typeface="Times New Roman" panose="02020603050405020304" pitchFamily="18" charset="0"/>
                      </a:endParaRPr>
                    </a:p>
                  </a:txBody>
                  <a:tcPr marL="1875" marR="1875" marT="1875"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39370" marR="0" algn="ctr">
                        <a:lnSpc>
                          <a:spcPct val="100000"/>
                        </a:lnSpc>
                        <a:spcBef>
                          <a:spcPts val="0"/>
                        </a:spcBef>
                        <a:spcAft>
                          <a:spcPts val="0"/>
                        </a:spcAft>
                      </a:pPr>
                      <a:r>
                        <a:rPr lang="en-US" sz="1400" b="1" dirty="0">
                          <a:effectLst/>
                          <a:latin typeface="+mn-lt"/>
                          <a:ea typeface="Calibri" panose="020F0502020204030204" pitchFamily="34" charset="0"/>
                          <a:cs typeface="Times New Roman" panose="02020603050405020304" pitchFamily="18" charset="0"/>
                        </a:rPr>
                        <a:t>Definition</a:t>
                      </a:r>
                      <a:endParaRPr lang="en-US" sz="1200" dirty="0">
                        <a:effectLst/>
                        <a:latin typeface="+mn-lt"/>
                        <a:ea typeface="Calibri" panose="020F0502020204030204" pitchFamily="34" charset="0"/>
                        <a:cs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2608849"/>
                  </a:ext>
                </a:extLst>
              </a:tr>
              <a:tr h="274320">
                <a:tc>
                  <a:txBody>
                    <a:bodyPr/>
                    <a:lstStyle/>
                    <a:p>
                      <a:pPr marL="103505" marR="0">
                        <a:lnSpc>
                          <a:spcPct val="100000"/>
                        </a:lnSpc>
                        <a:spcBef>
                          <a:spcPts val="0"/>
                        </a:spcBef>
                        <a:spcAft>
                          <a:spcPts val="480"/>
                        </a:spcAft>
                      </a:pPr>
                      <a:r>
                        <a:rPr lang="en-US" sz="1400" i="1" dirty="0">
                          <a:effectLst/>
                          <a:latin typeface="+mn-lt"/>
                          <a:ea typeface="Calibri" panose="020F0502020204030204" pitchFamily="34" charset="0"/>
                          <a:cs typeface="Times New Roman" panose="02020603050405020304" pitchFamily="18" charset="0"/>
                        </a:rPr>
                        <a:t>Volume indicators</a:t>
                      </a:r>
                    </a:p>
                  </a:txBody>
                  <a:tcPr marL="1875" marR="1875" marT="1875" marB="0" anchor="b">
                    <a:lnL>
                      <a:noFill/>
                    </a:lnL>
                    <a:lnR>
                      <a:noFill/>
                    </a:lnR>
                    <a:lnT w="19050" cap="flat" cmpd="sng" algn="ctr">
                      <a:solidFill>
                        <a:srgbClr val="000000"/>
                      </a:solidFill>
                      <a:prstDash val="solid"/>
                      <a:round/>
                      <a:headEnd type="none" w="med" len="med"/>
                      <a:tailEnd type="none" w="med" len="med"/>
                    </a:lnT>
                    <a:lnB>
                      <a:noFill/>
                    </a:lnB>
                  </a:tcPr>
                </a:tc>
                <a:tc>
                  <a:txBody>
                    <a:bodyPr/>
                    <a:lstStyle/>
                    <a:p>
                      <a:pPr marL="39370" marR="0">
                        <a:lnSpc>
                          <a:spcPct val="100000"/>
                        </a:lnSpc>
                        <a:spcBef>
                          <a:spcPts val="0"/>
                        </a:spcBef>
                        <a:spcAft>
                          <a:spcPts val="480"/>
                        </a:spcAft>
                      </a:pPr>
                      <a:r>
                        <a:rPr lang="en-US" sz="1400" dirty="0">
                          <a:effectLst/>
                          <a:latin typeface="+mn-lt"/>
                          <a:ea typeface="Calibri" panose="020F0502020204030204" pitchFamily="34" charset="0"/>
                          <a:cs typeface="Times New Roman" panose="02020603050405020304" pitchFamily="18" charset="0"/>
                        </a:rPr>
                        <a:t> </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15787423"/>
                  </a:ext>
                </a:extLst>
              </a:tr>
              <a:tr h="274320">
                <a:tc>
                  <a:txBody>
                    <a:bodyPr/>
                    <a:lstStyle/>
                    <a:p>
                      <a:pPr marL="100330" marR="0">
                        <a:lnSpc>
                          <a:spcPct val="100000"/>
                        </a:lnSpc>
                        <a:spcBef>
                          <a:spcPts val="0"/>
                        </a:spcBef>
                        <a:spcAft>
                          <a:spcPts val="1200"/>
                        </a:spcAft>
                      </a:pPr>
                      <a:r>
                        <a:rPr lang="en-US" sz="1400" dirty="0">
                          <a:effectLst/>
                          <a:latin typeface="+mn-lt"/>
                          <a:ea typeface="Calibri" panose="020F0502020204030204" pitchFamily="34" charset="0"/>
                          <a:cs typeface="Times New Roman" panose="02020603050405020304" pitchFamily="18" charset="0"/>
                        </a:rPr>
                        <a:t>     Steps/day</a:t>
                      </a:r>
                    </a:p>
                  </a:txBody>
                  <a:tcPr marL="1875" marR="1875" marT="1875" marB="0" anchor="ctr">
                    <a:lnL>
                      <a:noFill/>
                    </a:lnL>
                    <a:lnR>
                      <a:noFill/>
                    </a:lnR>
                    <a:lnT>
                      <a:noFill/>
                    </a:lnT>
                    <a:lnB>
                      <a:noFill/>
                    </a:lnB>
                  </a:tcPr>
                </a:tc>
                <a:tc>
                  <a:txBody>
                    <a:bodyPr/>
                    <a:lstStyle/>
                    <a:p>
                      <a:pPr marL="39370" marR="0">
                        <a:lnSpc>
                          <a:spcPct val="100000"/>
                        </a:lnSpc>
                        <a:spcBef>
                          <a:spcPts val="0"/>
                        </a:spcBef>
                        <a:spcAft>
                          <a:spcPts val="480"/>
                        </a:spcAft>
                      </a:pPr>
                      <a:r>
                        <a:rPr lang="en-US" sz="1400" dirty="0">
                          <a:effectLst/>
                          <a:latin typeface="+mn-lt"/>
                          <a:ea typeface="Calibri" panose="020F0502020204030204" pitchFamily="34" charset="0"/>
                          <a:cs typeface="Times New Roman" panose="02020603050405020304" pitchFamily="18" charset="0"/>
                        </a:rPr>
                        <a:t>Sum of steps/min accumulated in a day</a:t>
                      </a:r>
                    </a:p>
                  </a:txBody>
                  <a:tcPr marL="0" marR="0" marT="0" marB="0" anchor="ctr">
                    <a:lnL>
                      <a:noFill/>
                    </a:lnL>
                    <a:lnR>
                      <a:noFill/>
                    </a:lnR>
                    <a:lnT>
                      <a:noFill/>
                    </a:lnT>
                    <a:lnB>
                      <a:noFill/>
                    </a:lnB>
                  </a:tcPr>
                </a:tc>
                <a:extLst>
                  <a:ext uri="{0D108BD9-81ED-4DB2-BD59-A6C34878D82A}">
                    <a16:rowId xmlns:a16="http://schemas.microsoft.com/office/drawing/2014/main" val="128353088"/>
                  </a:ext>
                </a:extLst>
              </a:tr>
              <a:tr h="320040">
                <a:tc>
                  <a:txBody>
                    <a:bodyPr/>
                    <a:lstStyle/>
                    <a:p>
                      <a:pPr marL="103505" marR="0">
                        <a:lnSpc>
                          <a:spcPct val="100000"/>
                        </a:lnSpc>
                        <a:spcBef>
                          <a:spcPts val="0"/>
                        </a:spcBef>
                        <a:spcAft>
                          <a:spcPts val="480"/>
                        </a:spcAft>
                      </a:pPr>
                      <a:r>
                        <a:rPr lang="en-US" sz="1400" i="1" dirty="0">
                          <a:effectLst/>
                          <a:latin typeface="+mn-lt"/>
                          <a:ea typeface="Calibri" panose="020F0502020204030204" pitchFamily="34" charset="0"/>
                          <a:cs typeface="Times New Roman" panose="02020603050405020304" pitchFamily="18" charset="0"/>
                        </a:rPr>
                        <a:t>Peak effort indicators</a:t>
                      </a:r>
                    </a:p>
                  </a:txBody>
                  <a:tcPr marL="1875" marR="1875" marT="1875" marB="0" anchor="b">
                    <a:lnL>
                      <a:noFill/>
                    </a:lnL>
                    <a:lnR>
                      <a:noFill/>
                    </a:lnR>
                    <a:lnT>
                      <a:noFill/>
                    </a:lnT>
                    <a:lnB>
                      <a:noFill/>
                    </a:lnB>
                  </a:tcPr>
                </a:tc>
                <a:tc>
                  <a:txBody>
                    <a:bodyPr/>
                    <a:lstStyle/>
                    <a:p>
                      <a:pPr marL="39370" marR="0">
                        <a:lnSpc>
                          <a:spcPct val="100000"/>
                        </a:lnSpc>
                        <a:spcBef>
                          <a:spcPts val="0"/>
                        </a:spcBef>
                        <a:spcAft>
                          <a:spcPts val="480"/>
                        </a:spcAft>
                      </a:pPr>
                      <a:r>
                        <a:rPr lang="en-US" sz="1400" dirty="0">
                          <a:effectLst/>
                          <a:latin typeface="+mn-lt"/>
                          <a:ea typeface="Calibri" panose="020F0502020204030204" pitchFamily="34" charset="0"/>
                          <a:cs typeface="Times New Roman" panose="02020603050405020304" pitchFamily="18" charset="0"/>
                        </a:rPr>
                        <a:t> </a:t>
                      </a:r>
                    </a:p>
                  </a:txBody>
                  <a:tcPr marL="0" marR="0" marT="0" marB="0" anchor="ctr">
                    <a:lnL>
                      <a:noFill/>
                    </a:lnL>
                    <a:lnR>
                      <a:noFill/>
                    </a:lnR>
                    <a:lnT>
                      <a:noFill/>
                    </a:lnT>
                    <a:lnB>
                      <a:noFill/>
                    </a:lnB>
                  </a:tcPr>
                </a:tc>
                <a:extLst>
                  <a:ext uri="{0D108BD9-81ED-4DB2-BD59-A6C34878D82A}">
                    <a16:rowId xmlns:a16="http://schemas.microsoft.com/office/drawing/2014/main" val="485654427"/>
                  </a:ext>
                </a:extLst>
              </a:tr>
              <a:tr h="274320">
                <a:tc>
                  <a:txBody>
                    <a:bodyPr/>
                    <a:lstStyle/>
                    <a:p>
                      <a:pPr marL="100330" marR="0">
                        <a:lnSpc>
                          <a:spcPct val="100000"/>
                        </a:lnSpc>
                        <a:spcBef>
                          <a:spcPts val="600"/>
                        </a:spcBef>
                        <a:spcAft>
                          <a:spcPts val="480"/>
                        </a:spcAft>
                      </a:pPr>
                      <a:r>
                        <a:rPr lang="en-US" sz="1400" dirty="0">
                          <a:effectLst/>
                          <a:latin typeface="+mn-lt"/>
                          <a:ea typeface="Calibri" panose="020F0502020204030204" pitchFamily="34" charset="0"/>
                          <a:cs typeface="Times New Roman" panose="02020603050405020304" pitchFamily="18" charset="0"/>
                        </a:rPr>
                        <a:t>     Peak 30-min cadence</a:t>
                      </a:r>
                    </a:p>
                  </a:txBody>
                  <a:tcPr marL="1875" marR="1875" marT="1875" marB="0" anchor="ctr">
                    <a:lnL>
                      <a:noFill/>
                    </a:lnL>
                    <a:lnR>
                      <a:noFill/>
                    </a:lnR>
                    <a:lnT>
                      <a:noFill/>
                    </a:lnT>
                    <a:lnB>
                      <a:noFill/>
                    </a:lnB>
                  </a:tcPr>
                </a:tc>
                <a:tc>
                  <a:txBody>
                    <a:bodyPr/>
                    <a:lstStyle/>
                    <a:p>
                      <a:pPr marL="39370" marR="0">
                        <a:lnSpc>
                          <a:spcPct val="100000"/>
                        </a:lnSpc>
                        <a:spcBef>
                          <a:spcPts val="0"/>
                        </a:spcBef>
                        <a:spcAft>
                          <a:spcPts val="480"/>
                        </a:spcAft>
                      </a:pPr>
                      <a:r>
                        <a:rPr lang="en-US" sz="1400" dirty="0">
                          <a:effectLst/>
                          <a:latin typeface="+mn-lt"/>
                          <a:ea typeface="Calibri" panose="020F0502020204030204" pitchFamily="34" charset="0"/>
                          <a:cs typeface="Times New Roman" panose="02020603050405020304" pitchFamily="18" charset="0"/>
                        </a:rPr>
                        <a:t>Average steps/min recorded for the 30 highest, but not necessarily consecutive, minutes in a day</a:t>
                      </a:r>
                    </a:p>
                  </a:txBody>
                  <a:tcPr marL="1875" marR="1875" marT="1875" marB="0" anchor="ctr">
                    <a:lnL>
                      <a:noFill/>
                    </a:lnL>
                    <a:lnR>
                      <a:noFill/>
                    </a:lnR>
                    <a:lnT>
                      <a:noFill/>
                    </a:lnT>
                    <a:lnB>
                      <a:noFill/>
                    </a:lnB>
                  </a:tcPr>
                </a:tc>
                <a:extLst>
                  <a:ext uri="{0D108BD9-81ED-4DB2-BD59-A6C34878D82A}">
                    <a16:rowId xmlns:a16="http://schemas.microsoft.com/office/drawing/2014/main" val="3688476134"/>
                  </a:ext>
                </a:extLst>
              </a:tr>
              <a:tr h="320040">
                <a:tc>
                  <a:txBody>
                    <a:bodyPr/>
                    <a:lstStyle/>
                    <a:p>
                      <a:pPr marL="103505" marR="0">
                        <a:lnSpc>
                          <a:spcPct val="100000"/>
                        </a:lnSpc>
                        <a:spcBef>
                          <a:spcPts val="0"/>
                        </a:spcBef>
                        <a:spcAft>
                          <a:spcPts val="480"/>
                        </a:spcAft>
                      </a:pPr>
                      <a:r>
                        <a:rPr lang="en-US" sz="1400" i="1" dirty="0">
                          <a:effectLst/>
                          <a:latin typeface="+mn-lt"/>
                          <a:ea typeface="Calibri" panose="020F0502020204030204" pitchFamily="34" charset="0"/>
                          <a:cs typeface="Times New Roman" panose="02020603050405020304" pitchFamily="18" charset="0"/>
                        </a:rPr>
                        <a:t>Time spent stepping</a:t>
                      </a:r>
                    </a:p>
                  </a:txBody>
                  <a:tcPr marL="1875" marR="1875" marT="1875" marB="0" anchor="b">
                    <a:lnL>
                      <a:noFill/>
                    </a:lnL>
                    <a:lnR>
                      <a:noFill/>
                    </a:lnR>
                    <a:lnT>
                      <a:noFill/>
                    </a:lnT>
                    <a:lnB>
                      <a:noFill/>
                    </a:lnB>
                  </a:tcPr>
                </a:tc>
                <a:tc>
                  <a:txBody>
                    <a:bodyPr/>
                    <a:lstStyle/>
                    <a:p>
                      <a:pPr marL="39370" marR="0">
                        <a:lnSpc>
                          <a:spcPct val="100000"/>
                        </a:lnSpc>
                        <a:spcBef>
                          <a:spcPts val="0"/>
                        </a:spcBef>
                        <a:spcAft>
                          <a:spcPts val="480"/>
                        </a:spcAft>
                      </a:pPr>
                      <a:r>
                        <a:rPr lang="en-US" sz="1400" dirty="0">
                          <a:effectLst/>
                          <a:latin typeface="+mn-lt"/>
                          <a:ea typeface="Calibri" panose="020F0502020204030204" pitchFamily="34" charset="0"/>
                          <a:cs typeface="Times New Roman" panose="02020603050405020304" pitchFamily="18" charset="0"/>
                        </a:rPr>
                        <a:t> </a:t>
                      </a:r>
                    </a:p>
                  </a:txBody>
                  <a:tcPr marL="0" marR="0" marT="0" marB="0" anchor="ctr">
                    <a:lnL>
                      <a:noFill/>
                    </a:lnL>
                    <a:lnR>
                      <a:noFill/>
                    </a:lnR>
                    <a:lnT>
                      <a:noFill/>
                    </a:lnT>
                    <a:lnB>
                      <a:noFill/>
                    </a:lnB>
                  </a:tcPr>
                </a:tc>
                <a:extLst>
                  <a:ext uri="{0D108BD9-81ED-4DB2-BD59-A6C34878D82A}">
                    <a16:rowId xmlns:a16="http://schemas.microsoft.com/office/drawing/2014/main" val="2581860603"/>
                  </a:ext>
                </a:extLst>
              </a:tr>
              <a:tr h="274320">
                <a:tc>
                  <a:txBody>
                    <a:bodyPr/>
                    <a:lstStyle/>
                    <a:p>
                      <a:pPr marL="103505" marR="0">
                        <a:lnSpc>
                          <a:spcPct val="100000"/>
                        </a:lnSpc>
                        <a:spcBef>
                          <a:spcPts val="0"/>
                        </a:spcBef>
                        <a:spcAft>
                          <a:spcPts val="480"/>
                        </a:spcAft>
                      </a:pPr>
                      <a:r>
                        <a:rPr lang="en-US" sz="1400" dirty="0">
                          <a:effectLst/>
                          <a:latin typeface="+mn-lt"/>
                          <a:ea typeface="Calibri" panose="020F0502020204030204" pitchFamily="34" charset="0"/>
                          <a:cs typeface="Times New Roman" panose="02020603050405020304" pitchFamily="18" charset="0"/>
                        </a:rPr>
                        <a:t>     Min/day at 1–39 steps/min</a:t>
                      </a:r>
                    </a:p>
                  </a:txBody>
                  <a:tcPr marL="1875" marR="1875" marT="1875" marB="0" anchor="ctr">
                    <a:lnL>
                      <a:noFill/>
                    </a:lnL>
                    <a:lnR>
                      <a:noFill/>
                    </a:lnR>
                    <a:lnT>
                      <a:noFill/>
                    </a:lnT>
                    <a:lnB>
                      <a:noFill/>
                    </a:lnB>
                  </a:tcPr>
                </a:tc>
                <a:tc>
                  <a:txBody>
                    <a:bodyPr/>
                    <a:lstStyle/>
                    <a:p>
                      <a:pPr marL="39370" marR="0">
                        <a:lnSpc>
                          <a:spcPct val="100000"/>
                        </a:lnSpc>
                        <a:spcBef>
                          <a:spcPts val="0"/>
                        </a:spcBef>
                        <a:spcAft>
                          <a:spcPts val="480"/>
                        </a:spcAft>
                      </a:pPr>
                      <a:r>
                        <a:rPr lang="en-US" sz="1400" dirty="0">
                          <a:effectLst/>
                          <a:latin typeface="+mn-lt"/>
                          <a:ea typeface="Calibri" panose="020F0502020204030204" pitchFamily="34" charset="0"/>
                          <a:cs typeface="Times New Roman" panose="02020603050405020304" pitchFamily="18" charset="0"/>
                        </a:rPr>
                        <a:t>Time in sporadic movement</a:t>
                      </a:r>
                    </a:p>
                  </a:txBody>
                  <a:tcPr marL="1875" marR="1875" marT="1875" marB="0" anchor="ctr">
                    <a:lnL>
                      <a:noFill/>
                    </a:lnL>
                    <a:lnR>
                      <a:noFill/>
                    </a:lnR>
                    <a:lnT>
                      <a:noFill/>
                    </a:lnT>
                    <a:lnB>
                      <a:noFill/>
                    </a:lnB>
                  </a:tcPr>
                </a:tc>
                <a:extLst>
                  <a:ext uri="{0D108BD9-81ED-4DB2-BD59-A6C34878D82A}">
                    <a16:rowId xmlns:a16="http://schemas.microsoft.com/office/drawing/2014/main" val="3116007983"/>
                  </a:ext>
                </a:extLst>
              </a:tr>
              <a:tr h="274320">
                <a:tc>
                  <a:txBody>
                    <a:bodyPr/>
                    <a:lstStyle/>
                    <a:p>
                      <a:pPr marL="103505" marR="0">
                        <a:lnSpc>
                          <a:spcPct val="100000"/>
                        </a:lnSpc>
                        <a:spcBef>
                          <a:spcPts val="0"/>
                        </a:spcBef>
                        <a:spcAft>
                          <a:spcPts val="480"/>
                        </a:spcAft>
                      </a:pPr>
                      <a:r>
                        <a:rPr lang="en-US" sz="1400" dirty="0">
                          <a:effectLst/>
                          <a:latin typeface="+mn-lt"/>
                          <a:ea typeface="Calibri" panose="020F0502020204030204" pitchFamily="34" charset="0"/>
                          <a:cs typeface="Times New Roman" panose="02020603050405020304" pitchFamily="18" charset="0"/>
                        </a:rPr>
                        <a:t>     Min/day at 1–69 steps/min</a:t>
                      </a:r>
                    </a:p>
                  </a:txBody>
                  <a:tcPr marL="1875" marR="1875" marT="1875" marB="0" anchor="ctr">
                    <a:lnL>
                      <a:noFill/>
                    </a:lnL>
                    <a:lnR>
                      <a:noFill/>
                    </a:lnR>
                    <a:lnT>
                      <a:noFill/>
                    </a:lnT>
                    <a:lnB>
                      <a:noFill/>
                    </a:lnB>
                  </a:tcPr>
                </a:tc>
                <a:tc>
                  <a:txBody>
                    <a:bodyPr/>
                    <a:lstStyle/>
                    <a:p>
                      <a:pPr marL="39370" marR="0">
                        <a:lnSpc>
                          <a:spcPct val="100000"/>
                        </a:lnSpc>
                        <a:spcBef>
                          <a:spcPts val="0"/>
                        </a:spcBef>
                        <a:spcAft>
                          <a:spcPts val="480"/>
                        </a:spcAft>
                      </a:pPr>
                      <a:r>
                        <a:rPr lang="en-US" sz="1400" dirty="0">
                          <a:effectLst/>
                          <a:latin typeface="+mn-lt"/>
                          <a:ea typeface="Calibri" panose="020F0502020204030204" pitchFamily="34" charset="0"/>
                          <a:cs typeface="Times New Roman" panose="02020603050405020304" pitchFamily="18" charset="0"/>
                        </a:rPr>
                        <a:t>Time in non-walking movement</a:t>
                      </a:r>
                    </a:p>
                  </a:txBody>
                  <a:tcPr marL="1875" marR="1875" marT="1875" marB="0" anchor="ctr">
                    <a:lnL>
                      <a:noFill/>
                    </a:lnL>
                    <a:lnR>
                      <a:noFill/>
                    </a:lnR>
                    <a:lnT>
                      <a:noFill/>
                    </a:lnT>
                    <a:lnB>
                      <a:noFill/>
                    </a:lnB>
                  </a:tcPr>
                </a:tc>
                <a:extLst>
                  <a:ext uri="{0D108BD9-81ED-4DB2-BD59-A6C34878D82A}">
                    <a16:rowId xmlns:a16="http://schemas.microsoft.com/office/drawing/2014/main" val="3499976921"/>
                  </a:ext>
                </a:extLst>
              </a:tr>
              <a:tr h="274320">
                <a:tc>
                  <a:txBody>
                    <a:bodyPr/>
                    <a:lstStyle/>
                    <a:p>
                      <a:pPr marL="103505" marR="0">
                        <a:lnSpc>
                          <a:spcPct val="100000"/>
                        </a:lnSpc>
                        <a:spcBef>
                          <a:spcPts val="0"/>
                        </a:spcBef>
                        <a:spcAft>
                          <a:spcPts val="480"/>
                        </a:spcAft>
                      </a:pPr>
                      <a:r>
                        <a:rPr lang="en-US" sz="1400" dirty="0">
                          <a:effectLst/>
                          <a:latin typeface="+mn-lt"/>
                          <a:ea typeface="Calibri" panose="020F0502020204030204" pitchFamily="34" charset="0"/>
                          <a:cs typeface="Times New Roman" panose="02020603050405020304" pitchFamily="18" charset="0"/>
                        </a:rPr>
                        <a:t>     Min/day at ≥40 steps/min</a:t>
                      </a:r>
                    </a:p>
                  </a:txBody>
                  <a:tcPr marL="1875" marR="1875" marT="1875" marB="0" anchor="ctr">
                    <a:lnL>
                      <a:noFill/>
                    </a:lnL>
                    <a:lnR>
                      <a:noFill/>
                    </a:lnR>
                    <a:lnT>
                      <a:noFill/>
                    </a:lnT>
                    <a:lnB>
                      <a:noFill/>
                    </a:lnB>
                  </a:tcPr>
                </a:tc>
                <a:tc>
                  <a:txBody>
                    <a:bodyPr/>
                    <a:lstStyle/>
                    <a:p>
                      <a:pPr marL="39370" marR="0">
                        <a:lnSpc>
                          <a:spcPct val="100000"/>
                        </a:lnSpc>
                        <a:spcBef>
                          <a:spcPts val="0"/>
                        </a:spcBef>
                        <a:spcAft>
                          <a:spcPts val="480"/>
                        </a:spcAft>
                      </a:pPr>
                      <a:r>
                        <a:rPr lang="en-US" sz="1400" dirty="0">
                          <a:effectLst/>
                          <a:latin typeface="+mn-lt"/>
                          <a:ea typeface="Calibri" panose="020F0502020204030204" pitchFamily="34" charset="0"/>
                          <a:cs typeface="Times New Roman" panose="02020603050405020304" pitchFamily="18" charset="0"/>
                        </a:rPr>
                        <a:t>Time in minimally purposeful stepping</a:t>
                      </a:r>
                    </a:p>
                  </a:txBody>
                  <a:tcPr marL="1875" marR="1875" marT="1875" marB="0" anchor="ctr">
                    <a:lnL>
                      <a:noFill/>
                    </a:lnL>
                    <a:lnR>
                      <a:noFill/>
                    </a:lnR>
                    <a:lnT>
                      <a:noFill/>
                    </a:lnT>
                    <a:lnB>
                      <a:noFill/>
                    </a:lnB>
                  </a:tcPr>
                </a:tc>
                <a:extLst>
                  <a:ext uri="{0D108BD9-81ED-4DB2-BD59-A6C34878D82A}">
                    <a16:rowId xmlns:a16="http://schemas.microsoft.com/office/drawing/2014/main" val="681727832"/>
                  </a:ext>
                </a:extLst>
              </a:tr>
              <a:tr h="274320">
                <a:tc>
                  <a:txBody>
                    <a:bodyPr/>
                    <a:lstStyle/>
                    <a:p>
                      <a:pPr marL="103505" marR="0">
                        <a:lnSpc>
                          <a:spcPct val="100000"/>
                        </a:lnSpc>
                        <a:spcBef>
                          <a:spcPts val="0"/>
                        </a:spcBef>
                        <a:spcAft>
                          <a:spcPts val="480"/>
                        </a:spcAft>
                      </a:pPr>
                      <a:r>
                        <a:rPr lang="en-US" sz="1400" dirty="0">
                          <a:effectLst/>
                          <a:latin typeface="+mn-lt"/>
                          <a:ea typeface="Calibri" panose="020F0502020204030204" pitchFamily="34" charset="0"/>
                          <a:cs typeface="Times New Roman" panose="02020603050405020304" pitchFamily="18" charset="0"/>
                        </a:rPr>
                        <a:t>     Min/day at ≥70 steps/min</a:t>
                      </a:r>
                    </a:p>
                  </a:txBody>
                  <a:tcPr marL="1875" marR="1875" marT="1875" marB="0" anchor="ctr">
                    <a:lnL>
                      <a:noFill/>
                    </a:lnL>
                    <a:lnR>
                      <a:noFill/>
                    </a:lnR>
                    <a:lnT>
                      <a:noFill/>
                    </a:lnT>
                    <a:lnB>
                      <a:noFill/>
                    </a:lnB>
                  </a:tcPr>
                </a:tc>
                <a:tc>
                  <a:txBody>
                    <a:bodyPr/>
                    <a:lstStyle/>
                    <a:p>
                      <a:pPr marL="39370" marR="0">
                        <a:lnSpc>
                          <a:spcPct val="100000"/>
                        </a:lnSpc>
                        <a:spcBef>
                          <a:spcPts val="0"/>
                        </a:spcBef>
                        <a:spcAft>
                          <a:spcPts val="480"/>
                        </a:spcAft>
                      </a:pPr>
                      <a:r>
                        <a:rPr lang="en-US" sz="1400" dirty="0">
                          <a:effectLst/>
                          <a:latin typeface="+mn-lt"/>
                          <a:ea typeface="Calibri" panose="020F0502020204030204" pitchFamily="34" charset="0"/>
                          <a:cs typeface="Times New Roman" panose="02020603050405020304" pitchFamily="18" charset="0"/>
                        </a:rPr>
                        <a:t>Time in minimally slow walking</a:t>
                      </a:r>
                    </a:p>
                  </a:txBody>
                  <a:tcPr marL="1875" marR="1875" marT="1875" marB="0" anchor="ctr">
                    <a:lnL>
                      <a:noFill/>
                    </a:lnL>
                    <a:lnR>
                      <a:noFill/>
                    </a:lnR>
                    <a:lnT>
                      <a:noFill/>
                    </a:lnT>
                    <a:lnB>
                      <a:noFill/>
                    </a:lnB>
                  </a:tcPr>
                </a:tc>
                <a:extLst>
                  <a:ext uri="{0D108BD9-81ED-4DB2-BD59-A6C34878D82A}">
                    <a16:rowId xmlns:a16="http://schemas.microsoft.com/office/drawing/2014/main" val="3741947326"/>
                  </a:ext>
                </a:extLst>
              </a:tr>
              <a:tr h="274320">
                <a:tc>
                  <a:txBody>
                    <a:bodyPr/>
                    <a:lstStyle/>
                    <a:p>
                      <a:pPr marL="100330" marR="0">
                        <a:lnSpc>
                          <a:spcPct val="100000"/>
                        </a:lnSpc>
                        <a:spcBef>
                          <a:spcPts val="0"/>
                        </a:spcBef>
                        <a:spcAft>
                          <a:spcPts val="1200"/>
                        </a:spcAft>
                      </a:pPr>
                      <a:r>
                        <a:rPr lang="en-US" sz="1400" dirty="0">
                          <a:effectLst/>
                          <a:latin typeface="+mn-lt"/>
                          <a:ea typeface="Calibri" panose="020F0502020204030204" pitchFamily="34" charset="0"/>
                          <a:cs typeface="Times New Roman" panose="02020603050405020304" pitchFamily="18" charset="0"/>
                        </a:rPr>
                        <a:t>     Min/day at ≥100 steps/min</a:t>
                      </a:r>
                    </a:p>
                  </a:txBody>
                  <a:tcPr marL="1875" marR="1875" marT="1875" marB="0" anchor="ctr">
                    <a:lnL>
                      <a:noFill/>
                    </a:lnL>
                    <a:lnR>
                      <a:noFill/>
                    </a:lnR>
                    <a:lnT>
                      <a:noFill/>
                    </a:lnT>
                    <a:lnB>
                      <a:noFill/>
                    </a:lnB>
                  </a:tcPr>
                </a:tc>
                <a:tc>
                  <a:txBody>
                    <a:bodyPr/>
                    <a:lstStyle/>
                    <a:p>
                      <a:pPr marL="39370" marR="0">
                        <a:lnSpc>
                          <a:spcPct val="100000"/>
                        </a:lnSpc>
                        <a:spcBef>
                          <a:spcPts val="0"/>
                        </a:spcBef>
                        <a:spcAft>
                          <a:spcPts val="480"/>
                        </a:spcAft>
                      </a:pPr>
                      <a:r>
                        <a:rPr lang="en-US" sz="1400" dirty="0">
                          <a:effectLst/>
                          <a:latin typeface="+mn-lt"/>
                          <a:ea typeface="Calibri" panose="020F0502020204030204" pitchFamily="34" charset="0"/>
                          <a:cs typeface="Times New Roman" panose="02020603050405020304" pitchFamily="18" charset="0"/>
                        </a:rPr>
                        <a:t>Time in brisk ambulation</a:t>
                      </a:r>
                    </a:p>
                  </a:txBody>
                  <a:tcPr marL="1875" marR="1875" marT="1875" marB="0" anchor="ctr">
                    <a:lnL>
                      <a:noFill/>
                    </a:lnL>
                    <a:lnR>
                      <a:noFill/>
                    </a:lnR>
                    <a:lnT>
                      <a:noFill/>
                    </a:lnT>
                    <a:lnB>
                      <a:noFill/>
                    </a:lnB>
                  </a:tcPr>
                </a:tc>
                <a:extLst>
                  <a:ext uri="{0D108BD9-81ED-4DB2-BD59-A6C34878D82A}">
                    <a16:rowId xmlns:a16="http://schemas.microsoft.com/office/drawing/2014/main" val="2346962056"/>
                  </a:ext>
                </a:extLst>
              </a:tr>
              <a:tr h="320040">
                <a:tc>
                  <a:txBody>
                    <a:bodyPr/>
                    <a:lstStyle/>
                    <a:p>
                      <a:pPr marL="103505" marR="0">
                        <a:lnSpc>
                          <a:spcPct val="100000"/>
                        </a:lnSpc>
                        <a:spcBef>
                          <a:spcPts val="0"/>
                        </a:spcBef>
                        <a:spcAft>
                          <a:spcPts val="480"/>
                        </a:spcAft>
                      </a:pPr>
                      <a:r>
                        <a:rPr lang="en-US" sz="1400" i="1" dirty="0">
                          <a:effectLst/>
                          <a:latin typeface="+mn-lt"/>
                          <a:ea typeface="Calibri" panose="020F0502020204030204" pitchFamily="34" charset="0"/>
                          <a:cs typeface="Times New Roman" panose="02020603050405020304" pitchFamily="18" charset="0"/>
                        </a:rPr>
                        <a:t>Time in non-movement</a:t>
                      </a:r>
                    </a:p>
                  </a:txBody>
                  <a:tcPr marL="1875" marR="1875" marT="1875" marB="0" anchor="b">
                    <a:lnL>
                      <a:noFill/>
                    </a:lnL>
                    <a:lnR>
                      <a:noFill/>
                    </a:lnR>
                    <a:lnT>
                      <a:noFill/>
                    </a:lnT>
                    <a:lnB>
                      <a:noFill/>
                    </a:lnB>
                  </a:tcPr>
                </a:tc>
                <a:tc>
                  <a:txBody>
                    <a:bodyPr/>
                    <a:lstStyle/>
                    <a:p>
                      <a:pPr marL="39370" marR="0">
                        <a:lnSpc>
                          <a:spcPct val="100000"/>
                        </a:lnSpc>
                        <a:spcBef>
                          <a:spcPts val="0"/>
                        </a:spcBef>
                        <a:spcAft>
                          <a:spcPts val="480"/>
                        </a:spcAft>
                      </a:pPr>
                      <a:r>
                        <a:rPr lang="en-US" sz="1400" dirty="0">
                          <a:effectLst/>
                          <a:latin typeface="+mn-lt"/>
                          <a:ea typeface="Calibri" panose="020F0502020204030204" pitchFamily="34" charset="0"/>
                          <a:cs typeface="Times New Roman" panose="02020603050405020304" pitchFamily="18" charset="0"/>
                        </a:rPr>
                        <a:t> </a:t>
                      </a:r>
                    </a:p>
                  </a:txBody>
                  <a:tcPr marL="1875" marR="1875" marT="1875" marB="0" anchor="ctr">
                    <a:lnL>
                      <a:noFill/>
                    </a:lnL>
                    <a:lnR>
                      <a:noFill/>
                    </a:lnR>
                    <a:lnT>
                      <a:noFill/>
                    </a:lnT>
                    <a:lnB>
                      <a:noFill/>
                    </a:lnB>
                  </a:tcPr>
                </a:tc>
                <a:extLst>
                  <a:ext uri="{0D108BD9-81ED-4DB2-BD59-A6C34878D82A}">
                    <a16:rowId xmlns:a16="http://schemas.microsoft.com/office/drawing/2014/main" val="1897790742"/>
                  </a:ext>
                </a:extLst>
              </a:tr>
              <a:tr h="274320">
                <a:tc>
                  <a:txBody>
                    <a:bodyPr/>
                    <a:lstStyle/>
                    <a:p>
                      <a:pPr marL="103505" marR="0">
                        <a:lnSpc>
                          <a:spcPct val="100000"/>
                        </a:lnSpc>
                        <a:spcBef>
                          <a:spcPts val="0"/>
                        </a:spcBef>
                        <a:spcAft>
                          <a:spcPts val="480"/>
                        </a:spcAft>
                      </a:pPr>
                      <a:r>
                        <a:rPr lang="en-US" sz="1400" dirty="0">
                          <a:effectLst/>
                          <a:latin typeface="+mn-lt"/>
                          <a:ea typeface="Calibri" panose="020F0502020204030204" pitchFamily="34" charset="0"/>
                          <a:cs typeface="Times New Roman" panose="02020603050405020304" pitchFamily="18" charset="0"/>
                        </a:rPr>
                        <a:t>     Time at zero cadence (TZC)</a:t>
                      </a:r>
                    </a:p>
                  </a:txBody>
                  <a:tcPr marL="1875" marR="1875" marT="1875"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39370" marR="0">
                        <a:lnSpc>
                          <a:spcPct val="100000"/>
                        </a:lnSpc>
                        <a:spcBef>
                          <a:spcPts val="0"/>
                        </a:spcBef>
                        <a:spcAft>
                          <a:spcPts val="480"/>
                        </a:spcAft>
                      </a:pPr>
                      <a:r>
                        <a:rPr lang="en-US" sz="1400" dirty="0">
                          <a:effectLst/>
                          <a:latin typeface="+mn-lt"/>
                          <a:ea typeface="Calibri" panose="020F0502020204030204" pitchFamily="34" charset="0"/>
                          <a:cs typeface="Times New Roman" panose="02020603050405020304" pitchFamily="18" charset="0"/>
                        </a:rPr>
                        <a:t>Time at 0 steps/min</a:t>
                      </a:r>
                    </a:p>
                  </a:txBody>
                  <a:tcPr marL="1875" marR="1875" marT="1875"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8012882"/>
                  </a:ext>
                </a:extLst>
              </a:tr>
            </a:tbl>
          </a:graphicData>
        </a:graphic>
      </p:graphicFrame>
      <p:sp>
        <p:nvSpPr>
          <p:cNvPr id="11" name="Rectangle 10">
            <a:extLst>
              <a:ext uri="{FF2B5EF4-FFF2-40B4-BE49-F238E27FC236}">
                <a16:creationId xmlns:a16="http://schemas.microsoft.com/office/drawing/2014/main" id="{177A8426-92BF-4A01-BE8A-9B3F6D1A3D77}"/>
              </a:ext>
            </a:extLst>
          </p:cNvPr>
          <p:cNvSpPr/>
          <p:nvPr/>
        </p:nvSpPr>
        <p:spPr>
          <a:xfrm>
            <a:off x="174931" y="1478942"/>
            <a:ext cx="6491345" cy="6917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325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Peak 30-min Cadence</a:t>
            </a:r>
          </a:p>
        </p:txBody>
      </p:sp>
      <p:sp>
        <p:nvSpPr>
          <p:cNvPr id="22" name="Rectangle 21">
            <a:extLst>
              <a:ext uri="{FF2B5EF4-FFF2-40B4-BE49-F238E27FC236}">
                <a16:creationId xmlns:a16="http://schemas.microsoft.com/office/drawing/2014/main" id="{74784874-9734-4294-B5EC-0A994DA1DF29}"/>
              </a:ext>
            </a:extLst>
          </p:cNvPr>
          <p:cNvSpPr/>
          <p:nvPr/>
        </p:nvSpPr>
        <p:spPr>
          <a:xfrm>
            <a:off x="2403431" y="4738977"/>
            <a:ext cx="2274073" cy="300925"/>
          </a:xfrm>
          <a:prstGeom prst="rect">
            <a:avLst/>
          </a:prstGeom>
          <a:solidFill>
            <a:srgbClr val="4B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967E7C-3910-400B-8D9A-0313FC5A271D}"/>
                  </a:ext>
                </a:extLst>
              </p:cNvPr>
              <p:cNvSpPr txBox="1"/>
              <p:nvPr/>
            </p:nvSpPr>
            <p:spPr>
              <a:xfrm>
                <a:off x="190836" y="516836"/>
                <a:ext cx="3775024" cy="4144533"/>
              </a:xfrm>
              <a:prstGeom prst="rect">
                <a:avLst/>
              </a:prstGeom>
              <a:noFill/>
            </p:spPr>
            <p:txBody>
              <a:bodyPr wrap="square" rtlCol="0">
                <a:spAutoFit/>
              </a:bodyPr>
              <a:lstStyle/>
              <a:p>
                <a:pPr>
                  <a:spcAft>
                    <a:spcPts val="600"/>
                  </a:spcAft>
                </a:pPr>
                <a:r>
                  <a:rPr lang="en-US" sz="2200" b="1" dirty="0"/>
                  <a:t>Peak Cadence</a:t>
                </a:r>
              </a:p>
              <a:p>
                <a:r>
                  <a:rPr lang="en-US" dirty="0"/>
                  <a:t>Peak 30 = Average steps/min recorded for the 30 highest, but </a:t>
                </a:r>
                <a:r>
                  <a:rPr lang="en-US" i="1" dirty="0"/>
                  <a:t>not necessarily consecutive</a:t>
                </a:r>
                <a:r>
                  <a:rPr lang="en-US" dirty="0"/>
                  <a:t>, minutes in a day</a:t>
                </a:r>
              </a:p>
              <a:p>
                <a:endParaRPr lang="en-US" sz="2200" dirty="0"/>
              </a:p>
              <a:p>
                <a:r>
                  <a:rPr lang="en-US" sz="2000" i="1" dirty="0"/>
                  <a:t>Example:</a:t>
                </a:r>
                <a:r>
                  <a:rPr lang="en-US" sz="2000" dirty="0"/>
                  <a:t> Peak 5-min cadence</a:t>
                </a:r>
              </a:p>
              <a:p>
                <a:pPr marL="1025525">
                  <a:spcAft>
                    <a:spcPts val="600"/>
                  </a:spcAft>
                </a:pPr>
                <a:r>
                  <a:rPr lang="en-US" sz="2000" dirty="0"/>
                  <a:t>in 30 min of data  </a:t>
                </a:r>
              </a:p>
              <a:p>
                <a:pPr marL="396875" indent="-230188">
                  <a:buFont typeface="+mj-lt"/>
                  <a:buAutoNum type="arabicPeriod"/>
                </a:pPr>
                <a:r>
                  <a:rPr lang="en-US" dirty="0"/>
                  <a:t>Sort by steps</a:t>
                </a:r>
              </a:p>
              <a:p>
                <a:pPr marL="396875" indent="-230188">
                  <a:buFont typeface="+mj-lt"/>
                  <a:buAutoNum type="arabicPeriod"/>
                </a:pPr>
                <a:r>
                  <a:rPr lang="en-US" dirty="0"/>
                  <a:t>Find highest (peak) 5 values</a:t>
                </a:r>
              </a:p>
              <a:p>
                <a:pPr marL="396875" indent="-230188">
                  <a:spcAft>
                    <a:spcPts val="1200"/>
                  </a:spcAft>
                  <a:buFont typeface="+mj-lt"/>
                  <a:buAutoNum type="arabicPeriod"/>
                </a:pPr>
                <a:r>
                  <a:rPr lang="en-US" dirty="0"/>
                  <a:t>Average these 5 values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𝑃𝑘</m:t>
                      </m:r>
                      <m:r>
                        <a:rPr lang="en-US" b="0" i="1" smtClean="0">
                          <a:latin typeface="Cambria Math" panose="02040503050406030204" pitchFamily="18" charset="0"/>
                        </a:rPr>
                        <m:t>5= </m:t>
                      </m:r>
                      <m:f>
                        <m:fPr>
                          <m:ctrlPr>
                            <a:rPr lang="en-US" b="0" i="1" smtClean="0">
                              <a:latin typeface="Cambria Math" panose="02040503050406030204" pitchFamily="18" charset="0"/>
                            </a:rPr>
                          </m:ctrlPr>
                        </m:fPr>
                        <m:num>
                          <m:r>
                            <m:rPr>
                              <m:nor/>
                            </m:rPr>
                            <a:rPr lang="en-US" dirty="0"/>
                            <m:t>117+115+115+112+110</m:t>
                          </m:r>
                        </m:num>
                        <m:den>
                          <m:r>
                            <a:rPr lang="en-US" b="0" i="1" smtClean="0">
                              <a:latin typeface="Cambria Math" panose="02040503050406030204" pitchFamily="18" charset="0"/>
                            </a:rPr>
                            <m:t>5</m:t>
                          </m:r>
                        </m:den>
                      </m:f>
                    </m:oMath>
                  </m:oMathPara>
                </a14:m>
                <a:endParaRPr lang="en-US" dirty="0"/>
              </a:p>
              <a:p>
                <a:pPr marL="803275"/>
                <a:r>
                  <a:rPr lang="en-US" dirty="0"/>
                  <a:t>= </a:t>
                </a:r>
                <a:r>
                  <a:rPr lang="en-US" b="1" dirty="0"/>
                  <a:t>113.8 steps/min</a:t>
                </a:r>
              </a:p>
            </p:txBody>
          </p:sp>
        </mc:Choice>
        <mc:Fallback xmlns="">
          <p:sp>
            <p:nvSpPr>
              <p:cNvPr id="2" name="TextBox 1">
                <a:extLst>
                  <a:ext uri="{FF2B5EF4-FFF2-40B4-BE49-F238E27FC236}">
                    <a16:creationId xmlns:a16="http://schemas.microsoft.com/office/drawing/2014/main" id="{B9967E7C-3910-400B-8D9A-0313FC5A271D}"/>
                  </a:ext>
                </a:extLst>
              </p:cNvPr>
              <p:cNvSpPr txBox="1">
                <a:spLocks noRot="1" noChangeAspect="1" noMove="1" noResize="1" noEditPoints="1" noAdjustHandles="1" noChangeArrowheads="1" noChangeShapeType="1" noTextEdit="1"/>
              </p:cNvSpPr>
              <p:nvPr/>
            </p:nvSpPr>
            <p:spPr>
              <a:xfrm>
                <a:off x="190836" y="516836"/>
                <a:ext cx="3775024" cy="4144533"/>
              </a:xfrm>
              <a:prstGeom prst="rect">
                <a:avLst/>
              </a:prstGeom>
              <a:blipFill>
                <a:blip r:embed="rId4"/>
                <a:stretch>
                  <a:fillRect l="-2097" t="-1029" r="-1935" b="-1324"/>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6A8E08A-CED9-4946-A69F-E69C3156F6F2}"/>
              </a:ext>
            </a:extLst>
          </p:cNvPr>
          <p:cNvGrpSpPr/>
          <p:nvPr/>
        </p:nvGrpSpPr>
        <p:grpSpPr>
          <a:xfrm>
            <a:off x="4940829" y="1654582"/>
            <a:ext cx="971266" cy="723591"/>
            <a:chOff x="937494" y="1934881"/>
            <a:chExt cx="1220677" cy="723591"/>
          </a:xfrm>
        </p:grpSpPr>
        <p:sp>
          <p:nvSpPr>
            <p:cNvPr id="8" name="Arrow: Right 7">
              <a:extLst>
                <a:ext uri="{FF2B5EF4-FFF2-40B4-BE49-F238E27FC236}">
                  <a16:creationId xmlns:a16="http://schemas.microsoft.com/office/drawing/2014/main" id="{3F9F267A-9A7D-4A4B-9713-718CF7F4DE5D}"/>
                </a:ext>
              </a:extLst>
            </p:cNvPr>
            <p:cNvSpPr/>
            <p:nvPr/>
          </p:nvSpPr>
          <p:spPr>
            <a:xfrm>
              <a:off x="990182" y="2377374"/>
              <a:ext cx="1167989" cy="281098"/>
            </a:xfrm>
            <a:prstGeom prst="rightArrow">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1013"/>
            </a:p>
          </p:txBody>
        </p:sp>
        <p:sp>
          <p:nvSpPr>
            <p:cNvPr id="3" name="TextBox 2">
              <a:extLst>
                <a:ext uri="{FF2B5EF4-FFF2-40B4-BE49-F238E27FC236}">
                  <a16:creationId xmlns:a16="http://schemas.microsoft.com/office/drawing/2014/main" id="{EA735086-DC47-4C64-88D2-71ECE6EF928A}"/>
                </a:ext>
              </a:extLst>
            </p:cNvPr>
            <p:cNvSpPr txBox="1"/>
            <p:nvPr/>
          </p:nvSpPr>
          <p:spPr>
            <a:xfrm>
              <a:off x="937494" y="1934881"/>
              <a:ext cx="1220677" cy="523220"/>
            </a:xfrm>
            <a:prstGeom prst="rect">
              <a:avLst/>
            </a:prstGeom>
            <a:noFill/>
          </p:spPr>
          <p:txBody>
            <a:bodyPr wrap="square" rtlCol="0">
              <a:spAutoFit/>
            </a:bodyPr>
            <a:lstStyle/>
            <a:p>
              <a:pPr algn="ctr"/>
              <a:r>
                <a:rPr lang="en-US" sz="1400" b="1" dirty="0"/>
                <a:t>Sort by </a:t>
              </a:r>
            </a:p>
            <a:p>
              <a:pPr algn="ctr"/>
              <a:r>
                <a:rPr lang="en-US" sz="1400" b="1" dirty="0"/>
                <a:t>steps</a:t>
              </a:r>
            </a:p>
          </p:txBody>
        </p:sp>
      </p:grpSp>
      <p:graphicFrame>
        <p:nvGraphicFramePr>
          <p:cNvPr id="30" name="Table 29">
            <a:extLst>
              <a:ext uri="{FF2B5EF4-FFF2-40B4-BE49-F238E27FC236}">
                <a16:creationId xmlns:a16="http://schemas.microsoft.com/office/drawing/2014/main" id="{D2010776-D3C0-447B-9421-103216FA63F1}"/>
              </a:ext>
            </a:extLst>
          </p:cNvPr>
          <p:cNvGraphicFramePr>
            <a:graphicFrameLocks noGrp="1"/>
          </p:cNvGraphicFramePr>
          <p:nvPr>
            <p:extLst>
              <p:ext uri="{D42A27DB-BD31-4B8C-83A1-F6EECF244321}">
                <p14:modId xmlns:p14="http://schemas.microsoft.com/office/powerpoint/2010/main" val="3462316127"/>
              </p:ext>
            </p:extLst>
          </p:nvPr>
        </p:nvGraphicFramePr>
        <p:xfrm>
          <a:off x="5927995" y="627049"/>
          <a:ext cx="857814" cy="4387895"/>
        </p:xfrm>
        <a:graphic>
          <a:graphicData uri="http://schemas.openxmlformats.org/drawingml/2006/table">
            <a:tbl>
              <a:tblPr/>
              <a:tblGrid>
                <a:gridCol w="428907">
                  <a:extLst>
                    <a:ext uri="{9D8B030D-6E8A-4147-A177-3AD203B41FA5}">
                      <a16:colId xmlns:a16="http://schemas.microsoft.com/office/drawing/2014/main" val="3231263575"/>
                    </a:ext>
                  </a:extLst>
                </a:gridCol>
                <a:gridCol w="428907">
                  <a:extLst>
                    <a:ext uri="{9D8B030D-6E8A-4147-A177-3AD203B41FA5}">
                      <a16:colId xmlns:a16="http://schemas.microsoft.com/office/drawing/2014/main" val="874907221"/>
                    </a:ext>
                  </a:extLst>
                </a:gridCol>
              </a:tblGrid>
              <a:tr h="105236">
                <a:tc>
                  <a:txBody>
                    <a:bodyPr/>
                    <a:lstStyle/>
                    <a:p>
                      <a:pPr algn="ctr" rtl="0" fontAlgn="b"/>
                      <a:r>
                        <a:rPr lang="en-US" sz="900" b="1" i="0" u="none" strike="noStrike">
                          <a:solidFill>
                            <a:srgbClr val="000000"/>
                          </a:solidFill>
                          <a:effectLst/>
                          <a:latin typeface="Calibri" panose="020F0502020204030204" pitchFamily="34" charset="0"/>
                        </a:rPr>
                        <a:t>Time</a:t>
                      </a:r>
                    </a:p>
                  </a:txBody>
                  <a:tcPr marL="4385" marR="4385" marT="43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900" b="1" i="0" u="none" strike="noStrike" dirty="0">
                          <a:solidFill>
                            <a:srgbClr val="000000"/>
                          </a:solidFill>
                          <a:effectLst/>
                          <a:latin typeface="Calibri" panose="020F0502020204030204" pitchFamily="34" charset="0"/>
                        </a:rPr>
                        <a:t>Steps</a:t>
                      </a:r>
                    </a:p>
                  </a:txBody>
                  <a:tcPr marL="4385" marR="4385" marT="438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575756932"/>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0:18:00</a:t>
                      </a:r>
                    </a:p>
                  </a:txBody>
                  <a:tcPr marL="4385" marR="4385" marT="43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b"/>
                      <a:r>
                        <a:rPr lang="en-US" sz="900" b="0" i="0" u="none" strike="noStrike" dirty="0">
                          <a:solidFill>
                            <a:schemeClr val="tx1"/>
                          </a:solidFill>
                          <a:effectLst/>
                          <a:latin typeface="Calibri" panose="020F0502020204030204" pitchFamily="34" charset="0"/>
                        </a:rPr>
                        <a:t>117</a:t>
                      </a:r>
                    </a:p>
                  </a:txBody>
                  <a:tcPr marL="4385" marR="4385" marT="438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550661169"/>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0:17:00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dirty="0">
                          <a:solidFill>
                            <a:schemeClr val="tx1"/>
                          </a:solidFill>
                          <a:effectLst/>
                          <a:latin typeface="Calibri" panose="020F0502020204030204" pitchFamily="34" charset="0"/>
                        </a:rPr>
                        <a:t>115</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033052897"/>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0:22:00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dirty="0">
                          <a:solidFill>
                            <a:schemeClr val="tx1"/>
                          </a:solidFill>
                          <a:effectLst/>
                          <a:latin typeface="Calibri" panose="020F0502020204030204" pitchFamily="34" charset="0"/>
                        </a:rPr>
                        <a:t>115</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863867090"/>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0:06:00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dirty="0">
                          <a:solidFill>
                            <a:schemeClr val="tx1"/>
                          </a:solidFill>
                          <a:effectLst/>
                          <a:latin typeface="Calibri" panose="020F0502020204030204" pitchFamily="34" charset="0"/>
                        </a:rPr>
                        <a:t>112</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136504340"/>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0:09:00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dirty="0">
                          <a:solidFill>
                            <a:schemeClr val="tx1"/>
                          </a:solidFill>
                          <a:effectLst/>
                          <a:latin typeface="Calibri" panose="020F0502020204030204" pitchFamily="34" charset="0"/>
                        </a:rPr>
                        <a:t>110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805789122"/>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0:19:00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dirty="0">
                          <a:solidFill>
                            <a:schemeClr val="tx1"/>
                          </a:solidFill>
                          <a:effectLst/>
                          <a:latin typeface="Calibri" panose="020F0502020204030204" pitchFamily="34" charset="0"/>
                        </a:rPr>
                        <a:t>109</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4241869409"/>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0:21:00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dirty="0">
                          <a:solidFill>
                            <a:schemeClr val="tx1"/>
                          </a:solidFill>
                          <a:effectLst/>
                          <a:latin typeface="Calibri" panose="020F0502020204030204" pitchFamily="34" charset="0"/>
                        </a:rPr>
                        <a:t>97</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795297857"/>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0:20:00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dirty="0">
                          <a:solidFill>
                            <a:schemeClr val="tx1"/>
                          </a:solidFill>
                          <a:effectLst/>
                          <a:latin typeface="Calibri" panose="020F0502020204030204" pitchFamily="34" charset="0"/>
                        </a:rPr>
                        <a:t>96</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042580966"/>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0:29:00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dirty="0">
                          <a:solidFill>
                            <a:srgbClr val="000000"/>
                          </a:solidFill>
                          <a:effectLst/>
                          <a:latin typeface="Calibri" panose="020F0502020204030204" pitchFamily="34" charset="0"/>
                        </a:rPr>
                        <a:t>94</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492868864"/>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0:23:00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93</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11873192"/>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0:24:00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88</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477413591"/>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0:11:00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36</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639952675"/>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0:25:00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16</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69631764"/>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0:05:00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12</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849855223"/>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0:07:00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12</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042614737"/>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0:12:00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12</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874152285"/>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0:26:00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11</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31047957"/>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0:01:00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84306664"/>
                  </a:ext>
                </a:extLst>
              </a:tr>
              <a:tr h="105236">
                <a:tc>
                  <a:txBody>
                    <a:bodyPr/>
                    <a:lstStyle/>
                    <a:p>
                      <a:pPr algn="r" rtl="0" fontAlgn="b"/>
                      <a:r>
                        <a:rPr lang="en-US" sz="900" b="0" i="0" u="none" strike="noStrike">
                          <a:solidFill>
                            <a:schemeClr val="bg1">
                              <a:lumMod val="65000"/>
                            </a:schemeClr>
                          </a:solidFill>
                          <a:effectLst/>
                          <a:latin typeface="Calibri" panose="020F0502020204030204" pitchFamily="34" charset="0"/>
                        </a:rPr>
                        <a:t>0:02:00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84523975"/>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0:03:00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1842056"/>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0:04:00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408032955"/>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0:08:00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991740023"/>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0:10:00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899152126"/>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0:13:00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678333077"/>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0:14:00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940798827"/>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0:15:00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820782709"/>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0:16:00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88880551"/>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0:27:00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456349031"/>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0:28:00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699560"/>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0:30:00</a:t>
                      </a:r>
                    </a:p>
                  </a:txBody>
                  <a:tcPr marL="4385" marR="4385" marT="438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900" b="0" i="0" u="none" strike="noStrike" dirty="0">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25159113"/>
                  </a:ext>
                </a:extLst>
              </a:tr>
            </a:tbl>
          </a:graphicData>
        </a:graphic>
      </p:graphicFrame>
      <p:graphicFrame>
        <p:nvGraphicFramePr>
          <p:cNvPr id="21" name="Table 20">
            <a:extLst>
              <a:ext uri="{FF2B5EF4-FFF2-40B4-BE49-F238E27FC236}">
                <a16:creationId xmlns:a16="http://schemas.microsoft.com/office/drawing/2014/main" id="{95089740-DCF3-44DB-89F3-8A204E949902}"/>
              </a:ext>
            </a:extLst>
          </p:cNvPr>
          <p:cNvGraphicFramePr>
            <a:graphicFrameLocks noGrp="1"/>
          </p:cNvGraphicFramePr>
          <p:nvPr>
            <p:extLst>
              <p:ext uri="{D42A27DB-BD31-4B8C-83A1-F6EECF244321}">
                <p14:modId xmlns:p14="http://schemas.microsoft.com/office/powerpoint/2010/main" val="3554207874"/>
              </p:ext>
            </p:extLst>
          </p:nvPr>
        </p:nvGraphicFramePr>
        <p:xfrm>
          <a:off x="5927995" y="627049"/>
          <a:ext cx="857814" cy="4387895"/>
        </p:xfrm>
        <a:graphic>
          <a:graphicData uri="http://schemas.openxmlformats.org/drawingml/2006/table">
            <a:tbl>
              <a:tblPr/>
              <a:tblGrid>
                <a:gridCol w="428907">
                  <a:extLst>
                    <a:ext uri="{9D8B030D-6E8A-4147-A177-3AD203B41FA5}">
                      <a16:colId xmlns:a16="http://schemas.microsoft.com/office/drawing/2014/main" val="3231263575"/>
                    </a:ext>
                  </a:extLst>
                </a:gridCol>
                <a:gridCol w="428907">
                  <a:extLst>
                    <a:ext uri="{9D8B030D-6E8A-4147-A177-3AD203B41FA5}">
                      <a16:colId xmlns:a16="http://schemas.microsoft.com/office/drawing/2014/main" val="874907221"/>
                    </a:ext>
                  </a:extLst>
                </a:gridCol>
              </a:tblGrid>
              <a:tr h="105236">
                <a:tc>
                  <a:txBody>
                    <a:bodyPr/>
                    <a:lstStyle/>
                    <a:p>
                      <a:pPr algn="ctr" rtl="0" fontAlgn="b"/>
                      <a:r>
                        <a:rPr lang="en-US" sz="900" b="1" i="0" u="none" strike="noStrike">
                          <a:solidFill>
                            <a:srgbClr val="000000"/>
                          </a:solidFill>
                          <a:effectLst/>
                          <a:latin typeface="Calibri" panose="020F0502020204030204" pitchFamily="34" charset="0"/>
                        </a:rPr>
                        <a:t>Time</a:t>
                      </a:r>
                    </a:p>
                  </a:txBody>
                  <a:tcPr marL="4385" marR="4385" marT="43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900" b="1" i="0" u="none" strike="noStrike" dirty="0">
                          <a:solidFill>
                            <a:srgbClr val="000000"/>
                          </a:solidFill>
                          <a:effectLst/>
                          <a:latin typeface="Calibri" panose="020F0502020204030204" pitchFamily="34" charset="0"/>
                        </a:rPr>
                        <a:t>Steps</a:t>
                      </a:r>
                    </a:p>
                  </a:txBody>
                  <a:tcPr marL="4385" marR="4385" marT="438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575756932"/>
                  </a:ext>
                </a:extLst>
              </a:tr>
              <a:tr h="105236">
                <a:tc>
                  <a:txBody>
                    <a:bodyPr/>
                    <a:lstStyle/>
                    <a:p>
                      <a:pPr algn="r" rtl="0" fontAlgn="b"/>
                      <a:r>
                        <a:rPr lang="en-US" sz="900" b="0" i="0" u="none" strike="noStrike" dirty="0">
                          <a:solidFill>
                            <a:srgbClr val="C00000"/>
                          </a:solidFill>
                          <a:effectLst/>
                          <a:latin typeface="Calibri" panose="020F0502020204030204" pitchFamily="34" charset="0"/>
                        </a:rPr>
                        <a:t>0:18:00</a:t>
                      </a:r>
                    </a:p>
                  </a:txBody>
                  <a:tcPr marL="4385" marR="4385" marT="43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rtl="0" fontAlgn="b"/>
                      <a:r>
                        <a:rPr lang="en-US" sz="900" b="0" i="0" u="none" strike="noStrike" dirty="0">
                          <a:solidFill>
                            <a:srgbClr val="000000"/>
                          </a:solidFill>
                          <a:effectLst/>
                          <a:latin typeface="Calibri" panose="020F0502020204030204" pitchFamily="34" charset="0"/>
                        </a:rPr>
                        <a:t>117</a:t>
                      </a:r>
                    </a:p>
                  </a:txBody>
                  <a:tcPr marL="4385" marR="4385" marT="438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2EFDA"/>
                    </a:solidFill>
                  </a:tcPr>
                </a:tc>
                <a:extLst>
                  <a:ext uri="{0D108BD9-81ED-4DB2-BD59-A6C34878D82A}">
                    <a16:rowId xmlns:a16="http://schemas.microsoft.com/office/drawing/2014/main" val="550661169"/>
                  </a:ext>
                </a:extLst>
              </a:tr>
              <a:tr h="105236">
                <a:tc>
                  <a:txBody>
                    <a:bodyPr/>
                    <a:lstStyle/>
                    <a:p>
                      <a:pPr algn="r" rtl="0" fontAlgn="b"/>
                      <a:r>
                        <a:rPr lang="en-US" sz="900" b="0" i="0" u="none" strike="noStrike" dirty="0">
                          <a:solidFill>
                            <a:srgbClr val="C00000"/>
                          </a:solidFill>
                          <a:effectLst/>
                          <a:latin typeface="Calibri" panose="020F0502020204030204" pitchFamily="34" charset="0"/>
                        </a:rPr>
                        <a:t>0:17:00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dirty="0">
                          <a:solidFill>
                            <a:srgbClr val="000000"/>
                          </a:solidFill>
                          <a:effectLst/>
                          <a:latin typeface="Calibri" panose="020F0502020204030204" pitchFamily="34" charset="0"/>
                        </a:rPr>
                        <a:t>115</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E2EFDA"/>
                    </a:solidFill>
                  </a:tcPr>
                </a:tc>
                <a:extLst>
                  <a:ext uri="{0D108BD9-81ED-4DB2-BD59-A6C34878D82A}">
                    <a16:rowId xmlns:a16="http://schemas.microsoft.com/office/drawing/2014/main" val="2033052897"/>
                  </a:ext>
                </a:extLst>
              </a:tr>
              <a:tr h="105236">
                <a:tc>
                  <a:txBody>
                    <a:bodyPr/>
                    <a:lstStyle/>
                    <a:p>
                      <a:pPr algn="r" rtl="0" fontAlgn="b"/>
                      <a:r>
                        <a:rPr lang="en-US" sz="900" b="0" i="0" u="none" strike="noStrike" dirty="0">
                          <a:solidFill>
                            <a:srgbClr val="C00000"/>
                          </a:solidFill>
                          <a:effectLst/>
                          <a:latin typeface="Calibri" panose="020F0502020204030204" pitchFamily="34" charset="0"/>
                        </a:rPr>
                        <a:t>0:22:00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dirty="0">
                          <a:solidFill>
                            <a:srgbClr val="000000"/>
                          </a:solidFill>
                          <a:effectLst/>
                          <a:latin typeface="Calibri" panose="020F0502020204030204" pitchFamily="34" charset="0"/>
                        </a:rPr>
                        <a:t>115</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E2EFDA"/>
                    </a:solidFill>
                  </a:tcPr>
                </a:tc>
                <a:extLst>
                  <a:ext uri="{0D108BD9-81ED-4DB2-BD59-A6C34878D82A}">
                    <a16:rowId xmlns:a16="http://schemas.microsoft.com/office/drawing/2014/main" val="863867090"/>
                  </a:ext>
                </a:extLst>
              </a:tr>
              <a:tr h="105236">
                <a:tc>
                  <a:txBody>
                    <a:bodyPr/>
                    <a:lstStyle/>
                    <a:p>
                      <a:pPr algn="r" rtl="0" fontAlgn="b"/>
                      <a:r>
                        <a:rPr lang="en-US" sz="900" b="0" i="0" u="none" strike="noStrike" dirty="0">
                          <a:solidFill>
                            <a:srgbClr val="C00000"/>
                          </a:solidFill>
                          <a:effectLst/>
                          <a:latin typeface="Calibri" panose="020F0502020204030204" pitchFamily="34" charset="0"/>
                        </a:rPr>
                        <a:t>0:06:00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dirty="0">
                          <a:solidFill>
                            <a:srgbClr val="000000"/>
                          </a:solidFill>
                          <a:effectLst/>
                          <a:latin typeface="Calibri" panose="020F0502020204030204" pitchFamily="34" charset="0"/>
                        </a:rPr>
                        <a:t>112</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E2EFDA"/>
                    </a:solidFill>
                  </a:tcPr>
                </a:tc>
                <a:extLst>
                  <a:ext uri="{0D108BD9-81ED-4DB2-BD59-A6C34878D82A}">
                    <a16:rowId xmlns:a16="http://schemas.microsoft.com/office/drawing/2014/main" val="1136504340"/>
                  </a:ext>
                </a:extLst>
              </a:tr>
              <a:tr h="105236">
                <a:tc>
                  <a:txBody>
                    <a:bodyPr/>
                    <a:lstStyle/>
                    <a:p>
                      <a:pPr algn="r" rtl="0" fontAlgn="b"/>
                      <a:r>
                        <a:rPr lang="en-US" sz="900" b="0" i="0" u="none" strike="noStrike" dirty="0">
                          <a:solidFill>
                            <a:srgbClr val="C00000"/>
                          </a:solidFill>
                          <a:effectLst/>
                          <a:latin typeface="Calibri" panose="020F0502020204030204" pitchFamily="34" charset="0"/>
                        </a:rPr>
                        <a:t>0:09:00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110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E2EFDA"/>
                    </a:solidFill>
                  </a:tcPr>
                </a:tc>
                <a:extLst>
                  <a:ext uri="{0D108BD9-81ED-4DB2-BD59-A6C34878D82A}">
                    <a16:rowId xmlns:a16="http://schemas.microsoft.com/office/drawing/2014/main" val="2805789122"/>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0:19:00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109</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241869409"/>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0:21:00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dirty="0">
                          <a:solidFill>
                            <a:srgbClr val="000000"/>
                          </a:solidFill>
                          <a:effectLst/>
                          <a:latin typeface="Calibri" panose="020F0502020204030204" pitchFamily="34" charset="0"/>
                        </a:rPr>
                        <a:t>97</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795297857"/>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0:20:00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96</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42580966"/>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0:29:00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dirty="0">
                          <a:solidFill>
                            <a:srgbClr val="000000"/>
                          </a:solidFill>
                          <a:effectLst/>
                          <a:latin typeface="Calibri" panose="020F0502020204030204" pitchFamily="34" charset="0"/>
                        </a:rPr>
                        <a:t>94</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492868864"/>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0:23:00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93</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11873192"/>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0:24:00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88</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477413591"/>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0:11:00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36</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639952675"/>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0:25:00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16</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69631764"/>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0:05:00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12</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849855223"/>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0:07:00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12</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042614737"/>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0:12:00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12</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874152285"/>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0:26:00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11</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31047957"/>
                  </a:ext>
                </a:extLst>
              </a:tr>
              <a:tr h="105236">
                <a:tc>
                  <a:txBody>
                    <a:bodyPr/>
                    <a:lstStyle/>
                    <a:p>
                      <a:pPr algn="r" rtl="0" fontAlgn="b"/>
                      <a:r>
                        <a:rPr lang="en-US" sz="900" b="0" i="0" u="none" strike="noStrike">
                          <a:solidFill>
                            <a:schemeClr val="bg1">
                              <a:lumMod val="65000"/>
                            </a:schemeClr>
                          </a:solidFill>
                          <a:effectLst/>
                          <a:latin typeface="Calibri" panose="020F0502020204030204" pitchFamily="34" charset="0"/>
                        </a:rPr>
                        <a:t>0:01:00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84306664"/>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0:02:00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84523975"/>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0:03:00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1842056"/>
                  </a:ext>
                </a:extLst>
              </a:tr>
              <a:tr h="105236">
                <a:tc>
                  <a:txBody>
                    <a:bodyPr/>
                    <a:lstStyle/>
                    <a:p>
                      <a:pPr algn="r" rtl="0" fontAlgn="b"/>
                      <a:r>
                        <a:rPr lang="en-US" sz="900" b="0" i="0" u="none" strike="noStrike">
                          <a:solidFill>
                            <a:schemeClr val="bg1">
                              <a:lumMod val="65000"/>
                            </a:schemeClr>
                          </a:solidFill>
                          <a:effectLst/>
                          <a:latin typeface="Calibri" panose="020F0502020204030204" pitchFamily="34" charset="0"/>
                        </a:rPr>
                        <a:t>0:04:00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408032955"/>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0:08:00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991740023"/>
                  </a:ext>
                </a:extLst>
              </a:tr>
              <a:tr h="105236">
                <a:tc>
                  <a:txBody>
                    <a:bodyPr/>
                    <a:lstStyle/>
                    <a:p>
                      <a:pPr algn="r" rtl="0" fontAlgn="b"/>
                      <a:r>
                        <a:rPr lang="en-US" sz="900" b="0" i="0" u="none" strike="noStrike">
                          <a:solidFill>
                            <a:schemeClr val="bg1">
                              <a:lumMod val="65000"/>
                            </a:schemeClr>
                          </a:solidFill>
                          <a:effectLst/>
                          <a:latin typeface="Calibri" panose="020F0502020204030204" pitchFamily="34" charset="0"/>
                        </a:rPr>
                        <a:t>0:10:00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899152126"/>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0:13:00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678333077"/>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0:14:00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940798827"/>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0:15:00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820782709"/>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0:16:00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88880551"/>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0:27:00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456349031"/>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0:28:00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dirty="0">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699560"/>
                  </a:ext>
                </a:extLst>
              </a:tr>
              <a:tr h="105236">
                <a:tc>
                  <a:txBody>
                    <a:bodyPr/>
                    <a:lstStyle/>
                    <a:p>
                      <a:pPr algn="r" rtl="0" fontAlgn="b"/>
                      <a:r>
                        <a:rPr lang="en-US" sz="900" b="0" i="0" u="none" strike="noStrike" dirty="0">
                          <a:solidFill>
                            <a:schemeClr val="bg1">
                              <a:lumMod val="65000"/>
                            </a:schemeClr>
                          </a:solidFill>
                          <a:effectLst/>
                          <a:latin typeface="Calibri" panose="020F0502020204030204" pitchFamily="34" charset="0"/>
                        </a:rPr>
                        <a:t>0:30:00</a:t>
                      </a:r>
                    </a:p>
                  </a:txBody>
                  <a:tcPr marL="4385" marR="4385" marT="438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900" b="0" i="0" u="none" strike="noStrike" dirty="0">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25159113"/>
                  </a:ext>
                </a:extLst>
              </a:tr>
            </a:tbl>
          </a:graphicData>
        </a:graphic>
      </p:graphicFrame>
      <p:cxnSp>
        <p:nvCxnSpPr>
          <p:cNvPr id="24" name="Straight Arrow Connector 23">
            <a:extLst>
              <a:ext uri="{FF2B5EF4-FFF2-40B4-BE49-F238E27FC236}">
                <a16:creationId xmlns:a16="http://schemas.microsoft.com/office/drawing/2014/main" id="{0BD7CB35-4476-435F-8CC8-35396A812973}"/>
              </a:ext>
            </a:extLst>
          </p:cNvPr>
          <p:cNvCxnSpPr>
            <a:cxnSpLocks/>
          </p:cNvCxnSpPr>
          <p:nvPr/>
        </p:nvCxnSpPr>
        <p:spPr>
          <a:xfrm>
            <a:off x="3129130" y="2611507"/>
            <a:ext cx="60798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Content Placeholder 19">
            <a:extLst>
              <a:ext uri="{FF2B5EF4-FFF2-40B4-BE49-F238E27FC236}">
                <a16:creationId xmlns:a16="http://schemas.microsoft.com/office/drawing/2014/main" id="{F9E919E6-5841-464E-A88E-D7978975E595}"/>
              </a:ext>
            </a:extLst>
          </p:cNvPr>
          <p:cNvGraphicFramePr>
            <a:graphicFrameLocks/>
          </p:cNvGraphicFramePr>
          <p:nvPr>
            <p:extLst>
              <p:ext uri="{D42A27DB-BD31-4B8C-83A1-F6EECF244321}">
                <p14:modId xmlns:p14="http://schemas.microsoft.com/office/powerpoint/2010/main" val="3952167760"/>
              </p:ext>
            </p:extLst>
          </p:nvPr>
        </p:nvGraphicFramePr>
        <p:xfrm>
          <a:off x="4124881" y="627048"/>
          <a:ext cx="847750" cy="4387895"/>
        </p:xfrm>
        <a:graphic>
          <a:graphicData uri="http://schemas.openxmlformats.org/drawingml/2006/table">
            <a:tbl>
              <a:tblPr/>
              <a:tblGrid>
                <a:gridCol w="423875">
                  <a:extLst>
                    <a:ext uri="{9D8B030D-6E8A-4147-A177-3AD203B41FA5}">
                      <a16:colId xmlns:a16="http://schemas.microsoft.com/office/drawing/2014/main" val="1132764578"/>
                    </a:ext>
                  </a:extLst>
                </a:gridCol>
                <a:gridCol w="423875">
                  <a:extLst>
                    <a:ext uri="{9D8B030D-6E8A-4147-A177-3AD203B41FA5}">
                      <a16:colId xmlns:a16="http://schemas.microsoft.com/office/drawing/2014/main" val="4267200245"/>
                    </a:ext>
                  </a:extLst>
                </a:gridCol>
              </a:tblGrid>
              <a:tr h="105236">
                <a:tc>
                  <a:txBody>
                    <a:bodyPr/>
                    <a:lstStyle/>
                    <a:p>
                      <a:pPr algn="ctr" rtl="0" fontAlgn="b"/>
                      <a:r>
                        <a:rPr lang="en-US" sz="900" b="1" i="0" u="none" strike="noStrike" dirty="0">
                          <a:solidFill>
                            <a:srgbClr val="000000"/>
                          </a:solidFill>
                          <a:effectLst/>
                          <a:latin typeface="Calibri" panose="020F0502020204030204" pitchFamily="34" charset="0"/>
                        </a:rPr>
                        <a:t>Time</a:t>
                      </a:r>
                    </a:p>
                  </a:txBody>
                  <a:tcPr marL="4385" marR="4385" marT="43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900" b="1" i="0" u="none" strike="noStrike" dirty="0">
                          <a:solidFill>
                            <a:srgbClr val="000000"/>
                          </a:solidFill>
                          <a:effectLst/>
                          <a:latin typeface="Calibri" panose="020F0502020204030204" pitchFamily="34" charset="0"/>
                        </a:rPr>
                        <a:t>Steps</a:t>
                      </a:r>
                    </a:p>
                  </a:txBody>
                  <a:tcPr marL="4385" marR="4385" marT="438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13010767"/>
                  </a:ext>
                </a:extLst>
              </a:tr>
              <a:tr h="105236">
                <a:tc>
                  <a:txBody>
                    <a:bodyPr/>
                    <a:lstStyle/>
                    <a:p>
                      <a:pPr algn="r" rtl="0" fontAlgn="b"/>
                      <a:r>
                        <a:rPr lang="en-US" sz="900" b="0" i="0" u="none" strike="noStrike" dirty="0">
                          <a:solidFill>
                            <a:srgbClr val="000000"/>
                          </a:solidFill>
                          <a:effectLst/>
                          <a:latin typeface="Calibri" panose="020F0502020204030204" pitchFamily="34" charset="0"/>
                        </a:rPr>
                        <a:t>0:01:00</a:t>
                      </a:r>
                    </a:p>
                  </a:txBody>
                  <a:tcPr marL="4385" marR="4385" marT="43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740794776"/>
                  </a:ext>
                </a:extLst>
              </a:tr>
              <a:tr h="105236">
                <a:tc>
                  <a:txBody>
                    <a:bodyPr/>
                    <a:lstStyle/>
                    <a:p>
                      <a:pPr algn="r" rtl="0" fontAlgn="b"/>
                      <a:r>
                        <a:rPr lang="en-US" sz="900" b="0" i="0" u="none" strike="noStrike" dirty="0">
                          <a:solidFill>
                            <a:srgbClr val="000000"/>
                          </a:solidFill>
                          <a:effectLst/>
                          <a:latin typeface="Calibri" panose="020F0502020204030204" pitchFamily="34" charset="0"/>
                        </a:rPr>
                        <a:t>0:02:00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932937831"/>
                  </a:ext>
                </a:extLst>
              </a:tr>
              <a:tr h="105236">
                <a:tc>
                  <a:txBody>
                    <a:bodyPr/>
                    <a:lstStyle/>
                    <a:p>
                      <a:pPr algn="r" rtl="0" fontAlgn="b"/>
                      <a:r>
                        <a:rPr lang="en-US" sz="900" b="0" i="0" u="none" strike="noStrike" dirty="0">
                          <a:solidFill>
                            <a:srgbClr val="000000"/>
                          </a:solidFill>
                          <a:effectLst/>
                          <a:latin typeface="Calibri" panose="020F0502020204030204" pitchFamily="34" charset="0"/>
                        </a:rPr>
                        <a:t>0:03:00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dirty="0">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271509171"/>
                  </a:ext>
                </a:extLst>
              </a:tr>
              <a:tr h="105236">
                <a:tc>
                  <a:txBody>
                    <a:bodyPr/>
                    <a:lstStyle/>
                    <a:p>
                      <a:pPr algn="r" rtl="0" fontAlgn="b"/>
                      <a:r>
                        <a:rPr lang="en-US" sz="900" b="0" i="0" u="none" strike="noStrike" dirty="0">
                          <a:solidFill>
                            <a:srgbClr val="000000"/>
                          </a:solidFill>
                          <a:effectLst/>
                          <a:latin typeface="Calibri" panose="020F0502020204030204" pitchFamily="34" charset="0"/>
                        </a:rPr>
                        <a:t>0:04:00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069798374"/>
                  </a:ext>
                </a:extLst>
              </a:tr>
              <a:tr h="105236">
                <a:tc>
                  <a:txBody>
                    <a:bodyPr/>
                    <a:lstStyle/>
                    <a:p>
                      <a:pPr algn="r" rtl="0" fontAlgn="b"/>
                      <a:r>
                        <a:rPr lang="en-US" sz="900" b="0" i="0" u="none" strike="noStrike" dirty="0">
                          <a:solidFill>
                            <a:srgbClr val="000000"/>
                          </a:solidFill>
                          <a:effectLst/>
                          <a:latin typeface="Calibri" panose="020F0502020204030204" pitchFamily="34" charset="0"/>
                        </a:rPr>
                        <a:t>0:05:00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dirty="0">
                          <a:solidFill>
                            <a:srgbClr val="000000"/>
                          </a:solidFill>
                          <a:effectLst/>
                          <a:latin typeface="Calibri" panose="020F0502020204030204" pitchFamily="34" charset="0"/>
                        </a:rPr>
                        <a:t>12</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4008213433"/>
                  </a:ext>
                </a:extLst>
              </a:tr>
              <a:tr h="105236">
                <a:tc>
                  <a:txBody>
                    <a:bodyPr/>
                    <a:lstStyle/>
                    <a:p>
                      <a:pPr algn="r" rtl="0" fontAlgn="b"/>
                      <a:r>
                        <a:rPr lang="en-US" sz="900" b="0" i="0" u="none" strike="noStrike" dirty="0">
                          <a:solidFill>
                            <a:srgbClr val="000000"/>
                          </a:solidFill>
                          <a:effectLst/>
                          <a:latin typeface="Calibri" panose="020F0502020204030204" pitchFamily="34" charset="0"/>
                        </a:rPr>
                        <a:t>0:06:00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dirty="0">
                          <a:solidFill>
                            <a:srgbClr val="000000"/>
                          </a:solidFill>
                          <a:effectLst/>
                          <a:latin typeface="Calibri" panose="020F0502020204030204" pitchFamily="34" charset="0"/>
                        </a:rPr>
                        <a:t>112</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404620398"/>
                  </a:ext>
                </a:extLst>
              </a:tr>
              <a:tr h="105236">
                <a:tc>
                  <a:txBody>
                    <a:bodyPr/>
                    <a:lstStyle/>
                    <a:p>
                      <a:pPr algn="r" rtl="0" fontAlgn="b"/>
                      <a:r>
                        <a:rPr lang="en-US" sz="900" b="0" i="0" u="none" strike="noStrike" dirty="0">
                          <a:solidFill>
                            <a:srgbClr val="000000"/>
                          </a:solidFill>
                          <a:effectLst/>
                          <a:latin typeface="Calibri" panose="020F0502020204030204" pitchFamily="34" charset="0"/>
                        </a:rPr>
                        <a:t>0:07:00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12</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4098339622"/>
                  </a:ext>
                </a:extLst>
              </a:tr>
              <a:tr h="105236">
                <a:tc>
                  <a:txBody>
                    <a:bodyPr/>
                    <a:lstStyle/>
                    <a:p>
                      <a:pPr algn="r" rtl="0" fontAlgn="b"/>
                      <a:r>
                        <a:rPr lang="en-US" sz="900" b="0" i="0" u="none" strike="noStrike" dirty="0">
                          <a:solidFill>
                            <a:srgbClr val="000000"/>
                          </a:solidFill>
                          <a:effectLst/>
                          <a:latin typeface="Calibri" panose="020F0502020204030204" pitchFamily="34" charset="0"/>
                        </a:rPr>
                        <a:t>0:08:00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339934356"/>
                  </a:ext>
                </a:extLst>
              </a:tr>
              <a:tr h="105236">
                <a:tc>
                  <a:txBody>
                    <a:bodyPr/>
                    <a:lstStyle/>
                    <a:p>
                      <a:pPr algn="r" rtl="0" fontAlgn="b"/>
                      <a:r>
                        <a:rPr lang="en-US" sz="900" b="0" i="0" u="none" strike="noStrike" dirty="0">
                          <a:solidFill>
                            <a:srgbClr val="000000"/>
                          </a:solidFill>
                          <a:effectLst/>
                          <a:latin typeface="Calibri" panose="020F0502020204030204" pitchFamily="34" charset="0"/>
                        </a:rPr>
                        <a:t>0:09:00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110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123928117"/>
                  </a:ext>
                </a:extLst>
              </a:tr>
              <a:tr h="105236">
                <a:tc>
                  <a:txBody>
                    <a:bodyPr/>
                    <a:lstStyle/>
                    <a:p>
                      <a:pPr algn="r" rtl="0" fontAlgn="b"/>
                      <a:r>
                        <a:rPr lang="en-US" sz="900" b="0" i="0" u="none" strike="noStrike" dirty="0">
                          <a:solidFill>
                            <a:srgbClr val="000000"/>
                          </a:solidFill>
                          <a:effectLst/>
                          <a:latin typeface="Calibri" panose="020F0502020204030204" pitchFamily="34" charset="0"/>
                        </a:rPr>
                        <a:t>0:10:00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dirty="0">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5238672"/>
                  </a:ext>
                </a:extLst>
              </a:tr>
              <a:tr h="105236">
                <a:tc>
                  <a:txBody>
                    <a:bodyPr/>
                    <a:lstStyle/>
                    <a:p>
                      <a:pPr algn="r" rtl="0" fontAlgn="b"/>
                      <a:r>
                        <a:rPr lang="en-US" sz="900" b="0" i="0" u="none" strike="noStrike" dirty="0">
                          <a:solidFill>
                            <a:srgbClr val="000000"/>
                          </a:solidFill>
                          <a:effectLst/>
                          <a:latin typeface="Calibri" panose="020F0502020204030204" pitchFamily="34" charset="0"/>
                        </a:rPr>
                        <a:t>0:11:00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36</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710077894"/>
                  </a:ext>
                </a:extLst>
              </a:tr>
              <a:tr h="105236">
                <a:tc>
                  <a:txBody>
                    <a:bodyPr/>
                    <a:lstStyle/>
                    <a:p>
                      <a:pPr algn="r" rtl="0" fontAlgn="b"/>
                      <a:r>
                        <a:rPr lang="en-US" sz="900" b="0" i="0" u="none" strike="noStrike" dirty="0">
                          <a:solidFill>
                            <a:srgbClr val="000000"/>
                          </a:solidFill>
                          <a:effectLst/>
                          <a:latin typeface="Calibri" panose="020F0502020204030204" pitchFamily="34" charset="0"/>
                        </a:rPr>
                        <a:t>0:12:00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12</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692842368"/>
                  </a:ext>
                </a:extLst>
              </a:tr>
              <a:tr h="105236">
                <a:tc>
                  <a:txBody>
                    <a:bodyPr/>
                    <a:lstStyle/>
                    <a:p>
                      <a:pPr algn="r" rtl="0" fontAlgn="b"/>
                      <a:r>
                        <a:rPr lang="en-US" sz="900" b="0" i="0" u="none" strike="noStrike" dirty="0">
                          <a:solidFill>
                            <a:srgbClr val="000000"/>
                          </a:solidFill>
                          <a:effectLst/>
                          <a:latin typeface="Calibri" panose="020F0502020204030204" pitchFamily="34" charset="0"/>
                        </a:rPr>
                        <a:t>0:13:00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16328797"/>
                  </a:ext>
                </a:extLst>
              </a:tr>
              <a:tr h="105236">
                <a:tc>
                  <a:txBody>
                    <a:bodyPr/>
                    <a:lstStyle/>
                    <a:p>
                      <a:pPr algn="r" rtl="0" fontAlgn="b"/>
                      <a:r>
                        <a:rPr lang="en-US" sz="900" b="0" i="0" u="none" strike="noStrike" dirty="0">
                          <a:solidFill>
                            <a:srgbClr val="000000"/>
                          </a:solidFill>
                          <a:effectLst/>
                          <a:latin typeface="Calibri" panose="020F0502020204030204" pitchFamily="34" charset="0"/>
                        </a:rPr>
                        <a:t>0:14:00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917400515"/>
                  </a:ext>
                </a:extLst>
              </a:tr>
              <a:tr h="105236">
                <a:tc>
                  <a:txBody>
                    <a:bodyPr/>
                    <a:lstStyle/>
                    <a:p>
                      <a:pPr algn="r" rtl="0" fontAlgn="b"/>
                      <a:r>
                        <a:rPr lang="en-US" sz="900" b="0" i="0" u="none" strike="noStrike" dirty="0">
                          <a:solidFill>
                            <a:srgbClr val="000000"/>
                          </a:solidFill>
                          <a:effectLst/>
                          <a:latin typeface="Calibri" panose="020F0502020204030204" pitchFamily="34" charset="0"/>
                        </a:rPr>
                        <a:t>0:15:00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20846247"/>
                  </a:ext>
                </a:extLst>
              </a:tr>
              <a:tr h="105236">
                <a:tc>
                  <a:txBody>
                    <a:bodyPr/>
                    <a:lstStyle/>
                    <a:p>
                      <a:pPr algn="r" rtl="0" fontAlgn="b"/>
                      <a:r>
                        <a:rPr lang="en-US" sz="900" b="0" i="0" u="none" strike="noStrike">
                          <a:solidFill>
                            <a:srgbClr val="000000"/>
                          </a:solidFill>
                          <a:effectLst/>
                          <a:latin typeface="Calibri" panose="020F0502020204030204" pitchFamily="34" charset="0"/>
                        </a:rPr>
                        <a:t>0:16:00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520766571"/>
                  </a:ext>
                </a:extLst>
              </a:tr>
              <a:tr h="105236">
                <a:tc>
                  <a:txBody>
                    <a:bodyPr/>
                    <a:lstStyle/>
                    <a:p>
                      <a:pPr algn="r" rtl="0" fontAlgn="b"/>
                      <a:r>
                        <a:rPr lang="en-US" sz="900" b="0" i="0" u="none" strike="noStrike" dirty="0">
                          <a:solidFill>
                            <a:srgbClr val="000000"/>
                          </a:solidFill>
                          <a:effectLst/>
                          <a:latin typeface="Calibri" panose="020F0502020204030204" pitchFamily="34" charset="0"/>
                        </a:rPr>
                        <a:t>0:17:00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115</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965808467"/>
                  </a:ext>
                </a:extLst>
              </a:tr>
              <a:tr h="105236">
                <a:tc>
                  <a:txBody>
                    <a:bodyPr/>
                    <a:lstStyle/>
                    <a:p>
                      <a:pPr algn="r" rtl="0" fontAlgn="b"/>
                      <a:r>
                        <a:rPr lang="en-US" sz="900" b="0" i="0" u="none" strike="noStrike" dirty="0">
                          <a:solidFill>
                            <a:srgbClr val="000000"/>
                          </a:solidFill>
                          <a:effectLst/>
                          <a:latin typeface="Calibri" panose="020F0502020204030204" pitchFamily="34" charset="0"/>
                        </a:rPr>
                        <a:t>0:18:00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117</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311874175"/>
                  </a:ext>
                </a:extLst>
              </a:tr>
              <a:tr h="105236">
                <a:tc>
                  <a:txBody>
                    <a:bodyPr/>
                    <a:lstStyle/>
                    <a:p>
                      <a:pPr algn="r" rtl="0" fontAlgn="b"/>
                      <a:r>
                        <a:rPr lang="en-US" sz="900" b="0" i="0" u="none" strike="noStrike" dirty="0">
                          <a:solidFill>
                            <a:srgbClr val="000000"/>
                          </a:solidFill>
                          <a:effectLst/>
                          <a:latin typeface="Calibri" panose="020F0502020204030204" pitchFamily="34" charset="0"/>
                        </a:rPr>
                        <a:t>0:19:00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109</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639274061"/>
                  </a:ext>
                </a:extLst>
              </a:tr>
              <a:tr h="105236">
                <a:tc>
                  <a:txBody>
                    <a:bodyPr/>
                    <a:lstStyle/>
                    <a:p>
                      <a:pPr algn="r" rtl="0" fontAlgn="b"/>
                      <a:r>
                        <a:rPr lang="en-US" sz="900" b="0" i="0" u="none" strike="noStrike">
                          <a:solidFill>
                            <a:srgbClr val="000000"/>
                          </a:solidFill>
                          <a:effectLst/>
                          <a:latin typeface="Calibri" panose="020F0502020204030204" pitchFamily="34" charset="0"/>
                        </a:rPr>
                        <a:t>0:20:00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96</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965905497"/>
                  </a:ext>
                </a:extLst>
              </a:tr>
              <a:tr h="105236">
                <a:tc>
                  <a:txBody>
                    <a:bodyPr/>
                    <a:lstStyle/>
                    <a:p>
                      <a:pPr algn="r" rtl="0" fontAlgn="b"/>
                      <a:r>
                        <a:rPr lang="en-US" sz="900" b="0" i="0" u="none" strike="noStrike" dirty="0">
                          <a:solidFill>
                            <a:srgbClr val="000000"/>
                          </a:solidFill>
                          <a:effectLst/>
                          <a:latin typeface="Calibri" panose="020F0502020204030204" pitchFamily="34" charset="0"/>
                        </a:rPr>
                        <a:t>0:21:00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97</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909835369"/>
                  </a:ext>
                </a:extLst>
              </a:tr>
              <a:tr h="105236">
                <a:tc>
                  <a:txBody>
                    <a:bodyPr/>
                    <a:lstStyle/>
                    <a:p>
                      <a:pPr algn="r" rtl="0" fontAlgn="b"/>
                      <a:r>
                        <a:rPr lang="en-US" sz="900" b="0" i="0" u="none" strike="noStrike">
                          <a:solidFill>
                            <a:srgbClr val="000000"/>
                          </a:solidFill>
                          <a:effectLst/>
                          <a:latin typeface="Calibri" panose="020F0502020204030204" pitchFamily="34" charset="0"/>
                        </a:rPr>
                        <a:t>0:22:00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115</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4200898588"/>
                  </a:ext>
                </a:extLst>
              </a:tr>
              <a:tr h="105236">
                <a:tc>
                  <a:txBody>
                    <a:bodyPr/>
                    <a:lstStyle/>
                    <a:p>
                      <a:pPr algn="r" rtl="0" fontAlgn="b"/>
                      <a:r>
                        <a:rPr lang="en-US" sz="900" b="0" i="0" u="none" strike="noStrike" dirty="0">
                          <a:solidFill>
                            <a:srgbClr val="000000"/>
                          </a:solidFill>
                          <a:effectLst/>
                          <a:latin typeface="Calibri" panose="020F0502020204030204" pitchFamily="34" charset="0"/>
                        </a:rPr>
                        <a:t>0:23:00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93</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517603108"/>
                  </a:ext>
                </a:extLst>
              </a:tr>
              <a:tr h="105236">
                <a:tc>
                  <a:txBody>
                    <a:bodyPr/>
                    <a:lstStyle/>
                    <a:p>
                      <a:pPr algn="r" rtl="0" fontAlgn="b"/>
                      <a:r>
                        <a:rPr lang="en-US" sz="900" b="0" i="0" u="none" strike="noStrike" dirty="0">
                          <a:solidFill>
                            <a:srgbClr val="000000"/>
                          </a:solidFill>
                          <a:effectLst/>
                          <a:latin typeface="Calibri" panose="020F0502020204030204" pitchFamily="34" charset="0"/>
                        </a:rPr>
                        <a:t>0:24:00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88</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162458622"/>
                  </a:ext>
                </a:extLst>
              </a:tr>
              <a:tr h="105236">
                <a:tc>
                  <a:txBody>
                    <a:bodyPr/>
                    <a:lstStyle/>
                    <a:p>
                      <a:pPr algn="r" rtl="0" fontAlgn="b"/>
                      <a:r>
                        <a:rPr lang="en-US" sz="900" b="0" i="0" u="none" strike="noStrike" dirty="0">
                          <a:solidFill>
                            <a:srgbClr val="000000"/>
                          </a:solidFill>
                          <a:effectLst/>
                          <a:latin typeface="Calibri" panose="020F0502020204030204" pitchFamily="34" charset="0"/>
                        </a:rPr>
                        <a:t>0:25:00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16</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041551112"/>
                  </a:ext>
                </a:extLst>
              </a:tr>
              <a:tr h="105236">
                <a:tc>
                  <a:txBody>
                    <a:bodyPr/>
                    <a:lstStyle/>
                    <a:p>
                      <a:pPr algn="r" rtl="0" fontAlgn="b"/>
                      <a:r>
                        <a:rPr lang="en-US" sz="900" b="0" i="0" u="none" strike="noStrike" dirty="0">
                          <a:solidFill>
                            <a:srgbClr val="000000"/>
                          </a:solidFill>
                          <a:effectLst/>
                          <a:latin typeface="Calibri" panose="020F0502020204030204" pitchFamily="34" charset="0"/>
                        </a:rPr>
                        <a:t>0:26:00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11</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787909151"/>
                  </a:ext>
                </a:extLst>
              </a:tr>
              <a:tr h="105236">
                <a:tc>
                  <a:txBody>
                    <a:bodyPr/>
                    <a:lstStyle/>
                    <a:p>
                      <a:pPr algn="r" rtl="0" fontAlgn="b"/>
                      <a:r>
                        <a:rPr lang="en-US" sz="900" b="0" i="0" u="none" strike="noStrike" dirty="0">
                          <a:solidFill>
                            <a:srgbClr val="000000"/>
                          </a:solidFill>
                          <a:effectLst/>
                          <a:latin typeface="Calibri" panose="020F0502020204030204" pitchFamily="34" charset="0"/>
                        </a:rPr>
                        <a:t>0:27:00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650145584"/>
                  </a:ext>
                </a:extLst>
              </a:tr>
              <a:tr h="105236">
                <a:tc>
                  <a:txBody>
                    <a:bodyPr/>
                    <a:lstStyle/>
                    <a:p>
                      <a:pPr algn="r" rtl="0" fontAlgn="b"/>
                      <a:r>
                        <a:rPr lang="en-US" sz="900" b="0" i="0" u="none" strike="noStrike" dirty="0">
                          <a:solidFill>
                            <a:srgbClr val="000000"/>
                          </a:solidFill>
                          <a:effectLst/>
                          <a:latin typeface="Calibri" panose="020F0502020204030204" pitchFamily="34" charset="0"/>
                        </a:rPr>
                        <a:t>0:28:00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375113594"/>
                  </a:ext>
                </a:extLst>
              </a:tr>
              <a:tr h="105236">
                <a:tc>
                  <a:txBody>
                    <a:bodyPr/>
                    <a:lstStyle/>
                    <a:p>
                      <a:pPr algn="r" rtl="0" fontAlgn="b"/>
                      <a:r>
                        <a:rPr lang="en-US" sz="900" b="0" i="0" u="none" strike="noStrike" dirty="0">
                          <a:solidFill>
                            <a:srgbClr val="000000"/>
                          </a:solidFill>
                          <a:effectLst/>
                          <a:latin typeface="Calibri" panose="020F0502020204030204" pitchFamily="34" charset="0"/>
                        </a:rPr>
                        <a:t>0:29:00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rtl="0" fontAlgn="b"/>
                      <a:r>
                        <a:rPr lang="en-US" sz="900" b="0" i="0" u="none" strike="noStrike">
                          <a:solidFill>
                            <a:srgbClr val="000000"/>
                          </a:solidFill>
                          <a:effectLst/>
                          <a:latin typeface="Calibri" panose="020F0502020204030204" pitchFamily="34" charset="0"/>
                        </a:rPr>
                        <a:t>94</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772236695"/>
                  </a:ext>
                </a:extLst>
              </a:tr>
              <a:tr h="105236">
                <a:tc>
                  <a:txBody>
                    <a:bodyPr/>
                    <a:lstStyle/>
                    <a:p>
                      <a:pPr algn="r" rtl="0" fontAlgn="b"/>
                      <a:r>
                        <a:rPr lang="en-US" sz="900" b="0" i="0" u="none" strike="noStrike" dirty="0">
                          <a:solidFill>
                            <a:srgbClr val="000000"/>
                          </a:solidFill>
                          <a:effectLst/>
                          <a:latin typeface="Calibri" panose="020F0502020204030204" pitchFamily="34" charset="0"/>
                        </a:rPr>
                        <a:t>0:30:00</a:t>
                      </a:r>
                    </a:p>
                  </a:txBody>
                  <a:tcPr marL="4385" marR="4385" marT="438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r>
                        <a:rPr lang="en-US" sz="900" b="0" i="0" u="none" strike="noStrike" dirty="0">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99869412"/>
                  </a:ext>
                </a:extLst>
              </a:tr>
            </a:tbl>
          </a:graphicData>
        </a:graphic>
      </p:graphicFrame>
      <p:graphicFrame>
        <p:nvGraphicFramePr>
          <p:cNvPr id="20" name="Content Placeholder 19">
            <a:extLst>
              <a:ext uri="{FF2B5EF4-FFF2-40B4-BE49-F238E27FC236}">
                <a16:creationId xmlns:a16="http://schemas.microsoft.com/office/drawing/2014/main" id="{409B0270-0AC3-4C0D-87C7-C4884576BDEA}"/>
              </a:ext>
            </a:extLst>
          </p:cNvPr>
          <p:cNvGraphicFramePr>
            <a:graphicFrameLocks noGrp="1"/>
          </p:cNvGraphicFramePr>
          <p:nvPr>
            <p:ph idx="1"/>
            <p:extLst>
              <p:ext uri="{D42A27DB-BD31-4B8C-83A1-F6EECF244321}">
                <p14:modId xmlns:p14="http://schemas.microsoft.com/office/powerpoint/2010/main" val="925822076"/>
              </p:ext>
            </p:extLst>
          </p:nvPr>
        </p:nvGraphicFramePr>
        <p:xfrm>
          <a:off x="4124881" y="627048"/>
          <a:ext cx="847750" cy="4387895"/>
        </p:xfrm>
        <a:graphic>
          <a:graphicData uri="http://schemas.openxmlformats.org/drawingml/2006/table">
            <a:tbl>
              <a:tblPr/>
              <a:tblGrid>
                <a:gridCol w="423875">
                  <a:extLst>
                    <a:ext uri="{9D8B030D-6E8A-4147-A177-3AD203B41FA5}">
                      <a16:colId xmlns:a16="http://schemas.microsoft.com/office/drawing/2014/main" val="1132764578"/>
                    </a:ext>
                  </a:extLst>
                </a:gridCol>
                <a:gridCol w="423875">
                  <a:extLst>
                    <a:ext uri="{9D8B030D-6E8A-4147-A177-3AD203B41FA5}">
                      <a16:colId xmlns:a16="http://schemas.microsoft.com/office/drawing/2014/main" val="4267200245"/>
                    </a:ext>
                  </a:extLst>
                </a:gridCol>
              </a:tblGrid>
              <a:tr h="105236">
                <a:tc>
                  <a:txBody>
                    <a:bodyPr/>
                    <a:lstStyle/>
                    <a:p>
                      <a:pPr algn="ctr" rtl="0" fontAlgn="b"/>
                      <a:r>
                        <a:rPr lang="en-US" sz="900" b="1" i="0" u="none" strike="noStrike" dirty="0">
                          <a:solidFill>
                            <a:srgbClr val="000000"/>
                          </a:solidFill>
                          <a:effectLst/>
                          <a:latin typeface="Calibri" panose="020F0502020204030204" pitchFamily="34" charset="0"/>
                        </a:rPr>
                        <a:t>Time</a:t>
                      </a:r>
                    </a:p>
                  </a:txBody>
                  <a:tcPr marL="4385" marR="4385" marT="43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900" b="1" i="0" u="none" strike="noStrike" dirty="0">
                          <a:solidFill>
                            <a:srgbClr val="000000"/>
                          </a:solidFill>
                          <a:effectLst/>
                          <a:latin typeface="Calibri" panose="020F0502020204030204" pitchFamily="34" charset="0"/>
                        </a:rPr>
                        <a:t>Steps</a:t>
                      </a:r>
                    </a:p>
                  </a:txBody>
                  <a:tcPr marL="4385" marR="4385" marT="438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13010767"/>
                  </a:ext>
                </a:extLst>
              </a:tr>
              <a:tr h="105236">
                <a:tc>
                  <a:txBody>
                    <a:bodyPr/>
                    <a:lstStyle/>
                    <a:p>
                      <a:pPr algn="r" rtl="0" fontAlgn="b"/>
                      <a:r>
                        <a:rPr lang="en-US" sz="900" b="0" i="0" u="none" strike="noStrike">
                          <a:solidFill>
                            <a:srgbClr val="000000"/>
                          </a:solidFill>
                          <a:effectLst/>
                          <a:latin typeface="Calibri" panose="020F0502020204030204" pitchFamily="34" charset="0"/>
                        </a:rPr>
                        <a:t>0:01:00</a:t>
                      </a:r>
                    </a:p>
                  </a:txBody>
                  <a:tcPr marL="4385" marR="4385" marT="43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rtl="0" fontAlgn="b"/>
                      <a:r>
                        <a:rPr lang="en-US" sz="900" b="0" i="0" u="none" strike="noStrike" dirty="0">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740794776"/>
                  </a:ext>
                </a:extLst>
              </a:tr>
              <a:tr h="105236">
                <a:tc>
                  <a:txBody>
                    <a:bodyPr/>
                    <a:lstStyle/>
                    <a:p>
                      <a:pPr algn="r" rtl="0" fontAlgn="b"/>
                      <a:r>
                        <a:rPr lang="en-US" sz="900" b="0" i="0" u="none" strike="noStrike">
                          <a:solidFill>
                            <a:srgbClr val="000000"/>
                          </a:solidFill>
                          <a:effectLst/>
                          <a:latin typeface="Calibri" panose="020F0502020204030204" pitchFamily="34" charset="0"/>
                        </a:rPr>
                        <a:t>0:02:00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32937831"/>
                  </a:ext>
                </a:extLst>
              </a:tr>
              <a:tr h="105236">
                <a:tc>
                  <a:txBody>
                    <a:bodyPr/>
                    <a:lstStyle/>
                    <a:p>
                      <a:pPr algn="r" rtl="0" fontAlgn="b"/>
                      <a:r>
                        <a:rPr lang="en-US" sz="900" b="0" i="0" u="none" strike="noStrike" dirty="0">
                          <a:solidFill>
                            <a:srgbClr val="000000"/>
                          </a:solidFill>
                          <a:effectLst/>
                          <a:latin typeface="Calibri" panose="020F0502020204030204" pitchFamily="34" charset="0"/>
                        </a:rPr>
                        <a:t>0:03:00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dirty="0">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271509171"/>
                  </a:ext>
                </a:extLst>
              </a:tr>
              <a:tr h="105236">
                <a:tc>
                  <a:txBody>
                    <a:bodyPr/>
                    <a:lstStyle/>
                    <a:p>
                      <a:pPr algn="r" rtl="0" fontAlgn="b"/>
                      <a:r>
                        <a:rPr lang="en-US" sz="900" b="0" i="0" u="none" strike="noStrike">
                          <a:solidFill>
                            <a:srgbClr val="000000"/>
                          </a:solidFill>
                          <a:effectLst/>
                          <a:latin typeface="Calibri" panose="020F0502020204030204" pitchFamily="34" charset="0"/>
                        </a:rPr>
                        <a:t>0:04:00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dirty="0">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069798374"/>
                  </a:ext>
                </a:extLst>
              </a:tr>
              <a:tr h="105236">
                <a:tc>
                  <a:txBody>
                    <a:bodyPr/>
                    <a:lstStyle/>
                    <a:p>
                      <a:pPr algn="r" rtl="0" fontAlgn="b"/>
                      <a:r>
                        <a:rPr lang="en-US" sz="900" b="0" i="0" u="none" strike="noStrike">
                          <a:solidFill>
                            <a:srgbClr val="000000"/>
                          </a:solidFill>
                          <a:effectLst/>
                          <a:latin typeface="Calibri" panose="020F0502020204030204" pitchFamily="34" charset="0"/>
                        </a:rPr>
                        <a:t>0:05:00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dirty="0">
                          <a:solidFill>
                            <a:srgbClr val="000000"/>
                          </a:solidFill>
                          <a:effectLst/>
                          <a:latin typeface="Calibri" panose="020F0502020204030204" pitchFamily="34" charset="0"/>
                        </a:rPr>
                        <a:t>12</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008213433"/>
                  </a:ext>
                </a:extLst>
              </a:tr>
              <a:tr h="105236">
                <a:tc>
                  <a:txBody>
                    <a:bodyPr/>
                    <a:lstStyle/>
                    <a:p>
                      <a:pPr algn="r" rtl="0" fontAlgn="b"/>
                      <a:r>
                        <a:rPr lang="en-US" sz="900" b="0" i="0" u="none" strike="noStrike" dirty="0">
                          <a:solidFill>
                            <a:srgbClr val="000000"/>
                          </a:solidFill>
                          <a:effectLst/>
                          <a:latin typeface="Calibri" panose="020F0502020204030204" pitchFamily="34" charset="0"/>
                        </a:rPr>
                        <a:t>0:06:00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dirty="0">
                          <a:solidFill>
                            <a:srgbClr val="000000"/>
                          </a:solidFill>
                          <a:effectLst/>
                          <a:latin typeface="Calibri" panose="020F0502020204030204" pitchFamily="34" charset="0"/>
                        </a:rPr>
                        <a:t>112</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E2EFDA"/>
                    </a:solidFill>
                  </a:tcPr>
                </a:tc>
                <a:extLst>
                  <a:ext uri="{0D108BD9-81ED-4DB2-BD59-A6C34878D82A}">
                    <a16:rowId xmlns:a16="http://schemas.microsoft.com/office/drawing/2014/main" val="2404620398"/>
                  </a:ext>
                </a:extLst>
              </a:tr>
              <a:tr h="105236">
                <a:tc>
                  <a:txBody>
                    <a:bodyPr/>
                    <a:lstStyle/>
                    <a:p>
                      <a:pPr algn="r" rtl="0" fontAlgn="b"/>
                      <a:r>
                        <a:rPr lang="en-US" sz="900" b="0" i="0" u="none" strike="noStrike">
                          <a:solidFill>
                            <a:srgbClr val="000000"/>
                          </a:solidFill>
                          <a:effectLst/>
                          <a:latin typeface="Calibri" panose="020F0502020204030204" pitchFamily="34" charset="0"/>
                        </a:rPr>
                        <a:t>0:07:00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12</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098339622"/>
                  </a:ext>
                </a:extLst>
              </a:tr>
              <a:tr h="105236">
                <a:tc>
                  <a:txBody>
                    <a:bodyPr/>
                    <a:lstStyle/>
                    <a:p>
                      <a:pPr algn="r" rtl="0" fontAlgn="b"/>
                      <a:r>
                        <a:rPr lang="en-US" sz="900" b="0" i="0" u="none" strike="noStrike" dirty="0">
                          <a:solidFill>
                            <a:srgbClr val="000000"/>
                          </a:solidFill>
                          <a:effectLst/>
                          <a:latin typeface="Calibri" panose="020F0502020204030204" pitchFamily="34" charset="0"/>
                        </a:rPr>
                        <a:t>0:08:00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339934356"/>
                  </a:ext>
                </a:extLst>
              </a:tr>
              <a:tr h="105236">
                <a:tc>
                  <a:txBody>
                    <a:bodyPr/>
                    <a:lstStyle/>
                    <a:p>
                      <a:pPr algn="r" rtl="0" fontAlgn="b"/>
                      <a:r>
                        <a:rPr lang="en-US" sz="900" b="0" i="0" u="none" strike="noStrike" dirty="0">
                          <a:solidFill>
                            <a:srgbClr val="000000"/>
                          </a:solidFill>
                          <a:effectLst/>
                          <a:latin typeface="Calibri" panose="020F0502020204030204" pitchFamily="34" charset="0"/>
                        </a:rPr>
                        <a:t>0:09:00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110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E2EFDA"/>
                    </a:solidFill>
                  </a:tcPr>
                </a:tc>
                <a:extLst>
                  <a:ext uri="{0D108BD9-81ED-4DB2-BD59-A6C34878D82A}">
                    <a16:rowId xmlns:a16="http://schemas.microsoft.com/office/drawing/2014/main" val="2123928117"/>
                  </a:ext>
                </a:extLst>
              </a:tr>
              <a:tr h="105236">
                <a:tc>
                  <a:txBody>
                    <a:bodyPr/>
                    <a:lstStyle/>
                    <a:p>
                      <a:pPr algn="r" rtl="0" fontAlgn="b"/>
                      <a:r>
                        <a:rPr lang="en-US" sz="900" b="0" i="0" u="none" strike="noStrike" dirty="0">
                          <a:solidFill>
                            <a:srgbClr val="000000"/>
                          </a:solidFill>
                          <a:effectLst/>
                          <a:latin typeface="Calibri" panose="020F0502020204030204" pitchFamily="34" charset="0"/>
                        </a:rPr>
                        <a:t>0:10:00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dirty="0">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238672"/>
                  </a:ext>
                </a:extLst>
              </a:tr>
              <a:tr h="105236">
                <a:tc>
                  <a:txBody>
                    <a:bodyPr/>
                    <a:lstStyle/>
                    <a:p>
                      <a:pPr algn="r" rtl="0" fontAlgn="b"/>
                      <a:r>
                        <a:rPr lang="en-US" sz="900" b="0" i="0" u="none" strike="noStrike">
                          <a:solidFill>
                            <a:srgbClr val="000000"/>
                          </a:solidFill>
                          <a:effectLst/>
                          <a:latin typeface="Calibri" panose="020F0502020204030204" pitchFamily="34" charset="0"/>
                        </a:rPr>
                        <a:t>0:11:00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36</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710077894"/>
                  </a:ext>
                </a:extLst>
              </a:tr>
              <a:tr h="105236">
                <a:tc>
                  <a:txBody>
                    <a:bodyPr/>
                    <a:lstStyle/>
                    <a:p>
                      <a:pPr algn="r" rtl="0" fontAlgn="b"/>
                      <a:r>
                        <a:rPr lang="en-US" sz="900" b="0" i="0" u="none" strike="noStrike">
                          <a:solidFill>
                            <a:srgbClr val="000000"/>
                          </a:solidFill>
                          <a:effectLst/>
                          <a:latin typeface="Calibri" panose="020F0502020204030204" pitchFamily="34" charset="0"/>
                        </a:rPr>
                        <a:t>0:12:00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12</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92842368"/>
                  </a:ext>
                </a:extLst>
              </a:tr>
              <a:tr h="105236">
                <a:tc>
                  <a:txBody>
                    <a:bodyPr/>
                    <a:lstStyle/>
                    <a:p>
                      <a:pPr algn="r" rtl="0" fontAlgn="b"/>
                      <a:r>
                        <a:rPr lang="en-US" sz="900" b="0" i="0" u="none" strike="noStrike">
                          <a:solidFill>
                            <a:srgbClr val="000000"/>
                          </a:solidFill>
                          <a:effectLst/>
                          <a:latin typeface="Calibri" panose="020F0502020204030204" pitchFamily="34" charset="0"/>
                        </a:rPr>
                        <a:t>0:13:00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6328797"/>
                  </a:ext>
                </a:extLst>
              </a:tr>
              <a:tr h="105236">
                <a:tc>
                  <a:txBody>
                    <a:bodyPr/>
                    <a:lstStyle/>
                    <a:p>
                      <a:pPr algn="r" rtl="0" fontAlgn="b"/>
                      <a:r>
                        <a:rPr lang="en-US" sz="900" b="0" i="0" u="none" strike="noStrike">
                          <a:solidFill>
                            <a:srgbClr val="000000"/>
                          </a:solidFill>
                          <a:effectLst/>
                          <a:latin typeface="Calibri" panose="020F0502020204030204" pitchFamily="34" charset="0"/>
                        </a:rPr>
                        <a:t>0:14:00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917400515"/>
                  </a:ext>
                </a:extLst>
              </a:tr>
              <a:tr h="105236">
                <a:tc>
                  <a:txBody>
                    <a:bodyPr/>
                    <a:lstStyle/>
                    <a:p>
                      <a:pPr algn="r" rtl="0" fontAlgn="b"/>
                      <a:r>
                        <a:rPr lang="en-US" sz="900" b="0" i="0" u="none" strike="noStrike">
                          <a:solidFill>
                            <a:srgbClr val="000000"/>
                          </a:solidFill>
                          <a:effectLst/>
                          <a:latin typeface="Calibri" panose="020F0502020204030204" pitchFamily="34" charset="0"/>
                        </a:rPr>
                        <a:t>0:15:00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0846247"/>
                  </a:ext>
                </a:extLst>
              </a:tr>
              <a:tr h="105236">
                <a:tc>
                  <a:txBody>
                    <a:bodyPr/>
                    <a:lstStyle/>
                    <a:p>
                      <a:pPr algn="r" rtl="0" fontAlgn="b"/>
                      <a:r>
                        <a:rPr lang="en-US" sz="900" b="0" i="0" u="none" strike="noStrike">
                          <a:solidFill>
                            <a:srgbClr val="000000"/>
                          </a:solidFill>
                          <a:effectLst/>
                          <a:latin typeface="Calibri" panose="020F0502020204030204" pitchFamily="34" charset="0"/>
                        </a:rPr>
                        <a:t>0:16:00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520766571"/>
                  </a:ext>
                </a:extLst>
              </a:tr>
              <a:tr h="105236">
                <a:tc>
                  <a:txBody>
                    <a:bodyPr/>
                    <a:lstStyle/>
                    <a:p>
                      <a:pPr algn="r" rtl="0" fontAlgn="b"/>
                      <a:r>
                        <a:rPr lang="en-US" sz="900" b="0" i="0" u="none" strike="noStrike">
                          <a:solidFill>
                            <a:srgbClr val="000000"/>
                          </a:solidFill>
                          <a:effectLst/>
                          <a:latin typeface="Calibri" panose="020F0502020204030204" pitchFamily="34" charset="0"/>
                        </a:rPr>
                        <a:t>0:17:00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115</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E2EFDA"/>
                    </a:solidFill>
                  </a:tcPr>
                </a:tc>
                <a:extLst>
                  <a:ext uri="{0D108BD9-81ED-4DB2-BD59-A6C34878D82A}">
                    <a16:rowId xmlns:a16="http://schemas.microsoft.com/office/drawing/2014/main" val="1965808467"/>
                  </a:ext>
                </a:extLst>
              </a:tr>
              <a:tr h="105236">
                <a:tc>
                  <a:txBody>
                    <a:bodyPr/>
                    <a:lstStyle/>
                    <a:p>
                      <a:pPr algn="r" rtl="0" fontAlgn="b"/>
                      <a:r>
                        <a:rPr lang="en-US" sz="900" b="0" i="0" u="none" strike="noStrike">
                          <a:solidFill>
                            <a:srgbClr val="000000"/>
                          </a:solidFill>
                          <a:effectLst/>
                          <a:latin typeface="Calibri" panose="020F0502020204030204" pitchFamily="34" charset="0"/>
                        </a:rPr>
                        <a:t>0:18:00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117</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E2EFDA"/>
                    </a:solidFill>
                  </a:tcPr>
                </a:tc>
                <a:extLst>
                  <a:ext uri="{0D108BD9-81ED-4DB2-BD59-A6C34878D82A}">
                    <a16:rowId xmlns:a16="http://schemas.microsoft.com/office/drawing/2014/main" val="1311874175"/>
                  </a:ext>
                </a:extLst>
              </a:tr>
              <a:tr h="105236">
                <a:tc>
                  <a:txBody>
                    <a:bodyPr/>
                    <a:lstStyle/>
                    <a:p>
                      <a:pPr algn="r" rtl="0" fontAlgn="b"/>
                      <a:r>
                        <a:rPr lang="en-US" sz="900" b="0" i="0" u="none" strike="noStrike">
                          <a:solidFill>
                            <a:srgbClr val="000000"/>
                          </a:solidFill>
                          <a:effectLst/>
                          <a:latin typeface="Calibri" panose="020F0502020204030204" pitchFamily="34" charset="0"/>
                        </a:rPr>
                        <a:t>0:19:00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109</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639274061"/>
                  </a:ext>
                </a:extLst>
              </a:tr>
              <a:tr h="105236">
                <a:tc>
                  <a:txBody>
                    <a:bodyPr/>
                    <a:lstStyle/>
                    <a:p>
                      <a:pPr algn="r" rtl="0" fontAlgn="b"/>
                      <a:r>
                        <a:rPr lang="en-US" sz="900" b="0" i="0" u="none" strike="noStrike">
                          <a:solidFill>
                            <a:srgbClr val="000000"/>
                          </a:solidFill>
                          <a:effectLst/>
                          <a:latin typeface="Calibri" panose="020F0502020204030204" pitchFamily="34" charset="0"/>
                        </a:rPr>
                        <a:t>0:20:00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96</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965905497"/>
                  </a:ext>
                </a:extLst>
              </a:tr>
              <a:tr h="105236">
                <a:tc>
                  <a:txBody>
                    <a:bodyPr/>
                    <a:lstStyle/>
                    <a:p>
                      <a:pPr algn="r" rtl="0" fontAlgn="b"/>
                      <a:r>
                        <a:rPr lang="en-US" sz="900" b="0" i="0" u="none" strike="noStrike">
                          <a:solidFill>
                            <a:srgbClr val="000000"/>
                          </a:solidFill>
                          <a:effectLst/>
                          <a:latin typeface="Calibri" panose="020F0502020204030204" pitchFamily="34" charset="0"/>
                        </a:rPr>
                        <a:t>0:21:00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97</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09835369"/>
                  </a:ext>
                </a:extLst>
              </a:tr>
              <a:tr h="105236">
                <a:tc>
                  <a:txBody>
                    <a:bodyPr/>
                    <a:lstStyle/>
                    <a:p>
                      <a:pPr algn="r" rtl="0" fontAlgn="b"/>
                      <a:r>
                        <a:rPr lang="en-US" sz="900" b="0" i="0" u="none" strike="noStrike">
                          <a:solidFill>
                            <a:srgbClr val="000000"/>
                          </a:solidFill>
                          <a:effectLst/>
                          <a:latin typeface="Calibri" panose="020F0502020204030204" pitchFamily="34" charset="0"/>
                        </a:rPr>
                        <a:t>0:22:00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115</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E2EFDA"/>
                    </a:solidFill>
                  </a:tcPr>
                </a:tc>
                <a:extLst>
                  <a:ext uri="{0D108BD9-81ED-4DB2-BD59-A6C34878D82A}">
                    <a16:rowId xmlns:a16="http://schemas.microsoft.com/office/drawing/2014/main" val="4200898588"/>
                  </a:ext>
                </a:extLst>
              </a:tr>
              <a:tr h="105236">
                <a:tc>
                  <a:txBody>
                    <a:bodyPr/>
                    <a:lstStyle/>
                    <a:p>
                      <a:pPr algn="r" rtl="0" fontAlgn="b"/>
                      <a:r>
                        <a:rPr lang="en-US" sz="900" b="0" i="0" u="none" strike="noStrike">
                          <a:solidFill>
                            <a:srgbClr val="000000"/>
                          </a:solidFill>
                          <a:effectLst/>
                          <a:latin typeface="Calibri" panose="020F0502020204030204" pitchFamily="34" charset="0"/>
                        </a:rPr>
                        <a:t>0:23:00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93</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517603108"/>
                  </a:ext>
                </a:extLst>
              </a:tr>
              <a:tr h="105236">
                <a:tc>
                  <a:txBody>
                    <a:bodyPr/>
                    <a:lstStyle/>
                    <a:p>
                      <a:pPr algn="r" rtl="0" fontAlgn="b"/>
                      <a:r>
                        <a:rPr lang="en-US" sz="900" b="0" i="0" u="none" strike="noStrike">
                          <a:solidFill>
                            <a:srgbClr val="000000"/>
                          </a:solidFill>
                          <a:effectLst/>
                          <a:latin typeface="Calibri" panose="020F0502020204030204" pitchFamily="34" charset="0"/>
                        </a:rPr>
                        <a:t>0:24:00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88</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162458622"/>
                  </a:ext>
                </a:extLst>
              </a:tr>
              <a:tr h="105236">
                <a:tc>
                  <a:txBody>
                    <a:bodyPr/>
                    <a:lstStyle/>
                    <a:p>
                      <a:pPr algn="r" rtl="0" fontAlgn="b"/>
                      <a:r>
                        <a:rPr lang="en-US" sz="900" b="0" i="0" u="none" strike="noStrike">
                          <a:solidFill>
                            <a:srgbClr val="000000"/>
                          </a:solidFill>
                          <a:effectLst/>
                          <a:latin typeface="Calibri" panose="020F0502020204030204" pitchFamily="34" charset="0"/>
                        </a:rPr>
                        <a:t>0:25:00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16</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41551112"/>
                  </a:ext>
                </a:extLst>
              </a:tr>
              <a:tr h="105236">
                <a:tc>
                  <a:txBody>
                    <a:bodyPr/>
                    <a:lstStyle/>
                    <a:p>
                      <a:pPr algn="r" rtl="0" fontAlgn="b"/>
                      <a:r>
                        <a:rPr lang="en-US" sz="900" b="0" i="0" u="none" strike="noStrike">
                          <a:solidFill>
                            <a:srgbClr val="000000"/>
                          </a:solidFill>
                          <a:effectLst/>
                          <a:latin typeface="Calibri" panose="020F0502020204030204" pitchFamily="34" charset="0"/>
                        </a:rPr>
                        <a:t>0:26:00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11</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787909151"/>
                  </a:ext>
                </a:extLst>
              </a:tr>
              <a:tr h="105236">
                <a:tc>
                  <a:txBody>
                    <a:bodyPr/>
                    <a:lstStyle/>
                    <a:p>
                      <a:pPr algn="r" rtl="0" fontAlgn="b"/>
                      <a:r>
                        <a:rPr lang="en-US" sz="900" b="0" i="0" u="none" strike="noStrike">
                          <a:solidFill>
                            <a:srgbClr val="000000"/>
                          </a:solidFill>
                          <a:effectLst/>
                          <a:latin typeface="Calibri" panose="020F0502020204030204" pitchFamily="34" charset="0"/>
                        </a:rPr>
                        <a:t>0:27:00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650145584"/>
                  </a:ext>
                </a:extLst>
              </a:tr>
              <a:tr h="105236">
                <a:tc>
                  <a:txBody>
                    <a:bodyPr/>
                    <a:lstStyle/>
                    <a:p>
                      <a:pPr algn="r" rtl="0" fontAlgn="b"/>
                      <a:r>
                        <a:rPr lang="en-US" sz="900" b="0" i="0" u="none" strike="noStrike">
                          <a:solidFill>
                            <a:srgbClr val="000000"/>
                          </a:solidFill>
                          <a:effectLst/>
                          <a:latin typeface="Calibri" panose="020F0502020204030204" pitchFamily="34" charset="0"/>
                        </a:rPr>
                        <a:t>0:28:00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75113594"/>
                  </a:ext>
                </a:extLst>
              </a:tr>
              <a:tr h="105236">
                <a:tc>
                  <a:txBody>
                    <a:bodyPr/>
                    <a:lstStyle/>
                    <a:p>
                      <a:pPr algn="r" rtl="0" fontAlgn="b"/>
                      <a:r>
                        <a:rPr lang="en-US" sz="900" b="0" i="0" u="none" strike="noStrike">
                          <a:solidFill>
                            <a:srgbClr val="000000"/>
                          </a:solidFill>
                          <a:effectLst/>
                          <a:latin typeface="Calibri" panose="020F0502020204030204" pitchFamily="34" charset="0"/>
                        </a:rPr>
                        <a:t>0:29:00</a:t>
                      </a:r>
                    </a:p>
                  </a:txBody>
                  <a:tcPr marL="4385" marR="4385" marT="438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900" b="0" i="0" u="none" strike="noStrike">
                          <a:solidFill>
                            <a:srgbClr val="000000"/>
                          </a:solidFill>
                          <a:effectLst/>
                          <a:latin typeface="Calibri" panose="020F0502020204030204" pitchFamily="34" charset="0"/>
                        </a:rPr>
                        <a:t>94</a:t>
                      </a:r>
                    </a:p>
                  </a:txBody>
                  <a:tcPr marL="4385" marR="4385" marT="438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772236695"/>
                  </a:ext>
                </a:extLst>
              </a:tr>
              <a:tr h="105236">
                <a:tc>
                  <a:txBody>
                    <a:bodyPr/>
                    <a:lstStyle/>
                    <a:p>
                      <a:pPr algn="r" rtl="0" fontAlgn="b"/>
                      <a:r>
                        <a:rPr lang="en-US" sz="900" b="0" i="0" u="none" strike="noStrike">
                          <a:solidFill>
                            <a:srgbClr val="000000"/>
                          </a:solidFill>
                          <a:effectLst/>
                          <a:latin typeface="Calibri" panose="020F0502020204030204" pitchFamily="34" charset="0"/>
                        </a:rPr>
                        <a:t>0:30:00</a:t>
                      </a:r>
                    </a:p>
                  </a:txBody>
                  <a:tcPr marL="4385" marR="4385" marT="438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900" b="0" i="0" u="none" strike="noStrike" dirty="0">
                          <a:solidFill>
                            <a:srgbClr val="000000"/>
                          </a:solidFill>
                          <a:effectLst/>
                          <a:latin typeface="Calibri" panose="020F0502020204030204" pitchFamily="34" charset="0"/>
                        </a:rPr>
                        <a:t>0</a:t>
                      </a:r>
                    </a:p>
                  </a:txBody>
                  <a:tcPr marL="4385" marR="4385" marT="438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99869412"/>
                  </a:ext>
                </a:extLst>
              </a:tr>
            </a:tbl>
          </a:graphicData>
        </a:graphic>
      </p:graphicFrame>
      <p:sp>
        <p:nvSpPr>
          <p:cNvPr id="31" name="Rectangle 30">
            <a:extLst>
              <a:ext uri="{FF2B5EF4-FFF2-40B4-BE49-F238E27FC236}">
                <a16:creationId xmlns:a16="http://schemas.microsoft.com/office/drawing/2014/main" id="{08F08FDA-4A84-49DF-8B36-F33FC10448BD}"/>
              </a:ext>
            </a:extLst>
          </p:cNvPr>
          <p:cNvSpPr/>
          <p:nvPr/>
        </p:nvSpPr>
        <p:spPr>
          <a:xfrm>
            <a:off x="6404610" y="771276"/>
            <a:ext cx="357080" cy="6949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395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wipe(up)">
                                      <p:cBhvr>
                                        <p:cTn id="7" dur="500"/>
                                        <p:tgtEl>
                                          <p:spTgt spid="2">
                                            <p:txEl>
                                              <p:pRg st="3" end="3"/>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wipe(up)">
                                      <p:cBhvr>
                                        <p:cTn id="10" dur="500"/>
                                        <p:tgtEl>
                                          <p:spTgt spid="2">
                                            <p:txEl>
                                              <p:pRg st="4" end="4"/>
                                            </p:txEl>
                                          </p:spTgt>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left)">
                                      <p:cBhvr>
                                        <p:cTn id="14" dur="500"/>
                                        <p:tgtEl>
                                          <p:spTgt spid="24"/>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up)">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wipe(left)">
                                      <p:cBhvr>
                                        <p:cTn id="23" dur="500"/>
                                        <p:tgtEl>
                                          <p:spTgt spid="2">
                                            <p:txEl>
                                              <p:pRg st="5" end="5"/>
                                            </p:txEl>
                                          </p:spTgt>
                                        </p:tgtEl>
                                      </p:cBhvr>
                                    </p:animEffect>
                                  </p:childTnLst>
                                </p:cTn>
                              </p:par>
                              <p:par>
                                <p:cTn id="24" presetID="32" presetClass="emph" presetSubtype="0" fill="hold" nodeType="withEffect">
                                  <p:stCondLst>
                                    <p:cond delay="0"/>
                                  </p:stCondLst>
                                  <p:childTnLst>
                                    <p:animRot by="120000">
                                      <p:cBhvr>
                                        <p:cTn id="25" dur="100" fill="hold">
                                          <p:stCondLst>
                                            <p:cond delay="0"/>
                                          </p:stCondLst>
                                        </p:cTn>
                                        <p:tgtEl>
                                          <p:spTgt spid="28"/>
                                        </p:tgtEl>
                                        <p:attrNameLst>
                                          <p:attrName>r</p:attrName>
                                        </p:attrNameLst>
                                      </p:cBhvr>
                                    </p:animRot>
                                    <p:animRot by="-240000">
                                      <p:cBhvr>
                                        <p:cTn id="26" dur="200" fill="hold">
                                          <p:stCondLst>
                                            <p:cond delay="200"/>
                                          </p:stCondLst>
                                        </p:cTn>
                                        <p:tgtEl>
                                          <p:spTgt spid="28"/>
                                        </p:tgtEl>
                                        <p:attrNameLst>
                                          <p:attrName>r</p:attrName>
                                        </p:attrNameLst>
                                      </p:cBhvr>
                                    </p:animRot>
                                    <p:animRot by="240000">
                                      <p:cBhvr>
                                        <p:cTn id="27" dur="200" fill="hold">
                                          <p:stCondLst>
                                            <p:cond delay="400"/>
                                          </p:stCondLst>
                                        </p:cTn>
                                        <p:tgtEl>
                                          <p:spTgt spid="28"/>
                                        </p:tgtEl>
                                        <p:attrNameLst>
                                          <p:attrName>r</p:attrName>
                                        </p:attrNameLst>
                                      </p:cBhvr>
                                    </p:animRot>
                                    <p:animRot by="-240000">
                                      <p:cBhvr>
                                        <p:cTn id="28" dur="200" fill="hold">
                                          <p:stCondLst>
                                            <p:cond delay="600"/>
                                          </p:stCondLst>
                                        </p:cTn>
                                        <p:tgtEl>
                                          <p:spTgt spid="28"/>
                                        </p:tgtEl>
                                        <p:attrNameLst>
                                          <p:attrName>r</p:attrName>
                                        </p:attrNameLst>
                                      </p:cBhvr>
                                    </p:animRot>
                                    <p:animRot by="120000">
                                      <p:cBhvr>
                                        <p:cTn id="29" dur="200" fill="hold">
                                          <p:stCondLst>
                                            <p:cond delay="800"/>
                                          </p:stCondLst>
                                        </p:cTn>
                                        <p:tgtEl>
                                          <p:spTgt spid="28"/>
                                        </p:tgtEl>
                                        <p:attrNameLst>
                                          <p:attrName>r</p:attrName>
                                        </p:attrNameLst>
                                      </p:cBhvr>
                                    </p:animRot>
                                  </p:childTnLst>
                                </p:cTn>
                              </p:par>
                              <p:par>
                                <p:cTn id="30" presetID="22" presetClass="entr" presetSubtype="8"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par>
                          <p:cTn id="33" fill="hold">
                            <p:stCondLst>
                              <p:cond delay="1000"/>
                            </p:stCondLst>
                            <p:childTnLst>
                              <p:par>
                                <p:cTn id="34" presetID="22" presetClass="entr" presetSubtype="1" fill="hold"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up)">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Effect transition="in" filter="wipe(left)">
                                      <p:cBhvr>
                                        <p:cTn id="41" dur="500"/>
                                        <p:tgtEl>
                                          <p:spTgt spid="2">
                                            <p:txEl>
                                              <p:pRg st="6" end="6"/>
                                            </p:txEl>
                                          </p:spTgt>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barn(inVertical)">
                                      <p:cBhvr>
                                        <p:cTn id="44" dur="500"/>
                                        <p:tgtEl>
                                          <p:spTgt spid="31"/>
                                        </p:tgtEl>
                                      </p:cBhvr>
                                    </p:animEffect>
                                  </p:childTnLst>
                                </p:cTn>
                              </p:par>
                              <p:par>
                                <p:cTn id="45" presetID="22" presetClass="entr" presetSubtype="8"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par>
                                <p:cTn id="48" presetID="22" presetClass="entr" presetSubtype="8"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left)">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
                                            <p:txEl>
                                              <p:pRg st="7" end="7"/>
                                            </p:txEl>
                                          </p:spTgt>
                                        </p:tgtEl>
                                        <p:attrNameLst>
                                          <p:attrName>style.visibility</p:attrName>
                                        </p:attrNameLst>
                                      </p:cBhvr>
                                      <p:to>
                                        <p:strVal val="visible"/>
                                      </p:to>
                                    </p:set>
                                    <p:animEffect transition="in" filter="wipe(left)">
                                      <p:cBhvr>
                                        <p:cTn id="55" dur="500"/>
                                        <p:tgtEl>
                                          <p:spTgt spid="2">
                                            <p:txEl>
                                              <p:pRg st="7" end="7"/>
                                            </p:txEl>
                                          </p:spTgt>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2">
                                            <p:txEl>
                                              <p:pRg st="8" end="8"/>
                                            </p:txEl>
                                          </p:spTgt>
                                        </p:tgtEl>
                                        <p:attrNameLst>
                                          <p:attrName>style.visibility</p:attrName>
                                        </p:attrNameLst>
                                      </p:cBhvr>
                                      <p:to>
                                        <p:strVal val="visible"/>
                                      </p:to>
                                    </p:set>
                                    <p:animEffect transition="in" filter="wipe(left)">
                                      <p:cBhvr>
                                        <p:cTn id="59" dur="500"/>
                                        <p:tgtEl>
                                          <p:spTgt spid="2">
                                            <p:txEl>
                                              <p:pRg st="8" end="8"/>
                                            </p:txEl>
                                          </p:spTgt>
                                        </p:tgtEl>
                                      </p:cBhvr>
                                    </p:animEffect>
                                  </p:childTnLst>
                                </p:cTn>
                              </p:par>
                              <p:par>
                                <p:cTn id="60" presetID="22" presetClass="entr" presetSubtype="8" fill="hold" nodeType="withEffect">
                                  <p:stCondLst>
                                    <p:cond delay="0"/>
                                  </p:stCondLst>
                                  <p:childTnLst>
                                    <p:set>
                                      <p:cBhvr>
                                        <p:cTn id="61" dur="1" fill="hold">
                                          <p:stCondLst>
                                            <p:cond delay="0"/>
                                          </p:stCondLst>
                                        </p:cTn>
                                        <p:tgtEl>
                                          <p:spTgt spid="2">
                                            <p:txEl>
                                              <p:pRg st="9" end="9"/>
                                            </p:txEl>
                                          </p:spTgt>
                                        </p:tgtEl>
                                        <p:attrNameLst>
                                          <p:attrName>style.visibility</p:attrName>
                                        </p:attrNameLst>
                                      </p:cBhvr>
                                      <p:to>
                                        <p:strVal val="visible"/>
                                      </p:to>
                                    </p:set>
                                    <p:animEffect transition="in" filter="wipe(left)">
                                      <p:cBhvr>
                                        <p:cTn id="6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Distributions of Step-Based Metrics</a:t>
            </a:r>
          </a:p>
        </p:txBody>
      </p:sp>
      <p:sp>
        <p:nvSpPr>
          <p:cNvPr id="5" name="Rectangle 4">
            <a:extLst>
              <a:ext uri="{FF2B5EF4-FFF2-40B4-BE49-F238E27FC236}">
                <a16:creationId xmlns:a16="http://schemas.microsoft.com/office/drawing/2014/main" id="{08F038B6-B75F-428A-8251-83A7EE4E1DBD}"/>
              </a:ext>
            </a:extLst>
          </p:cNvPr>
          <p:cNvSpPr/>
          <p:nvPr/>
        </p:nvSpPr>
        <p:spPr>
          <a:xfrm>
            <a:off x="0" y="4587903"/>
            <a:ext cx="6858000" cy="555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alendar&#10;&#10;Description automatically generated">
            <a:extLst>
              <a:ext uri="{FF2B5EF4-FFF2-40B4-BE49-F238E27FC236}">
                <a16:creationId xmlns:a16="http://schemas.microsoft.com/office/drawing/2014/main" id="{194B1045-4776-4B86-9F21-8C89B5B957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8216" y="536925"/>
            <a:ext cx="6105751" cy="4069650"/>
          </a:xfrm>
          <a:prstGeom prst="rect">
            <a:avLst/>
          </a:prstGeom>
        </p:spPr>
      </p:pic>
      <p:sp>
        <p:nvSpPr>
          <p:cNvPr id="7" name="Text Box 2">
            <a:extLst>
              <a:ext uri="{FF2B5EF4-FFF2-40B4-BE49-F238E27FC236}">
                <a16:creationId xmlns:a16="http://schemas.microsoft.com/office/drawing/2014/main" id="{2CC54426-B330-4E26-A3A3-37AC608DE7BA}"/>
              </a:ext>
            </a:extLst>
          </p:cNvPr>
          <p:cNvSpPr txBox="1">
            <a:spLocks noChangeArrowheads="1"/>
          </p:cNvSpPr>
          <p:nvPr/>
        </p:nvSpPr>
        <p:spPr bwMode="auto">
          <a:xfrm>
            <a:off x="181740" y="4485305"/>
            <a:ext cx="6636456" cy="646331"/>
          </a:xfrm>
          <a:prstGeom prst="rect">
            <a:avLst/>
          </a:prstGeom>
          <a:noFill/>
          <a:ln w="9525">
            <a:noFill/>
            <a:miter lim="800000"/>
            <a:headEnd/>
            <a:tailEnd/>
          </a:ln>
        </p:spPr>
        <p:txBody>
          <a:bodyPr rot="0" vert="horz" wrap="square" lIns="91440" tIns="45720" rIns="91440" bIns="45720" anchor="t" anchorCtr="0">
            <a:spAutoFit/>
          </a:bodyPr>
          <a:lstStyle/>
          <a:p>
            <a:pPr marL="0" marR="0">
              <a:spcBef>
                <a:spcPts val="0"/>
              </a:spcBef>
              <a:spcAft>
                <a:spcPts val="0"/>
              </a:spcAft>
            </a:pPr>
            <a:r>
              <a:rPr lang="en-US" sz="900" dirty="0">
                <a:effectLst/>
                <a:latin typeface="Times New Roman" panose="02020603050405020304" pitchFamily="18" charset="0"/>
                <a:ea typeface="Calibri" panose="020F0502020204030204" pitchFamily="34" charset="0"/>
              </a:rPr>
              <a:t>All values were standardized to U.S. 2010 Census Population and weighted for survey design, nonresponse, and missing accelerometer data</a:t>
            </a:r>
            <a:endParaRPr lang="en-US" sz="11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900" dirty="0">
                <a:effectLst/>
                <a:latin typeface="Times New Roman" panose="02020603050405020304" pitchFamily="18" charset="0"/>
                <a:ea typeface="Calibri" panose="020F0502020204030204" pitchFamily="34" charset="0"/>
              </a:rPr>
              <a:t>Min/day ≥40 = daily mins ≥40 steps/min; Min/day ≥70 = daily mins ≥70 steps/min; Min/day ≥100 = daily mins ≥100 steps/min</a:t>
            </a:r>
            <a:endParaRPr lang="en-US" sz="11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900" dirty="0">
                <a:effectLst/>
                <a:latin typeface="Times New Roman" panose="02020603050405020304" pitchFamily="18" charset="0"/>
                <a:ea typeface="Calibri" panose="020F0502020204030204" pitchFamily="34" charset="0"/>
              </a:rPr>
              <a:t>*Peak 30-min cadence; Units are steps/min</a:t>
            </a:r>
            <a:endParaRPr lang="en-US" sz="11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900" dirty="0">
                <a:effectLst/>
                <a:latin typeface="Times New Roman" panose="02020603050405020304" pitchFamily="18" charset="0"/>
                <a:ea typeface="Calibri" panose="020F0502020204030204" pitchFamily="34" charset="0"/>
              </a:rPr>
              <a:t>†Daily time at zero cadence (0 steps/min) adjusted for wear time; Units are hours/day</a:t>
            </a:r>
            <a:endParaRPr lang="en-US" sz="1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9942887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Distributions of Step-Based Metrics</a:t>
            </a:r>
          </a:p>
        </p:txBody>
      </p:sp>
      <p:pic>
        <p:nvPicPr>
          <p:cNvPr id="8" name="Picture 7" descr="Chart, histogram&#10;&#10;Description automatically generated">
            <a:extLst>
              <a:ext uri="{FF2B5EF4-FFF2-40B4-BE49-F238E27FC236}">
                <a16:creationId xmlns:a16="http://schemas.microsoft.com/office/drawing/2014/main" id="{681507D8-36B9-4180-BBA0-D76ACEE7A9C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720" y="668573"/>
            <a:ext cx="6766560" cy="3806355"/>
          </a:xfrm>
          <a:prstGeom prst="rect">
            <a:avLst/>
          </a:prstGeom>
          <a:ln w="19050">
            <a:noFill/>
          </a:ln>
          <a:effectLst/>
        </p:spPr>
      </p:pic>
    </p:spTree>
    <p:extLst>
      <p:ext uri="{BB962C8B-B14F-4D97-AF65-F5344CB8AC3E}">
        <p14:creationId xmlns:p14="http://schemas.microsoft.com/office/powerpoint/2010/main" val="870062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0AE530-A9AB-4747-A8A1-5E9E3BB7470F}"/>
              </a:ext>
            </a:extLst>
          </p:cNvPr>
          <p:cNvSpPr/>
          <p:nvPr/>
        </p:nvSpPr>
        <p:spPr>
          <a:xfrm>
            <a:off x="0" y="2147001"/>
            <a:ext cx="6856715" cy="849499"/>
          </a:xfrm>
          <a:prstGeom prst="rect">
            <a:avLst/>
          </a:prstGeom>
          <a:solidFill>
            <a:srgbClr val="4B9CD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sp>
        <p:nvSpPr>
          <p:cNvPr id="6" name="Title 1"/>
          <p:cNvSpPr txBox="1">
            <a:spLocks/>
          </p:cNvSpPr>
          <p:nvPr/>
        </p:nvSpPr>
        <p:spPr>
          <a:xfrm>
            <a:off x="8467" y="2029377"/>
            <a:ext cx="6856715" cy="1088473"/>
          </a:xfrm>
          <a:prstGeom prst="rect">
            <a:avLst/>
          </a:prstGeom>
        </p:spPr>
        <p:txBody>
          <a:bodyPr vert="horz" lIns="38576" tIns="19289" rIns="38576" bIns="19289"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buClr>
                <a:schemeClr val="accent1"/>
              </a:buClr>
            </a:pPr>
            <a:r>
              <a:rPr lang="en-US" sz="2800" b="1" dirty="0">
                <a:solidFill>
                  <a:schemeClr val="bg1"/>
                </a:solidFill>
                <a:latin typeface="Avenir Next Medium" panose="020B0503020202020204" pitchFamily="34" charset="0"/>
                <a:ea typeface="Arial" charset="0"/>
                <a:cs typeface="Arial" charset="0"/>
              </a:rPr>
              <a:t>Steps vs Counts </a:t>
            </a:r>
          </a:p>
          <a:p>
            <a:pPr>
              <a:buClr>
                <a:schemeClr val="accent1"/>
              </a:buClr>
            </a:pPr>
            <a:r>
              <a:rPr lang="en-US" sz="2800" b="1" dirty="0">
                <a:solidFill>
                  <a:schemeClr val="bg1"/>
                </a:solidFill>
                <a:latin typeface="Avenir Next Medium" panose="020B0503020202020204" pitchFamily="34" charset="0"/>
                <a:ea typeface="Arial" charset="0"/>
                <a:cs typeface="Arial" charset="0"/>
              </a:rPr>
              <a:t>Correlations &amp; Joint Distributions</a:t>
            </a:r>
            <a:endParaRPr lang="en-US" sz="2800" dirty="0">
              <a:solidFill>
                <a:schemeClr val="bg1"/>
              </a:solidFill>
              <a:latin typeface="Avenir Next Medium" panose="020B0503020202020204" pitchFamily="34" charset="0"/>
              <a:ea typeface="Arial" charset="0"/>
              <a:cs typeface="Arial" charset="0"/>
            </a:endParaRPr>
          </a:p>
        </p:txBody>
      </p:sp>
      <p:sp>
        <p:nvSpPr>
          <p:cNvPr id="9" name="Rectangle 8">
            <a:extLst>
              <a:ext uri="{FF2B5EF4-FFF2-40B4-BE49-F238E27FC236}">
                <a16:creationId xmlns:a16="http://schemas.microsoft.com/office/drawing/2014/main" id="{EE928BA4-B954-2446-A634-2A2881736F63}"/>
              </a:ext>
            </a:extLst>
          </p:cNvPr>
          <p:cNvSpPr/>
          <p:nvPr/>
        </p:nvSpPr>
        <p:spPr>
          <a:xfrm>
            <a:off x="0" y="2112712"/>
            <a:ext cx="6858000" cy="46292"/>
          </a:xfrm>
          <a:prstGeom prst="rect">
            <a:avLst/>
          </a:prstGeom>
          <a:solidFill>
            <a:srgbClr val="1329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sp>
        <p:nvSpPr>
          <p:cNvPr id="10" name="Rectangle 9">
            <a:extLst>
              <a:ext uri="{FF2B5EF4-FFF2-40B4-BE49-F238E27FC236}">
                <a16:creationId xmlns:a16="http://schemas.microsoft.com/office/drawing/2014/main" id="{45541157-4634-4242-A76C-E7F2CD898D24}"/>
              </a:ext>
            </a:extLst>
          </p:cNvPr>
          <p:cNvSpPr/>
          <p:nvPr/>
        </p:nvSpPr>
        <p:spPr>
          <a:xfrm>
            <a:off x="0" y="2996500"/>
            <a:ext cx="6858000" cy="46292"/>
          </a:xfrm>
          <a:prstGeom prst="rect">
            <a:avLst/>
          </a:prstGeom>
          <a:solidFill>
            <a:srgbClr val="1329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spTree>
    <p:extLst>
      <p:ext uri="{BB962C8B-B14F-4D97-AF65-F5344CB8AC3E}">
        <p14:creationId xmlns:p14="http://schemas.microsoft.com/office/powerpoint/2010/main" val="2209241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Steps/Min Epoch-Level Distribution</a:t>
            </a:r>
          </a:p>
        </p:txBody>
      </p:sp>
      <p:sp>
        <p:nvSpPr>
          <p:cNvPr id="3" name="Content Placeholder 2">
            <a:extLst>
              <a:ext uri="{FF2B5EF4-FFF2-40B4-BE49-F238E27FC236}">
                <a16:creationId xmlns:a16="http://schemas.microsoft.com/office/drawing/2014/main" id="{D2185A4D-9CD0-4AC5-AE86-BA9DDD257BD1}"/>
              </a:ext>
            </a:extLst>
          </p:cNvPr>
          <p:cNvSpPr>
            <a:spLocks noGrp="1"/>
          </p:cNvSpPr>
          <p:nvPr>
            <p:ph idx="1"/>
          </p:nvPr>
        </p:nvSpPr>
        <p:spPr>
          <a:xfrm>
            <a:off x="311468" y="835819"/>
            <a:ext cx="3362035" cy="483124"/>
          </a:xfrm>
        </p:spPr>
        <p:txBody>
          <a:bodyPr>
            <a:normAutofit/>
          </a:bodyPr>
          <a:lstStyle/>
          <a:p>
            <a:pPr marL="0" indent="0">
              <a:buNone/>
            </a:pPr>
            <a:r>
              <a:rPr lang="en-US" u="sng" dirty="0"/>
              <a:t>Levels of Data:</a:t>
            </a:r>
          </a:p>
        </p:txBody>
      </p:sp>
      <p:grpSp>
        <p:nvGrpSpPr>
          <p:cNvPr id="17" name="Group 16">
            <a:extLst>
              <a:ext uri="{FF2B5EF4-FFF2-40B4-BE49-F238E27FC236}">
                <a16:creationId xmlns:a16="http://schemas.microsoft.com/office/drawing/2014/main" id="{3D24EEDE-6459-4D2D-AEFC-D19FE70DB7A8}"/>
              </a:ext>
            </a:extLst>
          </p:cNvPr>
          <p:cNvGrpSpPr/>
          <p:nvPr/>
        </p:nvGrpSpPr>
        <p:grpSpPr>
          <a:xfrm>
            <a:off x="263760" y="1570813"/>
            <a:ext cx="3711892" cy="2388942"/>
            <a:chOff x="200152" y="2175113"/>
            <a:chExt cx="3711892" cy="2388942"/>
          </a:xfrm>
        </p:grpSpPr>
        <p:sp>
          <p:nvSpPr>
            <p:cNvPr id="2" name="Oval 1">
              <a:extLst>
                <a:ext uri="{FF2B5EF4-FFF2-40B4-BE49-F238E27FC236}">
                  <a16:creationId xmlns:a16="http://schemas.microsoft.com/office/drawing/2014/main" id="{AB34850B-BD08-4301-860A-5615EB730F6E}"/>
                </a:ext>
              </a:extLst>
            </p:cNvPr>
            <p:cNvSpPr/>
            <p:nvPr/>
          </p:nvSpPr>
          <p:spPr>
            <a:xfrm>
              <a:off x="200152" y="2175113"/>
              <a:ext cx="3711892" cy="2388942"/>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29D452A-227F-46CF-B42B-A15285B31BAB}"/>
                </a:ext>
              </a:extLst>
            </p:cNvPr>
            <p:cNvSpPr txBox="1"/>
            <p:nvPr/>
          </p:nvSpPr>
          <p:spPr>
            <a:xfrm>
              <a:off x="864740" y="2268794"/>
              <a:ext cx="2382717" cy="615553"/>
            </a:xfrm>
            <a:prstGeom prst="rect">
              <a:avLst/>
            </a:prstGeom>
            <a:noFill/>
          </p:spPr>
          <p:txBody>
            <a:bodyPr wrap="square" rtlCol="0">
              <a:spAutoFit/>
            </a:bodyPr>
            <a:lstStyle/>
            <a:p>
              <a:pPr algn="ctr"/>
              <a:r>
                <a:rPr lang="en-US" b="1" dirty="0"/>
                <a:t>Participant </a:t>
              </a:r>
            </a:p>
            <a:p>
              <a:pPr algn="ctr"/>
              <a:r>
                <a:rPr lang="en-US" sz="1600" dirty="0"/>
                <a:t>(average over a week)</a:t>
              </a:r>
            </a:p>
          </p:txBody>
        </p:sp>
      </p:grpSp>
      <p:grpSp>
        <p:nvGrpSpPr>
          <p:cNvPr id="15" name="Group 14">
            <a:extLst>
              <a:ext uri="{FF2B5EF4-FFF2-40B4-BE49-F238E27FC236}">
                <a16:creationId xmlns:a16="http://schemas.microsoft.com/office/drawing/2014/main" id="{FBBF56F3-6540-46D3-B629-0A59F10C6C4C}"/>
              </a:ext>
            </a:extLst>
          </p:cNvPr>
          <p:cNvGrpSpPr/>
          <p:nvPr/>
        </p:nvGrpSpPr>
        <p:grpSpPr>
          <a:xfrm>
            <a:off x="533421" y="2310824"/>
            <a:ext cx="3172571" cy="1561465"/>
            <a:chOff x="612250" y="2366478"/>
            <a:chExt cx="3172571" cy="1561465"/>
          </a:xfrm>
          <a:solidFill>
            <a:schemeClr val="accent5">
              <a:lumMod val="20000"/>
              <a:lumOff val="80000"/>
            </a:schemeClr>
          </a:solidFill>
        </p:grpSpPr>
        <p:sp>
          <p:nvSpPr>
            <p:cNvPr id="9" name="Oval 8">
              <a:extLst>
                <a:ext uri="{FF2B5EF4-FFF2-40B4-BE49-F238E27FC236}">
                  <a16:creationId xmlns:a16="http://schemas.microsoft.com/office/drawing/2014/main" id="{9839A558-673D-45A1-9899-F8053CA6424A}"/>
                </a:ext>
              </a:extLst>
            </p:cNvPr>
            <p:cNvSpPr/>
            <p:nvPr/>
          </p:nvSpPr>
          <p:spPr>
            <a:xfrm>
              <a:off x="612250" y="2366478"/>
              <a:ext cx="3172571" cy="1561465"/>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2C5F204-6F41-4FE8-8CAD-FFD28445EC49}"/>
                </a:ext>
              </a:extLst>
            </p:cNvPr>
            <p:cNvSpPr txBox="1"/>
            <p:nvPr/>
          </p:nvSpPr>
          <p:spPr>
            <a:xfrm>
              <a:off x="655458" y="2408956"/>
              <a:ext cx="3086154" cy="615553"/>
            </a:xfrm>
            <a:prstGeom prst="rect">
              <a:avLst/>
            </a:prstGeom>
            <a:noFill/>
          </p:spPr>
          <p:txBody>
            <a:bodyPr wrap="square" rtlCol="0">
              <a:spAutoFit/>
            </a:bodyPr>
            <a:lstStyle/>
            <a:p>
              <a:pPr algn="ctr"/>
              <a:r>
                <a:rPr lang="en-US" b="1" dirty="0"/>
                <a:t>Day</a:t>
              </a:r>
            </a:p>
            <a:p>
              <a:pPr algn="ctr"/>
              <a:r>
                <a:rPr lang="en-US" sz="1600" dirty="0"/>
                <a:t>(sum or % of epochs)</a:t>
              </a:r>
            </a:p>
          </p:txBody>
        </p:sp>
      </p:grpSp>
      <p:grpSp>
        <p:nvGrpSpPr>
          <p:cNvPr id="14" name="Group 13">
            <a:extLst>
              <a:ext uri="{FF2B5EF4-FFF2-40B4-BE49-F238E27FC236}">
                <a16:creationId xmlns:a16="http://schemas.microsoft.com/office/drawing/2014/main" id="{06B39CB5-55CE-4100-89AF-C74AF42F2503}"/>
              </a:ext>
            </a:extLst>
          </p:cNvPr>
          <p:cNvGrpSpPr/>
          <p:nvPr/>
        </p:nvGrpSpPr>
        <p:grpSpPr>
          <a:xfrm>
            <a:off x="1109891" y="2948691"/>
            <a:ext cx="2019631" cy="876334"/>
            <a:chOff x="1378877" y="2988443"/>
            <a:chExt cx="2019631" cy="876334"/>
          </a:xfrm>
          <a:solidFill>
            <a:schemeClr val="accent5">
              <a:lumMod val="20000"/>
              <a:lumOff val="80000"/>
            </a:schemeClr>
          </a:solidFill>
        </p:grpSpPr>
        <p:sp>
          <p:nvSpPr>
            <p:cNvPr id="11" name="Oval 10">
              <a:extLst>
                <a:ext uri="{FF2B5EF4-FFF2-40B4-BE49-F238E27FC236}">
                  <a16:creationId xmlns:a16="http://schemas.microsoft.com/office/drawing/2014/main" id="{F43CC4B9-7D17-4D6A-B923-8A6D2E6AD02E}"/>
                </a:ext>
              </a:extLst>
            </p:cNvPr>
            <p:cNvSpPr/>
            <p:nvPr/>
          </p:nvSpPr>
          <p:spPr>
            <a:xfrm>
              <a:off x="1378877" y="2988443"/>
              <a:ext cx="2019631" cy="876334"/>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B307808-8726-4FBD-8BF2-E4D1F74D15B3}"/>
                </a:ext>
              </a:extLst>
            </p:cNvPr>
            <p:cNvSpPr txBox="1"/>
            <p:nvPr/>
          </p:nvSpPr>
          <p:spPr>
            <a:xfrm>
              <a:off x="1578021" y="3067016"/>
              <a:ext cx="1621343" cy="615553"/>
            </a:xfrm>
            <a:prstGeom prst="rect">
              <a:avLst/>
            </a:prstGeom>
            <a:noFill/>
          </p:spPr>
          <p:txBody>
            <a:bodyPr wrap="square" rtlCol="0">
              <a:spAutoFit/>
            </a:bodyPr>
            <a:lstStyle/>
            <a:p>
              <a:pPr algn="ctr"/>
              <a:r>
                <a:rPr lang="en-US" b="1" dirty="0"/>
                <a:t>Epoch </a:t>
              </a:r>
            </a:p>
            <a:p>
              <a:pPr algn="ctr"/>
              <a:r>
                <a:rPr lang="en-US" sz="1600" dirty="0"/>
                <a:t>(1-min values)</a:t>
              </a:r>
            </a:p>
          </p:txBody>
        </p:sp>
      </p:grpSp>
      <p:graphicFrame>
        <p:nvGraphicFramePr>
          <p:cNvPr id="13" name="Table 12">
            <a:extLst>
              <a:ext uri="{FF2B5EF4-FFF2-40B4-BE49-F238E27FC236}">
                <a16:creationId xmlns:a16="http://schemas.microsoft.com/office/drawing/2014/main" id="{E12B6C33-2471-4718-8631-24E033290440}"/>
              </a:ext>
            </a:extLst>
          </p:cNvPr>
          <p:cNvGraphicFramePr>
            <a:graphicFrameLocks noGrp="1"/>
          </p:cNvGraphicFramePr>
          <p:nvPr>
            <p:extLst>
              <p:ext uri="{D42A27DB-BD31-4B8C-83A1-F6EECF244321}">
                <p14:modId xmlns:p14="http://schemas.microsoft.com/office/powerpoint/2010/main" val="95165500"/>
              </p:ext>
            </p:extLst>
          </p:nvPr>
        </p:nvGraphicFramePr>
        <p:xfrm>
          <a:off x="4141470" y="1979874"/>
          <a:ext cx="2552700" cy="128016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673597886"/>
                    </a:ext>
                  </a:extLst>
                </a:gridCol>
                <a:gridCol w="927100">
                  <a:extLst>
                    <a:ext uri="{9D8B030D-6E8A-4147-A177-3AD203B41FA5}">
                      <a16:colId xmlns:a16="http://schemas.microsoft.com/office/drawing/2014/main" val="1973929175"/>
                    </a:ext>
                  </a:extLst>
                </a:gridCol>
                <a:gridCol w="1016000">
                  <a:extLst>
                    <a:ext uri="{9D8B030D-6E8A-4147-A177-3AD203B41FA5}">
                      <a16:colId xmlns:a16="http://schemas.microsoft.com/office/drawing/2014/main" val="1178554115"/>
                    </a:ext>
                  </a:extLst>
                </a:gridCol>
              </a:tblGrid>
              <a:tr h="182880">
                <a:tc>
                  <a:txBody>
                    <a:bodyPr/>
                    <a:lstStyle/>
                    <a:p>
                      <a:pPr algn="ctr" fontAlgn="b"/>
                      <a:r>
                        <a:rPr lang="en-US" sz="1100" b="1" u="none" strike="noStrike" dirty="0">
                          <a:solidFill>
                            <a:schemeClr val="bg1"/>
                          </a:solidFill>
                          <a:effectLst/>
                        </a:rPr>
                        <a:t>ID</a:t>
                      </a:r>
                      <a:endParaRPr lang="en-US" sz="1100" b="1" i="0" u="none" strike="noStrike" dirty="0">
                        <a:solidFill>
                          <a:schemeClr val="bg1"/>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100" b="1" u="none" strike="noStrike" dirty="0">
                          <a:solidFill>
                            <a:schemeClr val="bg1"/>
                          </a:solidFill>
                          <a:effectLst/>
                        </a:rPr>
                        <a:t>Avg Steps/Day</a:t>
                      </a:r>
                      <a:endParaRPr lang="en-US" sz="1100" b="1" i="0" u="none" strike="noStrike" dirty="0">
                        <a:solidFill>
                          <a:schemeClr val="bg1"/>
                        </a:solidFill>
                        <a:effectLst/>
                        <a:latin typeface="Calibri" panose="020F0502020204030204" pitchFamily="34" charset="0"/>
                      </a:endParaRPr>
                    </a:p>
                  </a:txBody>
                  <a:tcPr marL="7620" marR="7620" marT="7620"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100" b="1" u="none" strike="noStrike" dirty="0">
                          <a:solidFill>
                            <a:schemeClr val="bg1"/>
                          </a:solidFill>
                          <a:effectLst/>
                        </a:rPr>
                        <a:t>Avg Counts/Day</a:t>
                      </a:r>
                      <a:endParaRPr lang="en-US" sz="1100" b="1" i="0" u="none" strike="noStrike" dirty="0">
                        <a:solidFill>
                          <a:schemeClr val="bg1"/>
                        </a:solidFill>
                        <a:effectLst/>
                        <a:latin typeface="Calibri" panose="020F0502020204030204" pitchFamily="34" charset="0"/>
                      </a:endParaRPr>
                    </a:p>
                  </a:txBody>
                  <a:tcPr marL="7620" marR="7620" marT="7620"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76942423"/>
                  </a:ext>
                </a:extLst>
              </a:tr>
              <a:tr h="182880">
                <a:tc>
                  <a:txBody>
                    <a:bodyPr/>
                    <a:lstStyle/>
                    <a:p>
                      <a:pPr algn="ctr" fontAlgn="b"/>
                      <a:r>
                        <a:rPr lang="en-US" sz="1100" u="none" strike="noStrike" dirty="0">
                          <a:effectLst/>
                        </a:rPr>
                        <a:t>50426</a:t>
                      </a:r>
                      <a:endParaRPr lang="en-US"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rPr>
                        <a:t>3655.0</a:t>
                      </a:r>
                      <a:endParaRPr lang="en-US" sz="11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rPr>
                        <a:t>84687.5</a:t>
                      </a:r>
                      <a:endParaRPr lang="en-US" sz="11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4582440"/>
                  </a:ext>
                </a:extLst>
              </a:tr>
              <a:tr h="182880">
                <a:tc>
                  <a:txBody>
                    <a:bodyPr/>
                    <a:lstStyle/>
                    <a:p>
                      <a:pPr algn="ctr" fontAlgn="b"/>
                      <a:r>
                        <a:rPr lang="en-US" sz="1100" u="none" strike="noStrike" dirty="0">
                          <a:effectLst/>
                        </a:rPr>
                        <a:t>58250</a:t>
                      </a:r>
                      <a:endParaRPr lang="en-US"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rPr>
                        <a:t>8376.8</a:t>
                      </a:r>
                      <a:endParaRPr lang="en-US" sz="11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rPr>
                        <a:t>216146.5</a:t>
                      </a:r>
                      <a:endParaRPr lang="en-US" sz="11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2065961"/>
                  </a:ext>
                </a:extLst>
              </a:tr>
              <a:tr h="182880">
                <a:tc>
                  <a:txBody>
                    <a:bodyPr/>
                    <a:lstStyle/>
                    <a:p>
                      <a:pPr algn="ctr" fontAlgn="b"/>
                      <a:r>
                        <a:rPr lang="en-US" sz="1100" u="none" strike="noStrike" dirty="0">
                          <a:effectLst/>
                        </a:rPr>
                        <a:t>60961</a:t>
                      </a:r>
                      <a:endParaRPr lang="en-US"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rPr>
                        <a:t>3822.6</a:t>
                      </a:r>
                      <a:endParaRPr lang="en-US" sz="11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rPr>
                        <a:t>112980.4</a:t>
                      </a:r>
                      <a:endParaRPr lang="en-US" sz="11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1478441"/>
                  </a:ext>
                </a:extLst>
              </a:tr>
              <a:tr h="182880">
                <a:tc>
                  <a:txBody>
                    <a:bodyPr/>
                    <a:lstStyle/>
                    <a:p>
                      <a:pPr algn="ctr" fontAlgn="b"/>
                      <a:r>
                        <a:rPr lang="en-US" sz="1100" u="none" strike="noStrike" dirty="0">
                          <a:effectLst/>
                        </a:rPr>
                        <a:t>62276</a:t>
                      </a:r>
                      <a:endParaRPr lang="en-US"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rPr>
                        <a:t>6743.5</a:t>
                      </a:r>
                      <a:endParaRPr lang="en-US" sz="11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rPr>
                        <a:t>185972.5</a:t>
                      </a:r>
                      <a:endParaRPr lang="en-US" sz="11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7022755"/>
                  </a:ext>
                </a:extLst>
              </a:tr>
              <a:tr h="182880">
                <a:tc>
                  <a:txBody>
                    <a:bodyPr/>
                    <a:lstStyle/>
                    <a:p>
                      <a:pPr algn="ctr" fontAlgn="b"/>
                      <a:r>
                        <a:rPr lang="en-US" sz="1100" u="none" strike="noStrike" dirty="0">
                          <a:effectLst/>
                        </a:rPr>
                        <a:t>72262</a:t>
                      </a:r>
                      <a:endParaRPr lang="en-US"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rPr>
                        <a:t>8980.8</a:t>
                      </a:r>
                      <a:endParaRPr lang="en-US" sz="11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rPr>
                        <a:t>226046.5</a:t>
                      </a:r>
                      <a:endParaRPr lang="en-US" sz="11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1575352"/>
                  </a:ext>
                </a:extLst>
              </a:tr>
              <a:tr h="182880">
                <a:tc>
                  <a:txBody>
                    <a:bodyPr/>
                    <a:lstStyle/>
                    <a:p>
                      <a:pPr algn="ctr" fontAlgn="b"/>
                      <a:r>
                        <a:rPr lang="en-US" sz="1100" u="none" strike="noStrike" dirty="0">
                          <a:effectLst/>
                        </a:rPr>
                        <a:t>82707</a:t>
                      </a:r>
                      <a:endParaRPr lang="en-US"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rPr>
                        <a:t>19419.5</a:t>
                      </a:r>
                      <a:endParaRPr lang="en-US" sz="11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rPr>
                        <a:t>189763.667</a:t>
                      </a:r>
                      <a:endParaRPr lang="en-US" sz="11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8593638"/>
                  </a:ext>
                </a:extLst>
              </a:tr>
            </a:tbl>
          </a:graphicData>
        </a:graphic>
      </p:graphicFrame>
      <p:graphicFrame>
        <p:nvGraphicFramePr>
          <p:cNvPr id="33" name="Table 32">
            <a:extLst>
              <a:ext uri="{FF2B5EF4-FFF2-40B4-BE49-F238E27FC236}">
                <a16:creationId xmlns:a16="http://schemas.microsoft.com/office/drawing/2014/main" id="{0DB1B78D-1F1E-4062-920D-AB542DC6B930}"/>
              </a:ext>
            </a:extLst>
          </p:cNvPr>
          <p:cNvGraphicFramePr>
            <a:graphicFrameLocks noGrp="1"/>
          </p:cNvGraphicFramePr>
          <p:nvPr>
            <p:extLst>
              <p:ext uri="{D42A27DB-BD31-4B8C-83A1-F6EECF244321}">
                <p14:modId xmlns:p14="http://schemas.microsoft.com/office/powerpoint/2010/main" val="1017199855"/>
              </p:ext>
            </p:extLst>
          </p:nvPr>
        </p:nvGraphicFramePr>
        <p:xfrm>
          <a:off x="4141470" y="1979874"/>
          <a:ext cx="2552700" cy="128016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673597886"/>
                    </a:ext>
                  </a:extLst>
                </a:gridCol>
                <a:gridCol w="927100">
                  <a:extLst>
                    <a:ext uri="{9D8B030D-6E8A-4147-A177-3AD203B41FA5}">
                      <a16:colId xmlns:a16="http://schemas.microsoft.com/office/drawing/2014/main" val="1973929175"/>
                    </a:ext>
                  </a:extLst>
                </a:gridCol>
                <a:gridCol w="1016000">
                  <a:extLst>
                    <a:ext uri="{9D8B030D-6E8A-4147-A177-3AD203B41FA5}">
                      <a16:colId xmlns:a16="http://schemas.microsoft.com/office/drawing/2014/main" val="1178554115"/>
                    </a:ext>
                  </a:extLst>
                </a:gridCol>
              </a:tblGrid>
              <a:tr h="182880">
                <a:tc>
                  <a:txBody>
                    <a:bodyPr/>
                    <a:lstStyle/>
                    <a:p>
                      <a:pPr algn="ctr" fontAlgn="b"/>
                      <a:r>
                        <a:rPr lang="en-US" sz="1100" b="1" u="none" strike="noStrike" dirty="0">
                          <a:solidFill>
                            <a:schemeClr val="bg1"/>
                          </a:solidFill>
                          <a:effectLst/>
                        </a:rPr>
                        <a:t>ID</a:t>
                      </a:r>
                      <a:endParaRPr lang="en-US" sz="1100" b="1" i="0" u="none" strike="noStrike" dirty="0">
                        <a:solidFill>
                          <a:schemeClr val="bg1"/>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100" b="1" u="none" strike="noStrike" dirty="0">
                          <a:solidFill>
                            <a:schemeClr val="bg1"/>
                          </a:solidFill>
                          <a:effectLst/>
                        </a:rPr>
                        <a:t>Avg Steps/Day</a:t>
                      </a:r>
                      <a:endParaRPr lang="en-US" sz="1100" b="1" i="0" u="none" strike="noStrike" dirty="0">
                        <a:solidFill>
                          <a:schemeClr val="bg1"/>
                        </a:solidFill>
                        <a:effectLst/>
                        <a:latin typeface="Calibri" panose="020F0502020204030204" pitchFamily="34" charset="0"/>
                      </a:endParaRPr>
                    </a:p>
                  </a:txBody>
                  <a:tcPr marL="7620" marR="7620" marT="7620"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100" b="1" u="none" strike="noStrike" dirty="0">
                          <a:solidFill>
                            <a:schemeClr val="bg1"/>
                          </a:solidFill>
                          <a:effectLst/>
                        </a:rPr>
                        <a:t>Avg Counts/Day</a:t>
                      </a:r>
                      <a:endParaRPr lang="en-US" sz="1100" b="1" i="0" u="none" strike="noStrike" dirty="0">
                        <a:solidFill>
                          <a:schemeClr val="bg1"/>
                        </a:solidFill>
                        <a:effectLst/>
                        <a:latin typeface="Calibri" panose="020F0502020204030204" pitchFamily="34" charset="0"/>
                      </a:endParaRPr>
                    </a:p>
                  </a:txBody>
                  <a:tcPr marL="7620" marR="7620" marT="7620"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76942423"/>
                  </a:ext>
                </a:extLst>
              </a:tr>
              <a:tr h="182880">
                <a:tc>
                  <a:txBody>
                    <a:bodyPr/>
                    <a:lstStyle/>
                    <a:p>
                      <a:pPr algn="ctr" fontAlgn="b"/>
                      <a:r>
                        <a:rPr lang="en-US" sz="1100" u="none" strike="noStrike" dirty="0">
                          <a:effectLst/>
                        </a:rPr>
                        <a:t>50426</a:t>
                      </a:r>
                      <a:endParaRPr lang="en-US"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3655.0</a:t>
                      </a:r>
                      <a:endParaRPr lang="en-US" sz="11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84687.5</a:t>
                      </a:r>
                      <a:endParaRPr lang="en-US" sz="11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4582440"/>
                  </a:ext>
                </a:extLst>
              </a:tr>
              <a:tr h="182880">
                <a:tc>
                  <a:txBody>
                    <a:bodyPr/>
                    <a:lstStyle/>
                    <a:p>
                      <a:pPr algn="ctr" fontAlgn="b"/>
                      <a:r>
                        <a:rPr lang="en-US" sz="1100" u="none" strike="noStrike" dirty="0">
                          <a:effectLst/>
                        </a:rPr>
                        <a:t>58250</a:t>
                      </a:r>
                      <a:endParaRPr lang="en-US"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8376.8</a:t>
                      </a:r>
                      <a:endParaRPr lang="en-US" sz="11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216146.5</a:t>
                      </a:r>
                      <a:endParaRPr lang="en-US" sz="11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62065961"/>
                  </a:ext>
                </a:extLst>
              </a:tr>
              <a:tr h="182880">
                <a:tc>
                  <a:txBody>
                    <a:bodyPr/>
                    <a:lstStyle/>
                    <a:p>
                      <a:pPr algn="ctr" fontAlgn="b"/>
                      <a:r>
                        <a:rPr lang="en-US" sz="1100" u="none" strike="noStrike" dirty="0">
                          <a:effectLst/>
                        </a:rPr>
                        <a:t>60961</a:t>
                      </a:r>
                      <a:endParaRPr lang="en-US"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3822.6</a:t>
                      </a:r>
                      <a:endParaRPr lang="en-US" sz="11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112980.4</a:t>
                      </a:r>
                      <a:endParaRPr lang="en-US" sz="11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891478441"/>
                  </a:ext>
                </a:extLst>
              </a:tr>
              <a:tr h="182880">
                <a:tc>
                  <a:txBody>
                    <a:bodyPr/>
                    <a:lstStyle/>
                    <a:p>
                      <a:pPr algn="ctr" fontAlgn="b"/>
                      <a:r>
                        <a:rPr lang="en-US" sz="1100" u="none" strike="noStrike" dirty="0">
                          <a:effectLst/>
                        </a:rPr>
                        <a:t>62276</a:t>
                      </a:r>
                      <a:endParaRPr lang="en-US"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6743.5</a:t>
                      </a:r>
                      <a:endParaRPr lang="en-US" sz="11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185972.5</a:t>
                      </a:r>
                      <a:endParaRPr lang="en-US" sz="11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27022755"/>
                  </a:ext>
                </a:extLst>
              </a:tr>
              <a:tr h="182880">
                <a:tc>
                  <a:txBody>
                    <a:bodyPr/>
                    <a:lstStyle/>
                    <a:p>
                      <a:pPr algn="ctr" fontAlgn="b"/>
                      <a:r>
                        <a:rPr lang="en-US" sz="1100" u="none" strike="noStrike">
                          <a:effectLst/>
                        </a:rPr>
                        <a:t>72262</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8980.8</a:t>
                      </a:r>
                      <a:endParaRPr lang="en-US" sz="11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226046.5</a:t>
                      </a:r>
                      <a:endParaRPr lang="en-US" sz="11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251575352"/>
                  </a:ext>
                </a:extLst>
              </a:tr>
              <a:tr h="182880">
                <a:tc>
                  <a:txBody>
                    <a:bodyPr/>
                    <a:lstStyle/>
                    <a:p>
                      <a:pPr algn="ctr" fontAlgn="b"/>
                      <a:r>
                        <a:rPr lang="en-US" sz="1100" u="none" strike="noStrike">
                          <a:effectLst/>
                        </a:rPr>
                        <a:t>82707</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19419.5</a:t>
                      </a:r>
                      <a:endParaRPr lang="en-US" sz="11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189763.667</a:t>
                      </a:r>
                      <a:endParaRPr lang="en-US" sz="11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318593638"/>
                  </a:ext>
                </a:extLst>
              </a:tr>
            </a:tbl>
          </a:graphicData>
        </a:graphic>
      </p:graphicFrame>
      <p:graphicFrame>
        <p:nvGraphicFramePr>
          <p:cNvPr id="18" name="Table 17">
            <a:extLst>
              <a:ext uri="{FF2B5EF4-FFF2-40B4-BE49-F238E27FC236}">
                <a16:creationId xmlns:a16="http://schemas.microsoft.com/office/drawing/2014/main" id="{7BC8A45B-2B21-405D-9801-203F743A3354}"/>
              </a:ext>
            </a:extLst>
          </p:cNvPr>
          <p:cNvGraphicFramePr>
            <a:graphicFrameLocks noGrp="1"/>
          </p:cNvGraphicFramePr>
          <p:nvPr>
            <p:extLst>
              <p:ext uri="{D42A27DB-BD31-4B8C-83A1-F6EECF244321}">
                <p14:modId xmlns:p14="http://schemas.microsoft.com/office/powerpoint/2010/main" val="554249294"/>
              </p:ext>
            </p:extLst>
          </p:nvPr>
        </p:nvGraphicFramePr>
        <p:xfrm>
          <a:off x="4141470" y="1979874"/>
          <a:ext cx="2552700" cy="1272540"/>
        </p:xfrm>
        <a:graphic>
          <a:graphicData uri="http://schemas.openxmlformats.org/drawingml/2006/table">
            <a:tbl>
              <a:tblPr>
                <a:tableStyleId>{5C22544A-7EE6-4342-B048-85BDC9FD1C3A}</a:tableStyleId>
              </a:tblPr>
              <a:tblGrid>
                <a:gridCol w="637264">
                  <a:extLst>
                    <a:ext uri="{9D8B030D-6E8A-4147-A177-3AD203B41FA5}">
                      <a16:colId xmlns:a16="http://schemas.microsoft.com/office/drawing/2014/main" val="673597886"/>
                    </a:ext>
                  </a:extLst>
                </a:gridCol>
                <a:gridCol w="556591">
                  <a:extLst>
                    <a:ext uri="{9D8B030D-6E8A-4147-A177-3AD203B41FA5}">
                      <a16:colId xmlns:a16="http://schemas.microsoft.com/office/drawing/2014/main" val="3825968821"/>
                    </a:ext>
                  </a:extLst>
                </a:gridCol>
                <a:gridCol w="667910">
                  <a:extLst>
                    <a:ext uri="{9D8B030D-6E8A-4147-A177-3AD203B41FA5}">
                      <a16:colId xmlns:a16="http://schemas.microsoft.com/office/drawing/2014/main" val="1973929175"/>
                    </a:ext>
                  </a:extLst>
                </a:gridCol>
                <a:gridCol w="690935">
                  <a:extLst>
                    <a:ext uri="{9D8B030D-6E8A-4147-A177-3AD203B41FA5}">
                      <a16:colId xmlns:a16="http://schemas.microsoft.com/office/drawing/2014/main" val="1178554115"/>
                    </a:ext>
                  </a:extLst>
                </a:gridCol>
              </a:tblGrid>
              <a:tr h="87465">
                <a:tc>
                  <a:txBody>
                    <a:bodyPr/>
                    <a:lstStyle/>
                    <a:p>
                      <a:pPr algn="ctr" fontAlgn="b"/>
                      <a:r>
                        <a:rPr lang="en-US" sz="1100" b="1" i="0" u="none" strike="noStrike" dirty="0">
                          <a:solidFill>
                            <a:schemeClr val="bg1"/>
                          </a:solidFill>
                          <a:effectLst/>
                          <a:latin typeface="Calibri" panose="020F0502020204030204" pitchFamily="34" charset="0"/>
                        </a:rPr>
                        <a:t>ID</a:t>
                      </a:r>
                    </a:p>
                  </a:txBody>
                  <a:tcPr marL="7620" marR="7620" marT="762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100" b="1" i="0" u="none" strike="noStrike" dirty="0">
                          <a:solidFill>
                            <a:schemeClr val="bg1"/>
                          </a:solidFill>
                          <a:effectLst/>
                          <a:latin typeface="Calibri" panose="020F0502020204030204" pitchFamily="34" charset="0"/>
                        </a:rPr>
                        <a:t>Time</a:t>
                      </a:r>
                    </a:p>
                  </a:txBody>
                  <a:tcPr marL="7620" marR="7620" marT="7620"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100" b="1" i="0" u="none" strike="noStrike" dirty="0">
                          <a:solidFill>
                            <a:schemeClr val="bg1"/>
                          </a:solidFill>
                          <a:effectLst/>
                          <a:latin typeface="Calibri" panose="020F0502020204030204" pitchFamily="34" charset="0"/>
                        </a:rPr>
                        <a:t>Steps</a:t>
                      </a:r>
                    </a:p>
                  </a:txBody>
                  <a:tcPr marL="7620" marR="7620" marT="7620"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100" b="1" i="0" u="none" strike="noStrike" dirty="0">
                          <a:solidFill>
                            <a:schemeClr val="bg1"/>
                          </a:solidFill>
                          <a:effectLst/>
                          <a:latin typeface="Calibri" panose="020F0502020204030204" pitchFamily="34" charset="0"/>
                        </a:rPr>
                        <a:t>Counts</a:t>
                      </a:r>
                    </a:p>
                  </a:txBody>
                  <a:tcPr marL="7620" marR="7620" marT="7620"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76942423"/>
                  </a:ext>
                </a:extLst>
              </a:tr>
              <a:tr h="182880">
                <a:tc>
                  <a:txBody>
                    <a:bodyPr/>
                    <a:lstStyle/>
                    <a:p>
                      <a:pPr algn="ctr" fontAlgn="b"/>
                      <a:r>
                        <a:rPr lang="en-US" sz="1100" b="0" i="0" u="none" strike="noStrike" dirty="0">
                          <a:solidFill>
                            <a:srgbClr val="000000"/>
                          </a:solidFill>
                          <a:effectLst/>
                          <a:latin typeface="Calibri" panose="020F0502020204030204" pitchFamily="34" charset="0"/>
                        </a:rPr>
                        <a:t>50426</a:t>
                      </a: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7:23:00</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12</a:t>
                      </a: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4582440"/>
                  </a:ext>
                </a:extLst>
              </a:tr>
              <a:tr h="182880">
                <a:tc>
                  <a:txBody>
                    <a:bodyPr/>
                    <a:lstStyle/>
                    <a:p>
                      <a:pPr algn="ctr" fontAlgn="b"/>
                      <a:r>
                        <a:rPr lang="en-US" sz="1100" b="0" i="0" u="none" strike="noStrike" dirty="0">
                          <a:solidFill>
                            <a:srgbClr val="000000"/>
                          </a:solidFill>
                          <a:effectLst/>
                          <a:latin typeface="Calibri" panose="020F0502020204030204" pitchFamily="34" charset="0"/>
                        </a:rPr>
                        <a:t>50426</a:t>
                      </a: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7:24:00</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20</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493</a:t>
                      </a: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62065961"/>
                  </a:ext>
                </a:extLst>
              </a:tr>
              <a:tr h="182880">
                <a:tc>
                  <a:txBody>
                    <a:bodyPr/>
                    <a:lstStyle/>
                    <a:p>
                      <a:pPr algn="ctr" fontAlgn="b"/>
                      <a:r>
                        <a:rPr lang="en-US" sz="1100" b="0" i="0" u="none" strike="noStrike" dirty="0">
                          <a:solidFill>
                            <a:srgbClr val="000000"/>
                          </a:solidFill>
                          <a:effectLst/>
                          <a:latin typeface="Calibri" panose="020F0502020204030204" pitchFamily="34" charset="0"/>
                        </a:rPr>
                        <a:t>50426</a:t>
                      </a: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7:25:00</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111</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3761</a:t>
                      </a: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891478441"/>
                  </a:ext>
                </a:extLst>
              </a:tr>
              <a:tr h="182880">
                <a:tc>
                  <a:txBody>
                    <a:bodyPr/>
                    <a:lstStyle/>
                    <a:p>
                      <a:pPr algn="ctr" fontAlgn="b"/>
                      <a:r>
                        <a:rPr lang="en-US" sz="1100" b="0" i="0" u="none" strike="noStrike">
                          <a:solidFill>
                            <a:srgbClr val="000000"/>
                          </a:solidFill>
                          <a:effectLst/>
                          <a:latin typeface="Calibri" panose="020F0502020204030204" pitchFamily="34" charset="0"/>
                        </a:rPr>
                        <a:t>50426</a:t>
                      </a: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7:26:00</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77</a:t>
                      </a: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427022755"/>
                  </a:ext>
                </a:extLst>
              </a:tr>
              <a:tr h="182880">
                <a:tc>
                  <a:txBody>
                    <a:bodyPr/>
                    <a:lstStyle/>
                    <a:p>
                      <a:pPr algn="ctr" fontAlgn="b"/>
                      <a:r>
                        <a:rPr lang="en-US" sz="1100" b="0" i="0" u="none" strike="noStrike">
                          <a:solidFill>
                            <a:srgbClr val="000000"/>
                          </a:solidFill>
                          <a:effectLst/>
                          <a:latin typeface="Calibri" panose="020F0502020204030204" pitchFamily="34" charset="0"/>
                        </a:rPr>
                        <a:t>50426</a:t>
                      </a: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7:27:00</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65</a:t>
                      </a: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51575352"/>
                  </a:ext>
                </a:extLst>
              </a:tr>
              <a:tr h="182880">
                <a:tc>
                  <a:txBody>
                    <a:bodyPr/>
                    <a:lstStyle/>
                    <a:p>
                      <a:pPr algn="ctr" fontAlgn="b"/>
                      <a:r>
                        <a:rPr lang="en-US" sz="1100" b="0" i="0" u="none" strike="noStrike">
                          <a:solidFill>
                            <a:srgbClr val="000000"/>
                          </a:solidFill>
                          <a:effectLst/>
                          <a:latin typeface="Calibri" panose="020F0502020204030204" pitchFamily="34" charset="0"/>
                        </a:rPr>
                        <a:t>50426</a:t>
                      </a: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7:28:00</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73</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640</a:t>
                      </a: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318593638"/>
                  </a:ext>
                </a:extLst>
              </a:tr>
            </a:tbl>
          </a:graphicData>
        </a:graphic>
      </p:graphicFrame>
      <p:grpSp>
        <p:nvGrpSpPr>
          <p:cNvPr id="21" name="Group 20">
            <a:extLst>
              <a:ext uri="{FF2B5EF4-FFF2-40B4-BE49-F238E27FC236}">
                <a16:creationId xmlns:a16="http://schemas.microsoft.com/office/drawing/2014/main" id="{E9C1B3A8-97B6-4579-8408-0049E71D175C}"/>
              </a:ext>
            </a:extLst>
          </p:cNvPr>
          <p:cNvGrpSpPr/>
          <p:nvPr/>
        </p:nvGrpSpPr>
        <p:grpSpPr>
          <a:xfrm>
            <a:off x="5327374" y="1972254"/>
            <a:ext cx="1506773" cy="1559100"/>
            <a:chOff x="5327374" y="3013876"/>
            <a:chExt cx="1506773" cy="1559100"/>
          </a:xfrm>
        </p:grpSpPr>
        <p:sp>
          <p:nvSpPr>
            <p:cNvPr id="19" name="Rectangle 18">
              <a:extLst>
                <a:ext uri="{FF2B5EF4-FFF2-40B4-BE49-F238E27FC236}">
                  <a16:creationId xmlns:a16="http://schemas.microsoft.com/office/drawing/2014/main" id="{E7631998-E5F9-40EA-97FE-20463C3E2980}"/>
                </a:ext>
              </a:extLst>
            </p:cNvPr>
            <p:cNvSpPr/>
            <p:nvPr/>
          </p:nvSpPr>
          <p:spPr>
            <a:xfrm>
              <a:off x="5327374" y="3013876"/>
              <a:ext cx="1366796" cy="12801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Bent-Up 19">
              <a:extLst>
                <a:ext uri="{FF2B5EF4-FFF2-40B4-BE49-F238E27FC236}">
                  <a16:creationId xmlns:a16="http://schemas.microsoft.com/office/drawing/2014/main" id="{B7383502-5227-427D-8EE8-17F9778DCE24}"/>
                </a:ext>
              </a:extLst>
            </p:cNvPr>
            <p:cNvSpPr/>
            <p:nvPr/>
          </p:nvSpPr>
          <p:spPr>
            <a:xfrm rot="5400000">
              <a:off x="6512119" y="4250948"/>
              <a:ext cx="278296" cy="365760"/>
            </a:xfrm>
            <a:prstGeom prst="ben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1179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22" presetClass="entr" presetSubtype="1"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up)">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16" presetClass="entr" presetSubtype="21"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Vertic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up)">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id="{197596F4-C6F4-4D9B-8245-1BA7F258FED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529" y="674763"/>
            <a:ext cx="6744551" cy="3793975"/>
          </a:xfrm>
          <a:prstGeom prst="rect">
            <a:avLst/>
          </a:prstGeom>
        </p:spPr>
      </p:pic>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Steps/Min Epoch-Level Distribution</a:t>
            </a:r>
          </a:p>
        </p:txBody>
      </p:sp>
      <p:grpSp>
        <p:nvGrpSpPr>
          <p:cNvPr id="4" name="Group 3">
            <a:extLst>
              <a:ext uri="{FF2B5EF4-FFF2-40B4-BE49-F238E27FC236}">
                <a16:creationId xmlns:a16="http://schemas.microsoft.com/office/drawing/2014/main" id="{575B04EB-AC2D-4AA2-B306-F6464E0E704E}"/>
              </a:ext>
            </a:extLst>
          </p:cNvPr>
          <p:cNvGrpSpPr/>
          <p:nvPr/>
        </p:nvGrpSpPr>
        <p:grpSpPr>
          <a:xfrm>
            <a:off x="237411" y="843770"/>
            <a:ext cx="5837534" cy="859536"/>
            <a:chOff x="144017" y="827868"/>
            <a:chExt cx="5946681" cy="873711"/>
          </a:xfrm>
        </p:grpSpPr>
        <p:sp>
          <p:nvSpPr>
            <p:cNvPr id="7" name="Rectangle 6">
              <a:extLst>
                <a:ext uri="{FF2B5EF4-FFF2-40B4-BE49-F238E27FC236}">
                  <a16:creationId xmlns:a16="http://schemas.microsoft.com/office/drawing/2014/main" id="{DBEFD55E-3055-4D3E-BBD7-558D475DE1CA}"/>
                </a:ext>
              </a:extLst>
            </p:cNvPr>
            <p:cNvSpPr/>
            <p:nvPr/>
          </p:nvSpPr>
          <p:spPr>
            <a:xfrm>
              <a:off x="144017" y="827868"/>
              <a:ext cx="5946681" cy="8737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56FCE82-4318-4AB4-B956-37FB09559CC8}"/>
                </a:ext>
              </a:extLst>
            </p:cNvPr>
            <p:cNvSpPr txBox="1"/>
            <p:nvPr/>
          </p:nvSpPr>
          <p:spPr>
            <a:xfrm>
              <a:off x="739471" y="1044177"/>
              <a:ext cx="2441876" cy="415498"/>
            </a:xfrm>
            <a:prstGeom prst="rect">
              <a:avLst/>
            </a:prstGeom>
            <a:noFill/>
          </p:spPr>
          <p:txBody>
            <a:bodyPr wrap="square" rtlCol="0">
              <a:spAutoFit/>
            </a:bodyPr>
            <a:lstStyle/>
            <a:p>
              <a:r>
                <a:rPr lang="en-US" sz="1050" b="1" dirty="0"/>
                <a:t>In epochs with counts &lt;100 (sedentary), </a:t>
              </a:r>
            </a:p>
            <a:p>
              <a:r>
                <a:rPr lang="en-US" sz="1050" b="1" dirty="0"/>
                <a:t>~90% of step values were zero</a:t>
              </a:r>
            </a:p>
          </p:txBody>
        </p:sp>
      </p:grpSp>
      <p:sp>
        <p:nvSpPr>
          <p:cNvPr id="10" name="Rectangle 9">
            <a:extLst>
              <a:ext uri="{FF2B5EF4-FFF2-40B4-BE49-F238E27FC236}">
                <a16:creationId xmlns:a16="http://schemas.microsoft.com/office/drawing/2014/main" id="{8CA7A3B1-A48F-4CBD-AD18-AB51D75A61A2}"/>
              </a:ext>
            </a:extLst>
          </p:cNvPr>
          <p:cNvSpPr/>
          <p:nvPr/>
        </p:nvSpPr>
        <p:spPr>
          <a:xfrm>
            <a:off x="238539" y="1721968"/>
            <a:ext cx="5836406" cy="8595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1707A4C-5F28-44BC-A27E-CB30AC963EE0}"/>
              </a:ext>
            </a:extLst>
          </p:cNvPr>
          <p:cNvSpPr/>
          <p:nvPr/>
        </p:nvSpPr>
        <p:spPr>
          <a:xfrm>
            <a:off x="238539" y="2608432"/>
            <a:ext cx="5836406" cy="8595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F9259C3-643E-4C7F-90DA-C9AA020E414F}"/>
              </a:ext>
            </a:extLst>
          </p:cNvPr>
          <p:cNvSpPr/>
          <p:nvPr/>
        </p:nvSpPr>
        <p:spPr>
          <a:xfrm>
            <a:off x="238539" y="3458915"/>
            <a:ext cx="5836406" cy="8595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E6C8369C-C683-4656-AA22-3F10BB329957}"/>
              </a:ext>
            </a:extLst>
          </p:cNvPr>
          <p:cNvGrpSpPr/>
          <p:nvPr/>
        </p:nvGrpSpPr>
        <p:grpSpPr>
          <a:xfrm>
            <a:off x="611802" y="1762562"/>
            <a:ext cx="647487" cy="428549"/>
            <a:chOff x="611802" y="1762562"/>
            <a:chExt cx="647487" cy="428549"/>
          </a:xfrm>
        </p:grpSpPr>
        <p:pic>
          <p:nvPicPr>
            <p:cNvPr id="4098" name="Picture 2" descr="Image result for mind the gap funny">
              <a:extLst>
                <a:ext uri="{FF2B5EF4-FFF2-40B4-BE49-F238E27FC236}">
                  <a16:creationId xmlns:a16="http://schemas.microsoft.com/office/drawing/2014/main" id="{88FE7381-03C3-4D1C-BD01-4CF01FA5C2E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23471" y="1762562"/>
              <a:ext cx="535818" cy="428549"/>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ctor: Elbow 17">
              <a:extLst>
                <a:ext uri="{FF2B5EF4-FFF2-40B4-BE49-F238E27FC236}">
                  <a16:creationId xmlns:a16="http://schemas.microsoft.com/office/drawing/2014/main" id="{08093118-6E3B-43C1-B554-3DA6EE5B7A78}"/>
                </a:ext>
              </a:extLst>
            </p:cNvPr>
            <p:cNvCxnSpPr>
              <a:cxnSpLocks/>
            </p:cNvCxnSpPr>
            <p:nvPr/>
          </p:nvCxnSpPr>
          <p:spPr>
            <a:xfrm rot="5400000">
              <a:off x="556633" y="2023792"/>
              <a:ext cx="222488" cy="112149"/>
            </a:xfrm>
            <a:prstGeom prst="bentConnector3">
              <a:avLst>
                <a:gd name="adj1" fmla="val 3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descr="Chart, histogram&#10;&#10;Description automatically generated">
            <a:extLst>
              <a:ext uri="{FF2B5EF4-FFF2-40B4-BE49-F238E27FC236}">
                <a16:creationId xmlns:a16="http://schemas.microsoft.com/office/drawing/2014/main" id="{DB5A6A70-E086-4319-AF90-510EAE5F5D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67877" y="2670239"/>
            <a:ext cx="4185914" cy="2354679"/>
          </a:xfrm>
          <a:prstGeom prst="rect">
            <a:avLst/>
          </a:prstGeom>
          <a:ln w="19050">
            <a:solidFill>
              <a:schemeClr val="tx1"/>
            </a:solidFill>
          </a:ln>
          <a:effectLst>
            <a:outerShdw blurRad="50800" dist="38100" dir="8100000" algn="tr" rotWithShape="0">
              <a:prstClr val="black">
                <a:alpha val="40000"/>
              </a:prstClr>
            </a:outerShdw>
          </a:effectLst>
        </p:spPr>
      </p:pic>
      <p:sp>
        <p:nvSpPr>
          <p:cNvPr id="5" name="Oval 4">
            <a:extLst>
              <a:ext uri="{FF2B5EF4-FFF2-40B4-BE49-F238E27FC236}">
                <a16:creationId xmlns:a16="http://schemas.microsoft.com/office/drawing/2014/main" id="{3E292519-2645-4C5C-8B78-6603F61E3C81}"/>
              </a:ext>
            </a:extLst>
          </p:cNvPr>
          <p:cNvSpPr/>
          <p:nvPr/>
        </p:nvSpPr>
        <p:spPr>
          <a:xfrm>
            <a:off x="930303" y="2687543"/>
            <a:ext cx="270344" cy="29839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466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par>
                          <p:cTn id="27" fill="hold">
                            <p:stCondLst>
                              <p:cond delay="500"/>
                            </p:stCondLst>
                            <p:childTnLst>
                              <p:par>
                                <p:cTn id="28" presetID="16" presetClass="entr" presetSubtype="21"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arn(inVertic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22"/>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5"/>
                                        </p:tgtEl>
                                        <p:attrNameLst>
                                          <p:attrName>style.visibility</p:attrName>
                                        </p:attrNameLst>
                                      </p:cBhvr>
                                      <p:to>
                                        <p:strVal val="hidden"/>
                                      </p:to>
                                    </p:se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5" grpId="0" animBg="1"/>
      <p:bldP spid="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Why Steps?</a:t>
            </a:r>
          </a:p>
        </p:txBody>
      </p:sp>
      <p:sp>
        <p:nvSpPr>
          <p:cNvPr id="37" name="Content Placeholder 2">
            <a:extLst>
              <a:ext uri="{FF2B5EF4-FFF2-40B4-BE49-F238E27FC236}">
                <a16:creationId xmlns:a16="http://schemas.microsoft.com/office/drawing/2014/main" id="{0C6B5CD4-D6E0-4F3D-9552-460F47024DE8}"/>
              </a:ext>
            </a:extLst>
          </p:cNvPr>
          <p:cNvSpPr>
            <a:spLocks noGrp="1"/>
          </p:cNvSpPr>
          <p:nvPr>
            <p:ph idx="1"/>
          </p:nvPr>
        </p:nvSpPr>
        <p:spPr>
          <a:xfrm>
            <a:off x="340719" y="3349082"/>
            <a:ext cx="6051565" cy="1002104"/>
          </a:xfrm>
        </p:spPr>
        <p:txBody>
          <a:bodyPr>
            <a:normAutofit/>
          </a:bodyPr>
          <a:lstStyle/>
          <a:p>
            <a:pPr marL="285750" indent="-285750">
              <a:lnSpc>
                <a:spcPts val="1700"/>
              </a:lnSpc>
              <a:buFont typeface="+mj-lt"/>
              <a:buAutoNum type="arabicPeriod" startAt="2"/>
            </a:pPr>
            <a:r>
              <a:rPr lang="en-US" sz="1800" dirty="0"/>
              <a:t>… examine whether the </a:t>
            </a:r>
            <a:r>
              <a:rPr lang="en-US" sz="1800" b="1" dirty="0"/>
              <a:t>rate of stepping and the length (bouts) of continuous steps </a:t>
            </a:r>
            <a:r>
              <a:rPr lang="en-US" sz="1800" dirty="0"/>
              <a:t>influences the relationship between steps per day and disease outcomes</a:t>
            </a:r>
          </a:p>
        </p:txBody>
      </p:sp>
      <p:grpSp>
        <p:nvGrpSpPr>
          <p:cNvPr id="11" name="Group 10">
            <a:extLst>
              <a:ext uri="{FF2B5EF4-FFF2-40B4-BE49-F238E27FC236}">
                <a16:creationId xmlns:a16="http://schemas.microsoft.com/office/drawing/2014/main" id="{80636C81-B053-4F16-BD53-5549317F0369}"/>
              </a:ext>
            </a:extLst>
          </p:cNvPr>
          <p:cNvGrpSpPr/>
          <p:nvPr/>
        </p:nvGrpSpPr>
        <p:grpSpPr>
          <a:xfrm>
            <a:off x="-3215" y="462963"/>
            <a:ext cx="2392839" cy="2269591"/>
            <a:chOff x="106089" y="1443747"/>
            <a:chExt cx="3049487" cy="2975853"/>
          </a:xfrm>
        </p:grpSpPr>
        <p:pic>
          <p:nvPicPr>
            <p:cNvPr id="13" name="Picture 12">
              <a:extLst>
                <a:ext uri="{FF2B5EF4-FFF2-40B4-BE49-F238E27FC236}">
                  <a16:creationId xmlns:a16="http://schemas.microsoft.com/office/drawing/2014/main" id="{634DDE41-48D1-4F91-98CA-7DCBCED54FB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194" t="-556" r="4995" b="82607"/>
            <a:stretch/>
          </p:blipFill>
          <p:spPr>
            <a:xfrm>
              <a:off x="106089" y="1443747"/>
              <a:ext cx="3049487" cy="657436"/>
            </a:xfrm>
            <a:prstGeom prst="rect">
              <a:avLst/>
            </a:prstGeom>
          </p:spPr>
        </p:pic>
        <p:pic>
          <p:nvPicPr>
            <p:cNvPr id="14" name="Picture 13">
              <a:extLst>
                <a:ext uri="{FF2B5EF4-FFF2-40B4-BE49-F238E27FC236}">
                  <a16:creationId xmlns:a16="http://schemas.microsoft.com/office/drawing/2014/main" id="{4F26C9B9-F43D-48C3-9D65-01E760B3C38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194" t="35812" r="4995"/>
            <a:stretch/>
          </p:blipFill>
          <p:spPr>
            <a:xfrm>
              <a:off x="106089" y="2068526"/>
              <a:ext cx="3049486" cy="2351074"/>
            </a:xfrm>
            <a:prstGeom prst="rect">
              <a:avLst/>
            </a:prstGeom>
          </p:spPr>
        </p:pic>
      </p:grpSp>
      <p:sp>
        <p:nvSpPr>
          <p:cNvPr id="15" name="Content Placeholder 2">
            <a:extLst>
              <a:ext uri="{FF2B5EF4-FFF2-40B4-BE49-F238E27FC236}">
                <a16:creationId xmlns:a16="http://schemas.microsoft.com/office/drawing/2014/main" id="{4410DA7D-84D1-4F44-852C-3B095381007C}"/>
              </a:ext>
            </a:extLst>
          </p:cNvPr>
          <p:cNvSpPr txBox="1">
            <a:spLocks/>
          </p:cNvSpPr>
          <p:nvPr/>
        </p:nvSpPr>
        <p:spPr>
          <a:xfrm>
            <a:off x="2389624" y="939461"/>
            <a:ext cx="4367629" cy="376616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b="1" dirty="0"/>
              <a:t>Part G: Needs for Future Research</a:t>
            </a:r>
          </a:p>
          <a:p>
            <a:pPr marL="0" indent="0" algn="ctr">
              <a:spcBef>
                <a:spcPts val="0"/>
              </a:spcBef>
              <a:spcAft>
                <a:spcPts val="1200"/>
              </a:spcAft>
              <a:buFont typeface="Arial" panose="020B0604020202020204" pitchFamily="34" charset="0"/>
              <a:buNone/>
            </a:pPr>
            <a:r>
              <a:rPr lang="en-US" sz="1800" b="1" i="1" dirty="0"/>
              <a:t>Question 1) Step Count Per Day</a:t>
            </a:r>
          </a:p>
          <a:p>
            <a:pPr marL="228600" indent="-228600">
              <a:lnSpc>
                <a:spcPts val="1700"/>
              </a:lnSpc>
              <a:buFont typeface="+mj-lt"/>
              <a:buAutoNum type="arabicPeriod"/>
            </a:pPr>
            <a:r>
              <a:rPr lang="en-US" sz="1800" dirty="0"/>
              <a:t>Conduct additional longitudinal research… to examine the </a:t>
            </a:r>
            <a:r>
              <a:rPr lang="en-US" sz="1800" b="1" dirty="0"/>
              <a:t>dose-response </a:t>
            </a:r>
            <a:r>
              <a:rPr lang="en-US" sz="1800" dirty="0"/>
              <a:t>relationship between </a:t>
            </a:r>
            <a:r>
              <a:rPr lang="en-US" sz="1800" b="1" dirty="0"/>
              <a:t>steps per day and health outcomes</a:t>
            </a:r>
            <a:r>
              <a:rPr lang="en-US" sz="1800" dirty="0"/>
              <a:t>.</a:t>
            </a:r>
          </a:p>
        </p:txBody>
      </p:sp>
      <p:sp>
        <p:nvSpPr>
          <p:cNvPr id="5" name="Rectangle 4">
            <a:extLst>
              <a:ext uri="{FF2B5EF4-FFF2-40B4-BE49-F238E27FC236}">
                <a16:creationId xmlns:a16="http://schemas.microsoft.com/office/drawing/2014/main" id="{49855A33-04C7-44CE-9C75-2A37698ADD2C}"/>
              </a:ext>
            </a:extLst>
          </p:cNvPr>
          <p:cNvSpPr/>
          <p:nvPr/>
        </p:nvSpPr>
        <p:spPr>
          <a:xfrm>
            <a:off x="-3215" y="470076"/>
            <a:ext cx="2426375" cy="242826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70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wipe(up)">
                                      <p:cBhvr>
                                        <p:cTn id="7" dur="500"/>
                                        <p:tgtEl>
                                          <p:spTgt spid="15">
                                            <p:txEl>
                                              <p:pRg st="2" end="2"/>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wipe(up)">
                                      <p:cBhvr>
                                        <p:cTn id="1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Counts/Min Epoch-Level Distribution</a:t>
            </a:r>
          </a:p>
        </p:txBody>
      </p:sp>
      <p:sp>
        <p:nvSpPr>
          <p:cNvPr id="3" name="Content Placeholder 2">
            <a:extLst>
              <a:ext uri="{FF2B5EF4-FFF2-40B4-BE49-F238E27FC236}">
                <a16:creationId xmlns:a16="http://schemas.microsoft.com/office/drawing/2014/main" id="{D2185A4D-9CD0-4AC5-AE86-BA9DDD257BD1}"/>
              </a:ext>
            </a:extLst>
          </p:cNvPr>
          <p:cNvSpPr>
            <a:spLocks noGrp="1"/>
          </p:cNvSpPr>
          <p:nvPr>
            <p:ph idx="1"/>
          </p:nvPr>
        </p:nvSpPr>
        <p:spPr>
          <a:xfrm>
            <a:off x="311468" y="835819"/>
            <a:ext cx="5915025" cy="3263504"/>
          </a:xfrm>
        </p:spPr>
        <p:txBody>
          <a:bodyPr/>
          <a:lstStyle/>
          <a:p>
            <a:r>
              <a:rPr lang="en-US" dirty="0"/>
              <a:t>X</a:t>
            </a:r>
          </a:p>
        </p:txBody>
      </p:sp>
      <p:pic>
        <p:nvPicPr>
          <p:cNvPr id="7" name="Picture 6" descr="A screenshot of a cell phone&#10;&#10;Description automatically generated">
            <a:extLst>
              <a:ext uri="{FF2B5EF4-FFF2-40B4-BE49-F238E27FC236}">
                <a16:creationId xmlns:a16="http://schemas.microsoft.com/office/drawing/2014/main" id="{AC1B65CA-0FBF-4C5C-97E5-973967D5F3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298" y="642853"/>
            <a:ext cx="6766560" cy="380635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89AC8B39-4A3B-450B-915B-7BFA9BF87B9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0298" y="642853"/>
            <a:ext cx="2754464" cy="3806356"/>
          </a:xfrm>
          <a:prstGeom prst="rect">
            <a:avLst/>
          </a:prstGeom>
        </p:spPr>
      </p:pic>
      <p:cxnSp>
        <p:nvCxnSpPr>
          <p:cNvPr id="8" name="Straight Connector 7">
            <a:extLst>
              <a:ext uri="{FF2B5EF4-FFF2-40B4-BE49-F238E27FC236}">
                <a16:creationId xmlns:a16="http://schemas.microsoft.com/office/drawing/2014/main" id="{ECB5A82B-F16E-4CE5-8E8E-6D9025E64FBA}"/>
              </a:ext>
            </a:extLst>
          </p:cNvPr>
          <p:cNvCxnSpPr/>
          <p:nvPr/>
        </p:nvCxnSpPr>
        <p:spPr>
          <a:xfrm flipV="1">
            <a:off x="2846566" y="835819"/>
            <a:ext cx="0" cy="34101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44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Counts/Min Epoch-Level Distribution</a:t>
            </a:r>
          </a:p>
        </p:txBody>
      </p:sp>
      <p:pic>
        <p:nvPicPr>
          <p:cNvPr id="11" name="Picture 10" descr="A screenshot of a cell phone&#10;&#10;Description automatically generated">
            <a:extLst>
              <a:ext uri="{FF2B5EF4-FFF2-40B4-BE49-F238E27FC236}">
                <a16:creationId xmlns:a16="http://schemas.microsoft.com/office/drawing/2014/main" id="{061D3129-FACC-41B2-AF09-9F9FA97E1F1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297" y="642853"/>
            <a:ext cx="6070159" cy="380635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CE88CC4-BB8A-42F6-BBF4-4FA309B75A1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297" y="642853"/>
            <a:ext cx="6766560" cy="3806356"/>
          </a:xfrm>
          <a:prstGeom prst="rect">
            <a:avLst/>
          </a:prstGeom>
        </p:spPr>
      </p:pic>
    </p:spTree>
    <p:extLst>
      <p:ext uri="{BB962C8B-B14F-4D97-AF65-F5344CB8AC3E}">
        <p14:creationId xmlns:p14="http://schemas.microsoft.com/office/powerpoint/2010/main" val="9875744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18" name="Table 17">
            <a:extLst>
              <a:ext uri="{FF2B5EF4-FFF2-40B4-BE49-F238E27FC236}">
                <a16:creationId xmlns:a16="http://schemas.microsoft.com/office/drawing/2014/main" id="{7BC8A45B-2B21-405D-9801-203F743A3354}"/>
              </a:ext>
            </a:extLst>
          </p:cNvPr>
          <p:cNvGraphicFramePr>
            <a:graphicFrameLocks noGrp="1"/>
          </p:cNvGraphicFramePr>
          <p:nvPr>
            <p:extLst>
              <p:ext uri="{D42A27DB-BD31-4B8C-83A1-F6EECF244321}">
                <p14:modId xmlns:p14="http://schemas.microsoft.com/office/powerpoint/2010/main" val="3183875189"/>
              </p:ext>
            </p:extLst>
          </p:nvPr>
        </p:nvGraphicFramePr>
        <p:xfrm>
          <a:off x="4141470" y="2194563"/>
          <a:ext cx="2552700" cy="1272540"/>
        </p:xfrm>
        <a:graphic>
          <a:graphicData uri="http://schemas.openxmlformats.org/drawingml/2006/table">
            <a:tbl>
              <a:tblPr>
                <a:tableStyleId>{5C22544A-7EE6-4342-B048-85BDC9FD1C3A}</a:tableStyleId>
              </a:tblPr>
              <a:tblGrid>
                <a:gridCol w="637264">
                  <a:extLst>
                    <a:ext uri="{9D8B030D-6E8A-4147-A177-3AD203B41FA5}">
                      <a16:colId xmlns:a16="http://schemas.microsoft.com/office/drawing/2014/main" val="673597886"/>
                    </a:ext>
                  </a:extLst>
                </a:gridCol>
                <a:gridCol w="556591">
                  <a:extLst>
                    <a:ext uri="{9D8B030D-6E8A-4147-A177-3AD203B41FA5}">
                      <a16:colId xmlns:a16="http://schemas.microsoft.com/office/drawing/2014/main" val="3825968821"/>
                    </a:ext>
                  </a:extLst>
                </a:gridCol>
                <a:gridCol w="667910">
                  <a:extLst>
                    <a:ext uri="{9D8B030D-6E8A-4147-A177-3AD203B41FA5}">
                      <a16:colId xmlns:a16="http://schemas.microsoft.com/office/drawing/2014/main" val="1973929175"/>
                    </a:ext>
                  </a:extLst>
                </a:gridCol>
                <a:gridCol w="690935">
                  <a:extLst>
                    <a:ext uri="{9D8B030D-6E8A-4147-A177-3AD203B41FA5}">
                      <a16:colId xmlns:a16="http://schemas.microsoft.com/office/drawing/2014/main" val="1178554115"/>
                    </a:ext>
                  </a:extLst>
                </a:gridCol>
              </a:tblGrid>
              <a:tr h="87465">
                <a:tc>
                  <a:txBody>
                    <a:bodyPr/>
                    <a:lstStyle/>
                    <a:p>
                      <a:pPr algn="ctr" fontAlgn="b"/>
                      <a:r>
                        <a:rPr lang="en-US" sz="1100" b="1" i="0" u="none" strike="noStrike" dirty="0">
                          <a:solidFill>
                            <a:schemeClr val="bg1"/>
                          </a:solidFill>
                          <a:effectLst/>
                          <a:latin typeface="Calibri" panose="020F0502020204030204" pitchFamily="34" charset="0"/>
                        </a:rPr>
                        <a:t>ID</a:t>
                      </a:r>
                    </a:p>
                  </a:txBody>
                  <a:tcPr marL="7620" marR="7620" marT="762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100" b="1" i="0" u="none" strike="noStrike" dirty="0">
                          <a:solidFill>
                            <a:schemeClr val="bg1"/>
                          </a:solidFill>
                          <a:effectLst/>
                          <a:latin typeface="Calibri" panose="020F0502020204030204" pitchFamily="34" charset="0"/>
                        </a:rPr>
                        <a:t>Time</a:t>
                      </a:r>
                    </a:p>
                  </a:txBody>
                  <a:tcPr marL="7620" marR="7620" marT="7620"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100" b="1" i="0" u="none" strike="noStrike" dirty="0">
                          <a:solidFill>
                            <a:schemeClr val="bg1"/>
                          </a:solidFill>
                          <a:effectLst/>
                          <a:latin typeface="Calibri" panose="020F0502020204030204" pitchFamily="34" charset="0"/>
                        </a:rPr>
                        <a:t>Steps</a:t>
                      </a:r>
                    </a:p>
                  </a:txBody>
                  <a:tcPr marL="7620" marR="7620" marT="7620"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100" b="1" i="0" u="none" strike="noStrike" dirty="0">
                          <a:solidFill>
                            <a:schemeClr val="bg1"/>
                          </a:solidFill>
                          <a:effectLst/>
                          <a:latin typeface="Calibri" panose="020F0502020204030204" pitchFamily="34" charset="0"/>
                        </a:rPr>
                        <a:t>Counts</a:t>
                      </a:r>
                    </a:p>
                  </a:txBody>
                  <a:tcPr marL="7620" marR="7620" marT="7620"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76942423"/>
                  </a:ext>
                </a:extLst>
              </a:tr>
              <a:tr h="182880">
                <a:tc>
                  <a:txBody>
                    <a:bodyPr/>
                    <a:lstStyle/>
                    <a:p>
                      <a:pPr algn="ctr" fontAlgn="b"/>
                      <a:r>
                        <a:rPr lang="en-US" sz="1100" b="0" i="0" u="none" strike="noStrike" dirty="0">
                          <a:solidFill>
                            <a:srgbClr val="000000"/>
                          </a:solidFill>
                          <a:effectLst/>
                          <a:latin typeface="Calibri" panose="020F0502020204030204" pitchFamily="34" charset="0"/>
                        </a:rPr>
                        <a:t>50426</a:t>
                      </a: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7:23:00</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12</a:t>
                      </a: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4582440"/>
                  </a:ext>
                </a:extLst>
              </a:tr>
              <a:tr h="182880">
                <a:tc>
                  <a:txBody>
                    <a:bodyPr/>
                    <a:lstStyle/>
                    <a:p>
                      <a:pPr algn="ctr" fontAlgn="b"/>
                      <a:r>
                        <a:rPr lang="en-US" sz="1100" b="0" i="0" u="none" strike="noStrike" dirty="0">
                          <a:solidFill>
                            <a:srgbClr val="000000"/>
                          </a:solidFill>
                          <a:effectLst/>
                          <a:latin typeface="Calibri" panose="020F0502020204030204" pitchFamily="34" charset="0"/>
                        </a:rPr>
                        <a:t>50426</a:t>
                      </a: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7:24:00</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20</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493</a:t>
                      </a: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62065961"/>
                  </a:ext>
                </a:extLst>
              </a:tr>
              <a:tr h="182880">
                <a:tc>
                  <a:txBody>
                    <a:bodyPr/>
                    <a:lstStyle/>
                    <a:p>
                      <a:pPr algn="ctr" fontAlgn="b"/>
                      <a:r>
                        <a:rPr lang="en-US" sz="1100" b="0" i="0" u="none" strike="noStrike" dirty="0">
                          <a:solidFill>
                            <a:srgbClr val="000000"/>
                          </a:solidFill>
                          <a:effectLst/>
                          <a:latin typeface="Calibri" panose="020F0502020204030204" pitchFamily="34" charset="0"/>
                        </a:rPr>
                        <a:t>50426</a:t>
                      </a: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7:25:00</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111</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3761</a:t>
                      </a: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891478441"/>
                  </a:ext>
                </a:extLst>
              </a:tr>
              <a:tr h="182880">
                <a:tc>
                  <a:txBody>
                    <a:bodyPr/>
                    <a:lstStyle/>
                    <a:p>
                      <a:pPr algn="ctr" fontAlgn="b"/>
                      <a:r>
                        <a:rPr lang="en-US" sz="1100" b="0" i="0" u="none" strike="noStrike">
                          <a:solidFill>
                            <a:srgbClr val="000000"/>
                          </a:solidFill>
                          <a:effectLst/>
                          <a:latin typeface="Calibri" panose="020F0502020204030204" pitchFamily="34" charset="0"/>
                        </a:rPr>
                        <a:t>50426</a:t>
                      </a: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7:26:00</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77</a:t>
                      </a: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427022755"/>
                  </a:ext>
                </a:extLst>
              </a:tr>
              <a:tr h="182880">
                <a:tc>
                  <a:txBody>
                    <a:bodyPr/>
                    <a:lstStyle/>
                    <a:p>
                      <a:pPr algn="ctr" fontAlgn="b"/>
                      <a:r>
                        <a:rPr lang="en-US" sz="1100" b="0" i="0" u="none" strike="noStrike">
                          <a:solidFill>
                            <a:srgbClr val="000000"/>
                          </a:solidFill>
                          <a:effectLst/>
                          <a:latin typeface="Calibri" panose="020F0502020204030204" pitchFamily="34" charset="0"/>
                        </a:rPr>
                        <a:t>50426</a:t>
                      </a: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7:27:00</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65</a:t>
                      </a: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51575352"/>
                  </a:ext>
                </a:extLst>
              </a:tr>
              <a:tr h="182880">
                <a:tc>
                  <a:txBody>
                    <a:bodyPr/>
                    <a:lstStyle/>
                    <a:p>
                      <a:pPr algn="ctr" fontAlgn="b"/>
                      <a:r>
                        <a:rPr lang="en-US" sz="1100" b="0" i="0" u="none" strike="noStrike">
                          <a:solidFill>
                            <a:srgbClr val="000000"/>
                          </a:solidFill>
                          <a:effectLst/>
                          <a:latin typeface="Calibri" panose="020F0502020204030204" pitchFamily="34" charset="0"/>
                        </a:rPr>
                        <a:t>50426</a:t>
                      </a: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7:28:00</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73</a:t>
                      </a: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640</a:t>
                      </a: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318593638"/>
                  </a:ext>
                </a:extLst>
              </a:tr>
            </a:tbl>
          </a:graphicData>
        </a:graphic>
      </p:graphicFrame>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Participant-Level Distributions</a:t>
            </a:r>
          </a:p>
        </p:txBody>
      </p:sp>
      <p:sp>
        <p:nvSpPr>
          <p:cNvPr id="3" name="Content Placeholder 2">
            <a:extLst>
              <a:ext uri="{FF2B5EF4-FFF2-40B4-BE49-F238E27FC236}">
                <a16:creationId xmlns:a16="http://schemas.microsoft.com/office/drawing/2014/main" id="{D2185A4D-9CD0-4AC5-AE86-BA9DDD257BD1}"/>
              </a:ext>
            </a:extLst>
          </p:cNvPr>
          <p:cNvSpPr>
            <a:spLocks noGrp="1"/>
          </p:cNvSpPr>
          <p:nvPr>
            <p:ph idx="1"/>
          </p:nvPr>
        </p:nvSpPr>
        <p:spPr>
          <a:xfrm>
            <a:off x="311468" y="835819"/>
            <a:ext cx="5461179" cy="489249"/>
          </a:xfrm>
        </p:spPr>
        <p:txBody>
          <a:bodyPr>
            <a:normAutofit/>
          </a:bodyPr>
          <a:lstStyle/>
          <a:p>
            <a:pPr marL="0" indent="0">
              <a:spcBef>
                <a:spcPts val="0"/>
              </a:spcBef>
              <a:buNone/>
            </a:pPr>
            <a:r>
              <a:rPr lang="en-US" u="sng" dirty="0"/>
              <a:t>Levels of Data:</a:t>
            </a:r>
          </a:p>
        </p:txBody>
      </p:sp>
      <p:grpSp>
        <p:nvGrpSpPr>
          <p:cNvPr id="17" name="Group 16">
            <a:extLst>
              <a:ext uri="{FF2B5EF4-FFF2-40B4-BE49-F238E27FC236}">
                <a16:creationId xmlns:a16="http://schemas.microsoft.com/office/drawing/2014/main" id="{3D24EEDE-6459-4D2D-AEFC-D19FE70DB7A8}"/>
              </a:ext>
            </a:extLst>
          </p:cNvPr>
          <p:cNvGrpSpPr/>
          <p:nvPr/>
        </p:nvGrpSpPr>
        <p:grpSpPr>
          <a:xfrm>
            <a:off x="263760" y="1491305"/>
            <a:ext cx="3711892" cy="2388942"/>
            <a:chOff x="200152" y="2175113"/>
            <a:chExt cx="3711892" cy="2388942"/>
          </a:xfrm>
        </p:grpSpPr>
        <p:sp>
          <p:nvSpPr>
            <p:cNvPr id="2" name="Oval 1">
              <a:extLst>
                <a:ext uri="{FF2B5EF4-FFF2-40B4-BE49-F238E27FC236}">
                  <a16:creationId xmlns:a16="http://schemas.microsoft.com/office/drawing/2014/main" id="{AB34850B-BD08-4301-860A-5615EB730F6E}"/>
                </a:ext>
              </a:extLst>
            </p:cNvPr>
            <p:cNvSpPr/>
            <p:nvPr/>
          </p:nvSpPr>
          <p:spPr>
            <a:xfrm>
              <a:off x="200152" y="2175113"/>
              <a:ext cx="3711892" cy="2388942"/>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29D452A-227F-46CF-B42B-A15285B31BAB}"/>
                </a:ext>
              </a:extLst>
            </p:cNvPr>
            <p:cNvSpPr txBox="1"/>
            <p:nvPr/>
          </p:nvSpPr>
          <p:spPr>
            <a:xfrm>
              <a:off x="864740" y="2268794"/>
              <a:ext cx="2382717" cy="615553"/>
            </a:xfrm>
            <a:prstGeom prst="rect">
              <a:avLst/>
            </a:prstGeom>
            <a:noFill/>
          </p:spPr>
          <p:txBody>
            <a:bodyPr wrap="square" rtlCol="0">
              <a:spAutoFit/>
            </a:bodyPr>
            <a:lstStyle/>
            <a:p>
              <a:pPr algn="ctr"/>
              <a:r>
                <a:rPr lang="en-US" b="1" dirty="0"/>
                <a:t>Participant </a:t>
              </a:r>
            </a:p>
            <a:p>
              <a:pPr algn="ctr"/>
              <a:r>
                <a:rPr lang="en-US" sz="1600" dirty="0"/>
                <a:t>(average over a week)</a:t>
              </a:r>
            </a:p>
          </p:txBody>
        </p:sp>
      </p:grpSp>
      <p:grpSp>
        <p:nvGrpSpPr>
          <p:cNvPr id="15" name="Group 14">
            <a:extLst>
              <a:ext uri="{FF2B5EF4-FFF2-40B4-BE49-F238E27FC236}">
                <a16:creationId xmlns:a16="http://schemas.microsoft.com/office/drawing/2014/main" id="{FBBF56F3-6540-46D3-B629-0A59F10C6C4C}"/>
              </a:ext>
            </a:extLst>
          </p:cNvPr>
          <p:cNvGrpSpPr/>
          <p:nvPr/>
        </p:nvGrpSpPr>
        <p:grpSpPr>
          <a:xfrm>
            <a:off x="533421" y="2231316"/>
            <a:ext cx="3172571" cy="1561465"/>
            <a:chOff x="612250" y="2366478"/>
            <a:chExt cx="3172571" cy="1561465"/>
          </a:xfrm>
          <a:solidFill>
            <a:schemeClr val="accent5">
              <a:lumMod val="20000"/>
              <a:lumOff val="80000"/>
            </a:schemeClr>
          </a:solidFill>
        </p:grpSpPr>
        <p:sp>
          <p:nvSpPr>
            <p:cNvPr id="9" name="Oval 8">
              <a:extLst>
                <a:ext uri="{FF2B5EF4-FFF2-40B4-BE49-F238E27FC236}">
                  <a16:creationId xmlns:a16="http://schemas.microsoft.com/office/drawing/2014/main" id="{9839A558-673D-45A1-9899-F8053CA6424A}"/>
                </a:ext>
              </a:extLst>
            </p:cNvPr>
            <p:cNvSpPr/>
            <p:nvPr/>
          </p:nvSpPr>
          <p:spPr>
            <a:xfrm>
              <a:off x="612250" y="2366478"/>
              <a:ext cx="3172571" cy="1561465"/>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2C5F204-6F41-4FE8-8CAD-FFD28445EC49}"/>
                </a:ext>
              </a:extLst>
            </p:cNvPr>
            <p:cNvSpPr txBox="1"/>
            <p:nvPr/>
          </p:nvSpPr>
          <p:spPr>
            <a:xfrm>
              <a:off x="655458" y="2408956"/>
              <a:ext cx="3086154" cy="615553"/>
            </a:xfrm>
            <a:prstGeom prst="rect">
              <a:avLst/>
            </a:prstGeom>
            <a:noFill/>
          </p:spPr>
          <p:txBody>
            <a:bodyPr wrap="square" rtlCol="0">
              <a:spAutoFit/>
            </a:bodyPr>
            <a:lstStyle/>
            <a:p>
              <a:pPr algn="ctr"/>
              <a:r>
                <a:rPr lang="en-US" b="1" dirty="0"/>
                <a:t>Day</a:t>
              </a:r>
            </a:p>
            <a:p>
              <a:pPr algn="ctr"/>
              <a:r>
                <a:rPr lang="en-US" sz="1600" dirty="0"/>
                <a:t>(sum or % of epochs)</a:t>
              </a:r>
            </a:p>
          </p:txBody>
        </p:sp>
      </p:grpSp>
      <p:grpSp>
        <p:nvGrpSpPr>
          <p:cNvPr id="14" name="Group 13">
            <a:extLst>
              <a:ext uri="{FF2B5EF4-FFF2-40B4-BE49-F238E27FC236}">
                <a16:creationId xmlns:a16="http://schemas.microsoft.com/office/drawing/2014/main" id="{06B39CB5-55CE-4100-89AF-C74AF42F2503}"/>
              </a:ext>
            </a:extLst>
          </p:cNvPr>
          <p:cNvGrpSpPr/>
          <p:nvPr/>
        </p:nvGrpSpPr>
        <p:grpSpPr>
          <a:xfrm>
            <a:off x="1109891" y="2869183"/>
            <a:ext cx="2019631" cy="876334"/>
            <a:chOff x="1378877" y="2988443"/>
            <a:chExt cx="2019631" cy="876334"/>
          </a:xfrm>
          <a:solidFill>
            <a:schemeClr val="accent5">
              <a:lumMod val="20000"/>
              <a:lumOff val="80000"/>
            </a:schemeClr>
          </a:solidFill>
        </p:grpSpPr>
        <p:sp>
          <p:nvSpPr>
            <p:cNvPr id="11" name="Oval 10">
              <a:extLst>
                <a:ext uri="{FF2B5EF4-FFF2-40B4-BE49-F238E27FC236}">
                  <a16:creationId xmlns:a16="http://schemas.microsoft.com/office/drawing/2014/main" id="{F43CC4B9-7D17-4D6A-B923-8A6D2E6AD02E}"/>
                </a:ext>
              </a:extLst>
            </p:cNvPr>
            <p:cNvSpPr/>
            <p:nvPr/>
          </p:nvSpPr>
          <p:spPr>
            <a:xfrm>
              <a:off x="1378877" y="2988443"/>
              <a:ext cx="2019631" cy="876334"/>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B307808-8726-4FBD-8BF2-E4D1F74D15B3}"/>
                </a:ext>
              </a:extLst>
            </p:cNvPr>
            <p:cNvSpPr txBox="1"/>
            <p:nvPr/>
          </p:nvSpPr>
          <p:spPr>
            <a:xfrm>
              <a:off x="1578021" y="3067016"/>
              <a:ext cx="1621343" cy="615553"/>
            </a:xfrm>
            <a:prstGeom prst="rect">
              <a:avLst/>
            </a:prstGeom>
            <a:noFill/>
          </p:spPr>
          <p:txBody>
            <a:bodyPr wrap="square" rtlCol="0">
              <a:spAutoFit/>
            </a:bodyPr>
            <a:lstStyle/>
            <a:p>
              <a:pPr algn="ctr"/>
              <a:r>
                <a:rPr lang="en-US" b="1" dirty="0"/>
                <a:t>Epoch </a:t>
              </a:r>
            </a:p>
            <a:p>
              <a:pPr algn="ctr"/>
              <a:r>
                <a:rPr lang="en-US" sz="1600" dirty="0"/>
                <a:t>(1-min values)</a:t>
              </a:r>
            </a:p>
          </p:txBody>
        </p:sp>
      </p:grpSp>
      <p:graphicFrame>
        <p:nvGraphicFramePr>
          <p:cNvPr id="33" name="Table 32">
            <a:extLst>
              <a:ext uri="{FF2B5EF4-FFF2-40B4-BE49-F238E27FC236}">
                <a16:creationId xmlns:a16="http://schemas.microsoft.com/office/drawing/2014/main" id="{0DB1B78D-1F1E-4062-920D-AB542DC6B930}"/>
              </a:ext>
            </a:extLst>
          </p:cNvPr>
          <p:cNvGraphicFramePr>
            <a:graphicFrameLocks noGrp="1"/>
          </p:cNvGraphicFramePr>
          <p:nvPr>
            <p:extLst>
              <p:ext uri="{D42A27DB-BD31-4B8C-83A1-F6EECF244321}">
                <p14:modId xmlns:p14="http://schemas.microsoft.com/office/powerpoint/2010/main" val="247273936"/>
              </p:ext>
            </p:extLst>
          </p:nvPr>
        </p:nvGraphicFramePr>
        <p:xfrm>
          <a:off x="4141470" y="2194563"/>
          <a:ext cx="2552700" cy="128016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673597886"/>
                    </a:ext>
                  </a:extLst>
                </a:gridCol>
                <a:gridCol w="927100">
                  <a:extLst>
                    <a:ext uri="{9D8B030D-6E8A-4147-A177-3AD203B41FA5}">
                      <a16:colId xmlns:a16="http://schemas.microsoft.com/office/drawing/2014/main" val="1973929175"/>
                    </a:ext>
                  </a:extLst>
                </a:gridCol>
                <a:gridCol w="1016000">
                  <a:extLst>
                    <a:ext uri="{9D8B030D-6E8A-4147-A177-3AD203B41FA5}">
                      <a16:colId xmlns:a16="http://schemas.microsoft.com/office/drawing/2014/main" val="1178554115"/>
                    </a:ext>
                  </a:extLst>
                </a:gridCol>
              </a:tblGrid>
              <a:tr h="182880">
                <a:tc>
                  <a:txBody>
                    <a:bodyPr/>
                    <a:lstStyle/>
                    <a:p>
                      <a:pPr algn="ctr" fontAlgn="b"/>
                      <a:r>
                        <a:rPr lang="en-US" sz="1100" b="1" u="none" strike="noStrike" dirty="0">
                          <a:solidFill>
                            <a:schemeClr val="bg1"/>
                          </a:solidFill>
                          <a:effectLst/>
                        </a:rPr>
                        <a:t>ID</a:t>
                      </a:r>
                      <a:endParaRPr lang="en-US" sz="1100" b="1" i="0" u="none" strike="noStrike" dirty="0">
                        <a:solidFill>
                          <a:schemeClr val="bg1"/>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100" b="1" u="none" strike="noStrike" dirty="0">
                          <a:solidFill>
                            <a:schemeClr val="bg1"/>
                          </a:solidFill>
                          <a:effectLst/>
                        </a:rPr>
                        <a:t>Avg Steps/Day</a:t>
                      </a:r>
                      <a:endParaRPr lang="en-US" sz="1100" b="1" i="0" u="none" strike="noStrike" dirty="0">
                        <a:solidFill>
                          <a:schemeClr val="bg1"/>
                        </a:solidFill>
                        <a:effectLst/>
                        <a:latin typeface="Calibri" panose="020F0502020204030204" pitchFamily="34" charset="0"/>
                      </a:endParaRPr>
                    </a:p>
                  </a:txBody>
                  <a:tcPr marL="7620" marR="7620" marT="7620"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100" b="1" u="none" strike="noStrike" dirty="0">
                          <a:solidFill>
                            <a:schemeClr val="bg1"/>
                          </a:solidFill>
                          <a:effectLst/>
                        </a:rPr>
                        <a:t>Avg Counts/Day</a:t>
                      </a:r>
                      <a:endParaRPr lang="en-US" sz="1100" b="1" i="0" u="none" strike="noStrike" dirty="0">
                        <a:solidFill>
                          <a:schemeClr val="bg1"/>
                        </a:solidFill>
                        <a:effectLst/>
                        <a:latin typeface="Calibri" panose="020F0502020204030204" pitchFamily="34" charset="0"/>
                      </a:endParaRPr>
                    </a:p>
                  </a:txBody>
                  <a:tcPr marL="7620" marR="7620" marT="7620"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76942423"/>
                  </a:ext>
                </a:extLst>
              </a:tr>
              <a:tr h="182880">
                <a:tc>
                  <a:txBody>
                    <a:bodyPr/>
                    <a:lstStyle/>
                    <a:p>
                      <a:pPr algn="ctr" fontAlgn="b"/>
                      <a:r>
                        <a:rPr lang="en-US" sz="1100" u="none" strike="noStrike" dirty="0">
                          <a:effectLst/>
                        </a:rPr>
                        <a:t>50426</a:t>
                      </a:r>
                      <a:endParaRPr lang="en-US"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3655.0</a:t>
                      </a:r>
                      <a:endParaRPr lang="en-US" sz="11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84687.5</a:t>
                      </a:r>
                      <a:endParaRPr lang="en-US" sz="11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4582440"/>
                  </a:ext>
                </a:extLst>
              </a:tr>
              <a:tr h="182880">
                <a:tc>
                  <a:txBody>
                    <a:bodyPr/>
                    <a:lstStyle/>
                    <a:p>
                      <a:pPr algn="ctr" fontAlgn="b"/>
                      <a:r>
                        <a:rPr lang="en-US" sz="1100" u="none" strike="noStrike" dirty="0">
                          <a:effectLst/>
                        </a:rPr>
                        <a:t>58250</a:t>
                      </a:r>
                      <a:endParaRPr lang="en-US"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8376.8</a:t>
                      </a:r>
                      <a:endParaRPr lang="en-US" sz="11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216146.5</a:t>
                      </a:r>
                      <a:endParaRPr lang="en-US" sz="11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62065961"/>
                  </a:ext>
                </a:extLst>
              </a:tr>
              <a:tr h="182880">
                <a:tc>
                  <a:txBody>
                    <a:bodyPr/>
                    <a:lstStyle/>
                    <a:p>
                      <a:pPr algn="ctr" fontAlgn="b"/>
                      <a:r>
                        <a:rPr lang="en-US" sz="1100" u="none" strike="noStrike" dirty="0">
                          <a:effectLst/>
                        </a:rPr>
                        <a:t>60961</a:t>
                      </a:r>
                      <a:endParaRPr lang="en-US"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3822.6</a:t>
                      </a:r>
                      <a:endParaRPr lang="en-US" sz="11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112980.4</a:t>
                      </a:r>
                      <a:endParaRPr lang="en-US" sz="11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891478441"/>
                  </a:ext>
                </a:extLst>
              </a:tr>
              <a:tr h="182880">
                <a:tc>
                  <a:txBody>
                    <a:bodyPr/>
                    <a:lstStyle/>
                    <a:p>
                      <a:pPr algn="ctr" fontAlgn="b"/>
                      <a:r>
                        <a:rPr lang="en-US" sz="1100" u="none" strike="noStrike" dirty="0">
                          <a:effectLst/>
                        </a:rPr>
                        <a:t>62276</a:t>
                      </a:r>
                      <a:endParaRPr lang="en-US"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6743.5</a:t>
                      </a:r>
                      <a:endParaRPr lang="en-US" sz="11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185972.5</a:t>
                      </a:r>
                      <a:endParaRPr lang="en-US" sz="11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27022755"/>
                  </a:ext>
                </a:extLst>
              </a:tr>
              <a:tr h="182880">
                <a:tc>
                  <a:txBody>
                    <a:bodyPr/>
                    <a:lstStyle/>
                    <a:p>
                      <a:pPr algn="ctr" fontAlgn="b"/>
                      <a:r>
                        <a:rPr lang="en-US" sz="1100" u="none" strike="noStrike">
                          <a:effectLst/>
                        </a:rPr>
                        <a:t>72262</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8980.8</a:t>
                      </a:r>
                      <a:endParaRPr lang="en-US" sz="11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226046.5</a:t>
                      </a:r>
                      <a:endParaRPr lang="en-US" sz="11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251575352"/>
                  </a:ext>
                </a:extLst>
              </a:tr>
              <a:tr h="182880">
                <a:tc>
                  <a:txBody>
                    <a:bodyPr/>
                    <a:lstStyle/>
                    <a:p>
                      <a:pPr algn="ctr" fontAlgn="b"/>
                      <a:r>
                        <a:rPr lang="en-US" sz="1100" u="none" strike="noStrike">
                          <a:effectLst/>
                        </a:rPr>
                        <a:t>82707</a:t>
                      </a:r>
                      <a:endParaRPr lang="en-US"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19419.5</a:t>
                      </a:r>
                      <a:endParaRPr lang="en-US" sz="11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100" u="none" strike="noStrike" dirty="0">
                          <a:effectLst/>
                        </a:rPr>
                        <a:t>189763.667</a:t>
                      </a:r>
                      <a:endParaRPr lang="en-US" sz="11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318593638"/>
                  </a:ext>
                </a:extLst>
              </a:tr>
            </a:tbl>
          </a:graphicData>
        </a:graphic>
      </p:graphicFrame>
      <p:grpSp>
        <p:nvGrpSpPr>
          <p:cNvPr id="21" name="Group 20">
            <a:extLst>
              <a:ext uri="{FF2B5EF4-FFF2-40B4-BE49-F238E27FC236}">
                <a16:creationId xmlns:a16="http://schemas.microsoft.com/office/drawing/2014/main" id="{E9C1B3A8-97B6-4579-8408-0049E71D175C}"/>
              </a:ext>
            </a:extLst>
          </p:cNvPr>
          <p:cNvGrpSpPr/>
          <p:nvPr/>
        </p:nvGrpSpPr>
        <p:grpSpPr>
          <a:xfrm>
            <a:off x="4746929" y="2186943"/>
            <a:ext cx="2087218" cy="1559100"/>
            <a:chOff x="4746929" y="3013876"/>
            <a:chExt cx="2087218" cy="1559100"/>
          </a:xfrm>
        </p:grpSpPr>
        <p:sp>
          <p:nvSpPr>
            <p:cNvPr id="19" name="Rectangle 18">
              <a:extLst>
                <a:ext uri="{FF2B5EF4-FFF2-40B4-BE49-F238E27FC236}">
                  <a16:creationId xmlns:a16="http://schemas.microsoft.com/office/drawing/2014/main" id="{E7631998-E5F9-40EA-97FE-20463C3E2980}"/>
                </a:ext>
              </a:extLst>
            </p:cNvPr>
            <p:cNvSpPr/>
            <p:nvPr/>
          </p:nvSpPr>
          <p:spPr>
            <a:xfrm>
              <a:off x="4746929" y="3013876"/>
              <a:ext cx="1947241" cy="12801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Bent-Up 19">
              <a:extLst>
                <a:ext uri="{FF2B5EF4-FFF2-40B4-BE49-F238E27FC236}">
                  <a16:creationId xmlns:a16="http://schemas.microsoft.com/office/drawing/2014/main" id="{B7383502-5227-427D-8EE8-17F9778DCE24}"/>
                </a:ext>
              </a:extLst>
            </p:cNvPr>
            <p:cNvSpPr/>
            <p:nvPr/>
          </p:nvSpPr>
          <p:spPr>
            <a:xfrm rot="5400000">
              <a:off x="6512119" y="4250948"/>
              <a:ext cx="278296" cy="365760"/>
            </a:xfrm>
            <a:prstGeom prst="ben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006E1D6A-FD75-4712-807C-B6E11E8DE513}"/>
              </a:ext>
            </a:extLst>
          </p:cNvPr>
          <p:cNvGrpSpPr/>
          <p:nvPr/>
        </p:nvGrpSpPr>
        <p:grpSpPr>
          <a:xfrm flipH="1">
            <a:off x="87725" y="1791627"/>
            <a:ext cx="1063374" cy="964334"/>
            <a:chOff x="3004617" y="2470459"/>
            <a:chExt cx="1063374" cy="964334"/>
          </a:xfrm>
        </p:grpSpPr>
        <p:sp>
          <p:nvSpPr>
            <p:cNvPr id="31" name="Right Brace 30">
              <a:extLst>
                <a:ext uri="{FF2B5EF4-FFF2-40B4-BE49-F238E27FC236}">
                  <a16:creationId xmlns:a16="http://schemas.microsoft.com/office/drawing/2014/main" id="{8E902146-7C6C-411D-BBB3-B93A1E87231C}"/>
                </a:ext>
              </a:extLst>
            </p:cNvPr>
            <p:cNvSpPr/>
            <p:nvPr/>
          </p:nvSpPr>
          <p:spPr>
            <a:xfrm>
              <a:off x="3004617" y="2470459"/>
              <a:ext cx="242840" cy="964334"/>
            </a:xfrm>
            <a:prstGeom prst="rightBrace">
              <a:avLst>
                <a:gd name="adj1" fmla="val 14882"/>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93BB3158-C199-4B4B-9C4B-364FBB9054B7}"/>
                </a:ext>
              </a:extLst>
            </p:cNvPr>
            <p:cNvSpPr txBox="1"/>
            <p:nvPr/>
          </p:nvSpPr>
          <p:spPr>
            <a:xfrm>
              <a:off x="3222888" y="2764143"/>
              <a:ext cx="845103" cy="369332"/>
            </a:xfrm>
            <a:prstGeom prst="rect">
              <a:avLst/>
            </a:prstGeom>
            <a:solidFill>
              <a:schemeClr val="accent5">
                <a:lumMod val="75000"/>
              </a:schemeClr>
            </a:solidFill>
          </p:spPr>
          <p:txBody>
            <a:bodyPr wrap="none" rtlCol="0">
              <a:spAutoFit/>
            </a:bodyPr>
            <a:lstStyle/>
            <a:p>
              <a:r>
                <a:rPr lang="en-US" dirty="0">
                  <a:solidFill>
                    <a:schemeClr val="bg1"/>
                  </a:solidFill>
                </a:rPr>
                <a:t>Similar</a:t>
              </a:r>
            </a:p>
          </p:txBody>
        </p:sp>
      </p:grpSp>
      <p:sp>
        <p:nvSpPr>
          <p:cNvPr id="23" name="Content Placeholder 2">
            <a:extLst>
              <a:ext uri="{FF2B5EF4-FFF2-40B4-BE49-F238E27FC236}">
                <a16:creationId xmlns:a16="http://schemas.microsoft.com/office/drawing/2014/main" id="{24B92FAE-3160-4E16-93B6-EF378111F105}"/>
              </a:ext>
            </a:extLst>
          </p:cNvPr>
          <p:cNvSpPr txBox="1">
            <a:spLocks/>
          </p:cNvSpPr>
          <p:nvPr/>
        </p:nvSpPr>
        <p:spPr>
          <a:xfrm>
            <a:off x="1465731" y="3020961"/>
            <a:ext cx="444391" cy="355296"/>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ü"/>
            </a:pPr>
            <a:r>
              <a:rPr lang="en-US" u="sng" dirty="0"/>
              <a:t> </a:t>
            </a:r>
          </a:p>
        </p:txBody>
      </p:sp>
      <p:sp>
        <p:nvSpPr>
          <p:cNvPr id="24" name="Content Placeholder 2">
            <a:extLst>
              <a:ext uri="{FF2B5EF4-FFF2-40B4-BE49-F238E27FC236}">
                <a16:creationId xmlns:a16="http://schemas.microsoft.com/office/drawing/2014/main" id="{FB5C3BC9-938C-4571-8A66-89B3ABDA7FBD}"/>
              </a:ext>
            </a:extLst>
          </p:cNvPr>
          <p:cNvSpPr txBox="1">
            <a:spLocks/>
          </p:cNvSpPr>
          <p:nvPr/>
        </p:nvSpPr>
        <p:spPr>
          <a:xfrm>
            <a:off x="259370" y="3991564"/>
            <a:ext cx="5461179" cy="44291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ü"/>
            </a:pPr>
            <a:r>
              <a:rPr lang="en-US" dirty="0"/>
              <a:t>Distributions of epoch-level data</a:t>
            </a:r>
          </a:p>
        </p:txBody>
      </p:sp>
    </p:spTree>
    <p:extLst>
      <p:ext uri="{BB962C8B-B14F-4D97-AF65-F5344CB8AC3E}">
        <p14:creationId xmlns:p14="http://schemas.microsoft.com/office/powerpoint/2010/main" val="89480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 calcmode="lin" valueType="num">
                                      <p:cBhvr>
                                        <p:cTn id="7"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3">
                                            <p:txEl>
                                              <p:pRg st="0" end="0"/>
                                            </p:txEl>
                                          </p:spTgt>
                                        </p:tgtEl>
                                      </p:cBhvr>
                                    </p:animEffect>
                                  </p:childTnLst>
                                </p:cTn>
                              </p:par>
                              <p:par>
                                <p:cTn id="10" presetID="22" presetClass="entr" presetSubtype="8" fill="hold" nodeType="withEffect">
                                  <p:stCondLst>
                                    <p:cond delay="0"/>
                                  </p:stCondLst>
                                  <p:childTnLst>
                                    <p:set>
                                      <p:cBhvr>
                                        <p:cTn id="11" dur="1" fill="hold">
                                          <p:stCondLst>
                                            <p:cond delay="0"/>
                                          </p:stCondLst>
                                        </p:cTn>
                                        <p:tgtEl>
                                          <p:spTgt spid="24">
                                            <p:txEl>
                                              <p:pRg st="0" end="0"/>
                                            </p:txEl>
                                          </p:spTgt>
                                        </p:tgtEl>
                                        <p:attrNameLst>
                                          <p:attrName>style.visibility</p:attrName>
                                        </p:attrNameLst>
                                      </p:cBhvr>
                                      <p:to>
                                        <p:strVal val="visible"/>
                                      </p:to>
                                    </p:set>
                                    <p:animEffect transition="in" filter="wipe(left)">
                                      <p:cBhvr>
                                        <p:cTn id="12" dur="500"/>
                                        <p:tgtEl>
                                          <p:spTgt spid="2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0-#ppt_w/2"/>
                                          </p:val>
                                        </p:tav>
                                        <p:tav tm="100000">
                                          <p:val>
                                            <p:strVal val="#ppt_x"/>
                                          </p:val>
                                        </p:tav>
                                      </p:tavLst>
                                    </p:anim>
                                    <p:anim calcmode="lin" valueType="num">
                                      <p:cBhvr additive="base">
                                        <p:cTn id="1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up)">
                                      <p:cBhvr>
                                        <p:cTn id="23" dur="500"/>
                                        <p:tgtEl>
                                          <p:spTgt spid="33"/>
                                        </p:tgtEl>
                                      </p:cBhvr>
                                    </p:animEffect>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Step/Day vs Count-Based Metrics</a:t>
            </a:r>
          </a:p>
        </p:txBody>
      </p:sp>
      <p:pic>
        <p:nvPicPr>
          <p:cNvPr id="10" name="Picture 9">
            <a:extLst>
              <a:ext uri="{FF2B5EF4-FFF2-40B4-BE49-F238E27FC236}">
                <a16:creationId xmlns:a16="http://schemas.microsoft.com/office/drawing/2014/main" id="{C63B740B-1D93-4210-B4C3-D16BDE20CAF9}"/>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1124317" y="514350"/>
            <a:ext cx="4114800" cy="4114800"/>
          </a:xfrm>
          <a:prstGeom prst="rect">
            <a:avLst/>
          </a:prstGeom>
        </p:spPr>
      </p:pic>
      <p:grpSp>
        <p:nvGrpSpPr>
          <p:cNvPr id="11" name="Group 10">
            <a:extLst>
              <a:ext uri="{FF2B5EF4-FFF2-40B4-BE49-F238E27FC236}">
                <a16:creationId xmlns:a16="http://schemas.microsoft.com/office/drawing/2014/main" id="{3FC60A10-373F-4E4D-AB4C-6E18152FB19B}"/>
              </a:ext>
            </a:extLst>
          </p:cNvPr>
          <p:cNvGrpSpPr/>
          <p:nvPr/>
        </p:nvGrpSpPr>
        <p:grpSpPr>
          <a:xfrm>
            <a:off x="4373877" y="842566"/>
            <a:ext cx="2003734" cy="455684"/>
            <a:chOff x="4373877" y="842566"/>
            <a:chExt cx="2003734" cy="455684"/>
          </a:xfrm>
        </p:grpSpPr>
        <p:sp>
          <p:nvSpPr>
            <p:cNvPr id="2" name="TextBox 1">
              <a:extLst>
                <a:ext uri="{FF2B5EF4-FFF2-40B4-BE49-F238E27FC236}">
                  <a16:creationId xmlns:a16="http://schemas.microsoft.com/office/drawing/2014/main" id="{20F9F1BC-9760-44EF-B885-844834693D93}"/>
                </a:ext>
              </a:extLst>
            </p:cNvPr>
            <p:cNvSpPr txBox="1"/>
            <p:nvPr/>
          </p:nvSpPr>
          <p:spPr>
            <a:xfrm>
              <a:off x="4373877" y="1052029"/>
              <a:ext cx="2003734" cy="246221"/>
            </a:xfrm>
            <a:prstGeom prst="rect">
              <a:avLst/>
            </a:prstGeom>
            <a:solidFill>
              <a:srgbClr val="FFFFFF">
                <a:alpha val="54118"/>
              </a:srgbClr>
            </a:solidFill>
          </p:spPr>
          <p:txBody>
            <a:bodyPr wrap="square" lIns="0" tIns="0" rIns="0" bIns="0" rtlCol="0">
              <a:spAutoFit/>
            </a:bodyPr>
            <a:lstStyle/>
            <a:p>
              <a:r>
                <a:rPr lang="en-US" sz="1600" dirty="0">
                  <a:solidFill>
                    <a:schemeClr val="accent1"/>
                  </a:solidFill>
                </a:rPr>
                <a:t>Spearman correlation</a:t>
              </a:r>
            </a:p>
          </p:txBody>
        </p:sp>
        <p:cxnSp>
          <p:nvCxnSpPr>
            <p:cNvPr id="9" name="Straight Arrow Connector 8">
              <a:extLst>
                <a:ext uri="{FF2B5EF4-FFF2-40B4-BE49-F238E27FC236}">
                  <a16:creationId xmlns:a16="http://schemas.microsoft.com/office/drawing/2014/main" id="{ACD26D3E-B32B-4A41-8D1E-136641AA947C}"/>
                </a:ext>
              </a:extLst>
            </p:cNvPr>
            <p:cNvCxnSpPr/>
            <p:nvPr/>
          </p:nvCxnSpPr>
          <p:spPr>
            <a:xfrm flipV="1">
              <a:off x="4595854" y="842566"/>
              <a:ext cx="0" cy="23058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D0844433-8161-4D8C-B6D4-17A88C357EE6}"/>
              </a:ext>
            </a:extLst>
          </p:cNvPr>
          <p:cNvGrpSpPr/>
          <p:nvPr/>
        </p:nvGrpSpPr>
        <p:grpSpPr>
          <a:xfrm>
            <a:off x="2115047" y="3476043"/>
            <a:ext cx="3554232" cy="353699"/>
            <a:chOff x="2115047" y="3476043"/>
            <a:chExt cx="3554232" cy="353699"/>
          </a:xfrm>
        </p:grpSpPr>
        <p:sp>
          <p:nvSpPr>
            <p:cNvPr id="4" name="TextBox 3">
              <a:extLst>
                <a:ext uri="{FF2B5EF4-FFF2-40B4-BE49-F238E27FC236}">
                  <a16:creationId xmlns:a16="http://schemas.microsoft.com/office/drawing/2014/main" id="{22D1EC66-993E-4684-9499-A8619BE540E2}"/>
                </a:ext>
              </a:extLst>
            </p:cNvPr>
            <p:cNvSpPr txBox="1"/>
            <p:nvPr/>
          </p:nvSpPr>
          <p:spPr>
            <a:xfrm>
              <a:off x="2649104" y="3583521"/>
              <a:ext cx="3020175" cy="246221"/>
            </a:xfrm>
            <a:prstGeom prst="rect">
              <a:avLst/>
            </a:prstGeom>
            <a:solidFill>
              <a:srgbClr val="FFFFFF">
                <a:alpha val="54118"/>
              </a:srgbClr>
            </a:solidFill>
          </p:spPr>
          <p:txBody>
            <a:bodyPr wrap="square" lIns="0" tIns="0" rIns="0" bIns="0" rtlCol="0">
              <a:spAutoFit/>
            </a:bodyPr>
            <a:lstStyle/>
            <a:p>
              <a:r>
                <a:rPr lang="en-US" sz="1600" dirty="0">
                  <a:solidFill>
                    <a:srgbClr val="FF0000"/>
                  </a:solidFill>
                </a:rPr>
                <a:t>LOESS cut at 99</a:t>
              </a:r>
              <a:r>
                <a:rPr lang="en-US" sz="1600" baseline="30000" dirty="0">
                  <a:solidFill>
                    <a:srgbClr val="FF0000"/>
                  </a:solidFill>
                </a:rPr>
                <a:t>th</a:t>
              </a:r>
              <a:r>
                <a:rPr lang="en-US" sz="1600" dirty="0">
                  <a:solidFill>
                    <a:srgbClr val="FF0000"/>
                  </a:solidFill>
                </a:rPr>
                <a:t> percentile </a:t>
              </a:r>
            </a:p>
          </p:txBody>
        </p:sp>
        <p:cxnSp>
          <p:nvCxnSpPr>
            <p:cNvPr id="12" name="Straight Arrow Connector 11">
              <a:extLst>
                <a:ext uri="{FF2B5EF4-FFF2-40B4-BE49-F238E27FC236}">
                  <a16:creationId xmlns:a16="http://schemas.microsoft.com/office/drawing/2014/main" id="{E58117C3-8A75-40B0-A6B3-F2AD7A98522F}"/>
                </a:ext>
              </a:extLst>
            </p:cNvPr>
            <p:cNvCxnSpPr>
              <a:cxnSpLocks/>
            </p:cNvCxnSpPr>
            <p:nvPr/>
          </p:nvCxnSpPr>
          <p:spPr>
            <a:xfrm flipH="1" flipV="1">
              <a:off x="2115047" y="3476043"/>
              <a:ext cx="470452" cy="23058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FA8A487F-2A3E-4A92-8E4C-E33B39AED98F}"/>
              </a:ext>
            </a:extLst>
          </p:cNvPr>
          <p:cNvGrpSpPr/>
          <p:nvPr/>
        </p:nvGrpSpPr>
        <p:grpSpPr>
          <a:xfrm>
            <a:off x="700043" y="3904090"/>
            <a:ext cx="1120806" cy="718922"/>
            <a:chOff x="700043" y="3904090"/>
            <a:chExt cx="1120806" cy="718922"/>
          </a:xfrm>
        </p:grpSpPr>
        <p:grpSp>
          <p:nvGrpSpPr>
            <p:cNvPr id="15" name="Group 14">
              <a:extLst>
                <a:ext uri="{FF2B5EF4-FFF2-40B4-BE49-F238E27FC236}">
                  <a16:creationId xmlns:a16="http://schemas.microsoft.com/office/drawing/2014/main" id="{625CA958-2512-4E76-8DAA-0ADDEFE2BC7C}"/>
                </a:ext>
              </a:extLst>
            </p:cNvPr>
            <p:cNvGrpSpPr/>
            <p:nvPr/>
          </p:nvGrpSpPr>
          <p:grpSpPr>
            <a:xfrm>
              <a:off x="700043" y="3904090"/>
              <a:ext cx="998555" cy="718922"/>
              <a:chOff x="2940322" y="3627498"/>
              <a:chExt cx="998555" cy="718922"/>
            </a:xfrm>
          </p:grpSpPr>
          <p:sp>
            <p:nvSpPr>
              <p:cNvPr id="16" name="TextBox 15">
                <a:extLst>
                  <a:ext uri="{FF2B5EF4-FFF2-40B4-BE49-F238E27FC236}">
                    <a16:creationId xmlns:a16="http://schemas.microsoft.com/office/drawing/2014/main" id="{FE21E3D1-5AEB-41B8-927D-31C7D135F79B}"/>
                  </a:ext>
                </a:extLst>
              </p:cNvPr>
              <p:cNvSpPr txBox="1"/>
              <p:nvPr/>
            </p:nvSpPr>
            <p:spPr>
              <a:xfrm>
                <a:off x="2940322" y="3853977"/>
                <a:ext cx="998555" cy="492443"/>
              </a:xfrm>
              <a:prstGeom prst="rect">
                <a:avLst/>
              </a:prstGeom>
              <a:noFill/>
            </p:spPr>
            <p:txBody>
              <a:bodyPr wrap="square" lIns="0" tIns="0" rIns="0" bIns="0" rtlCol="0">
                <a:spAutoFit/>
              </a:bodyPr>
              <a:lstStyle/>
              <a:p>
                <a:r>
                  <a:rPr lang="en-US" sz="1600" dirty="0">
                    <a:solidFill>
                      <a:schemeClr val="bg1">
                        <a:lumMod val="50000"/>
                      </a:schemeClr>
                    </a:solidFill>
                  </a:rPr>
                  <a:t>Density (univariate)</a:t>
                </a:r>
              </a:p>
            </p:txBody>
          </p:sp>
          <p:cxnSp>
            <p:nvCxnSpPr>
              <p:cNvPr id="17" name="Straight Arrow Connector 16">
                <a:extLst>
                  <a:ext uri="{FF2B5EF4-FFF2-40B4-BE49-F238E27FC236}">
                    <a16:creationId xmlns:a16="http://schemas.microsoft.com/office/drawing/2014/main" id="{04595793-03D2-42BF-B71E-472C8564177E}"/>
                  </a:ext>
                </a:extLst>
              </p:cNvPr>
              <p:cNvCxnSpPr>
                <a:cxnSpLocks/>
              </p:cNvCxnSpPr>
              <p:nvPr/>
            </p:nvCxnSpPr>
            <p:spPr>
              <a:xfrm flipV="1">
                <a:off x="3632422" y="3627498"/>
                <a:ext cx="274651" cy="33799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AA01008A-7CDB-440A-A004-44A44C397152}"/>
                </a:ext>
              </a:extLst>
            </p:cNvPr>
            <p:cNvCxnSpPr>
              <a:cxnSpLocks/>
            </p:cNvCxnSpPr>
            <p:nvPr/>
          </p:nvCxnSpPr>
          <p:spPr>
            <a:xfrm flipV="1">
              <a:off x="1511342" y="4237461"/>
              <a:ext cx="309507" cy="152354"/>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078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1"/>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4"/>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Step/Day vs Count-Based Metrics</a:t>
            </a:r>
          </a:p>
        </p:txBody>
      </p:sp>
      <p:pic>
        <p:nvPicPr>
          <p:cNvPr id="2" name="Picture 1">
            <a:extLst>
              <a:ext uri="{FF2B5EF4-FFF2-40B4-BE49-F238E27FC236}">
                <a16:creationId xmlns:a16="http://schemas.microsoft.com/office/drawing/2014/main" id="{FD01E11D-DA3D-459B-A4C1-0C06C40118F0}"/>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45799" y="1291590"/>
            <a:ext cx="2560320" cy="2560320"/>
          </a:xfrm>
          <a:prstGeom prst="rect">
            <a:avLst/>
          </a:prstGeom>
        </p:spPr>
      </p:pic>
      <p:grpSp>
        <p:nvGrpSpPr>
          <p:cNvPr id="4" name="Group 3">
            <a:extLst>
              <a:ext uri="{FF2B5EF4-FFF2-40B4-BE49-F238E27FC236}">
                <a16:creationId xmlns:a16="http://schemas.microsoft.com/office/drawing/2014/main" id="{070602C6-44A6-4F97-9A64-05D4A842D592}"/>
              </a:ext>
            </a:extLst>
          </p:cNvPr>
          <p:cNvGrpSpPr/>
          <p:nvPr/>
        </p:nvGrpSpPr>
        <p:grpSpPr>
          <a:xfrm>
            <a:off x="2639371" y="514350"/>
            <a:ext cx="4114800" cy="4114800"/>
            <a:chOff x="2639371" y="514350"/>
            <a:chExt cx="4114800" cy="4114800"/>
          </a:xfrm>
        </p:grpSpPr>
        <p:pic>
          <p:nvPicPr>
            <p:cNvPr id="7" name="Content Placeholder 3">
              <a:extLst>
                <a:ext uri="{FF2B5EF4-FFF2-40B4-BE49-F238E27FC236}">
                  <a16:creationId xmlns:a16="http://schemas.microsoft.com/office/drawing/2014/main" id="{6D0A4ACE-A88B-440B-8879-8E424621403F}"/>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2639371" y="514350"/>
              <a:ext cx="4114800" cy="4114800"/>
            </a:xfrm>
            <a:prstGeom prst="rect">
              <a:avLst/>
            </a:prstGeom>
          </p:spPr>
        </p:pic>
        <p:sp>
          <p:nvSpPr>
            <p:cNvPr id="3" name="Rectangle 2">
              <a:extLst>
                <a:ext uri="{FF2B5EF4-FFF2-40B4-BE49-F238E27FC236}">
                  <a16:creationId xmlns:a16="http://schemas.microsoft.com/office/drawing/2014/main" id="{6E4DFA4B-9313-4A48-89FF-1317F3859A21}"/>
                </a:ext>
              </a:extLst>
            </p:cNvPr>
            <p:cNvSpPr/>
            <p:nvPr/>
          </p:nvSpPr>
          <p:spPr>
            <a:xfrm>
              <a:off x="2838616" y="1367624"/>
              <a:ext cx="159026" cy="166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4341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Step/Day vs Count-Based Metrics</a:t>
            </a:r>
          </a:p>
        </p:txBody>
      </p:sp>
      <p:pic>
        <p:nvPicPr>
          <p:cNvPr id="3" name="Picture 2">
            <a:extLst>
              <a:ext uri="{FF2B5EF4-FFF2-40B4-BE49-F238E27FC236}">
                <a16:creationId xmlns:a16="http://schemas.microsoft.com/office/drawing/2014/main" id="{B4211C02-E6C5-442E-9573-5B1A35B1D4A7}"/>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104214" y="497724"/>
            <a:ext cx="2286000" cy="2286000"/>
          </a:xfrm>
          <a:prstGeom prst="rect">
            <a:avLst/>
          </a:prstGeom>
          <a:ln>
            <a:solidFill>
              <a:schemeClr val="tx1"/>
            </a:solidFill>
          </a:ln>
        </p:spPr>
      </p:pic>
      <p:pic>
        <p:nvPicPr>
          <p:cNvPr id="15" name="Picture 14" descr="Chart, scatter chart&#10;&#10;Description automatically generated">
            <a:extLst>
              <a:ext uri="{FF2B5EF4-FFF2-40B4-BE49-F238E27FC236}">
                <a16:creationId xmlns:a16="http://schemas.microsoft.com/office/drawing/2014/main" id="{0588317F-2D69-4B6A-9F3F-B3980234DA9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10196" y="511025"/>
            <a:ext cx="4121450" cy="4121450"/>
          </a:xfrm>
          <a:prstGeom prst="rect">
            <a:avLst/>
          </a:prstGeom>
        </p:spPr>
      </p:pic>
      <p:grpSp>
        <p:nvGrpSpPr>
          <p:cNvPr id="16" name="Group 15">
            <a:extLst>
              <a:ext uri="{FF2B5EF4-FFF2-40B4-BE49-F238E27FC236}">
                <a16:creationId xmlns:a16="http://schemas.microsoft.com/office/drawing/2014/main" id="{A46E9B49-D04C-4354-8733-D77F0ECA425E}"/>
              </a:ext>
            </a:extLst>
          </p:cNvPr>
          <p:cNvGrpSpPr/>
          <p:nvPr/>
        </p:nvGrpSpPr>
        <p:grpSpPr>
          <a:xfrm>
            <a:off x="104214" y="2783724"/>
            <a:ext cx="2286000" cy="2286000"/>
            <a:chOff x="2639371" y="514350"/>
            <a:chExt cx="4114800" cy="4114800"/>
          </a:xfrm>
        </p:grpSpPr>
        <p:pic>
          <p:nvPicPr>
            <p:cNvPr id="17" name="Content Placeholder 3">
              <a:extLst>
                <a:ext uri="{FF2B5EF4-FFF2-40B4-BE49-F238E27FC236}">
                  <a16:creationId xmlns:a16="http://schemas.microsoft.com/office/drawing/2014/main" id="{A366362D-C452-47EB-8909-511388CEC870}"/>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2639371" y="514350"/>
              <a:ext cx="4114800" cy="4114800"/>
            </a:xfrm>
            <a:prstGeom prst="rect">
              <a:avLst/>
            </a:prstGeom>
            <a:ln>
              <a:solidFill>
                <a:schemeClr val="tx1"/>
              </a:solidFill>
            </a:ln>
          </p:spPr>
        </p:pic>
        <p:sp>
          <p:nvSpPr>
            <p:cNvPr id="18" name="Rectangle 17">
              <a:extLst>
                <a:ext uri="{FF2B5EF4-FFF2-40B4-BE49-F238E27FC236}">
                  <a16:creationId xmlns:a16="http://schemas.microsoft.com/office/drawing/2014/main" id="{7387C9BC-106C-4BBF-B728-3EE34B2E13A4}"/>
                </a:ext>
              </a:extLst>
            </p:cNvPr>
            <p:cNvSpPr/>
            <p:nvPr/>
          </p:nvSpPr>
          <p:spPr>
            <a:xfrm>
              <a:off x="2838616" y="1367624"/>
              <a:ext cx="159026" cy="166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82070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MVPA vs Step-Based Metrics</a:t>
            </a:r>
          </a:p>
        </p:txBody>
      </p:sp>
      <p:pic>
        <p:nvPicPr>
          <p:cNvPr id="17" name="Picture 16">
            <a:extLst>
              <a:ext uri="{FF2B5EF4-FFF2-40B4-BE49-F238E27FC236}">
                <a16:creationId xmlns:a16="http://schemas.microsoft.com/office/drawing/2014/main" id="{50566B77-F738-4725-B6A3-8A7BAA0B5C0D}"/>
              </a:ext>
            </a:extLst>
          </p:cNvPr>
          <p:cNvPicPr>
            <a:picLocks noChangeAspect="1"/>
          </p:cNvPicPr>
          <p:nvPr/>
        </p:nvPicPr>
        <p:blipFill>
          <a:blip r:embed="rId4"/>
          <a:stretch>
            <a:fillRect/>
          </a:stretch>
        </p:blipFill>
        <p:spPr>
          <a:xfrm>
            <a:off x="2613690" y="514172"/>
            <a:ext cx="4115157" cy="4115157"/>
          </a:xfrm>
          <a:prstGeom prst="rect">
            <a:avLst/>
          </a:prstGeom>
        </p:spPr>
      </p:pic>
      <p:grpSp>
        <p:nvGrpSpPr>
          <p:cNvPr id="23" name="Group 22">
            <a:extLst>
              <a:ext uri="{FF2B5EF4-FFF2-40B4-BE49-F238E27FC236}">
                <a16:creationId xmlns:a16="http://schemas.microsoft.com/office/drawing/2014/main" id="{B9F23FCA-1597-4F13-8233-E558DBF263FA}"/>
              </a:ext>
            </a:extLst>
          </p:cNvPr>
          <p:cNvGrpSpPr/>
          <p:nvPr/>
        </p:nvGrpSpPr>
        <p:grpSpPr>
          <a:xfrm>
            <a:off x="2743369" y="1393156"/>
            <a:ext cx="1668780" cy="656624"/>
            <a:chOff x="2743369" y="1393156"/>
            <a:chExt cx="1668780" cy="656624"/>
          </a:xfrm>
        </p:grpSpPr>
        <p:sp>
          <p:nvSpPr>
            <p:cNvPr id="18" name="TextBox 17">
              <a:extLst>
                <a:ext uri="{FF2B5EF4-FFF2-40B4-BE49-F238E27FC236}">
                  <a16:creationId xmlns:a16="http://schemas.microsoft.com/office/drawing/2014/main" id="{D82C0AAB-437F-410D-B4D4-0FEA9CEA13DE}"/>
                </a:ext>
              </a:extLst>
            </p:cNvPr>
            <p:cNvSpPr txBox="1"/>
            <p:nvPr/>
          </p:nvSpPr>
          <p:spPr>
            <a:xfrm>
              <a:off x="2743369" y="1393156"/>
              <a:ext cx="1668780" cy="369332"/>
            </a:xfrm>
            <a:prstGeom prst="rect">
              <a:avLst/>
            </a:prstGeom>
            <a:solidFill>
              <a:schemeClr val="bg1">
                <a:lumMod val="95000"/>
              </a:schemeClr>
            </a:solidFill>
          </p:spPr>
          <p:txBody>
            <a:bodyPr wrap="square" rtlCol="0">
              <a:spAutoFit/>
            </a:bodyPr>
            <a:lstStyle/>
            <a:p>
              <a:pPr algn="ctr"/>
              <a:r>
                <a:rPr lang="en-US" dirty="0"/>
                <a:t>“Brisk walking”</a:t>
              </a:r>
            </a:p>
          </p:txBody>
        </p:sp>
        <p:cxnSp>
          <p:nvCxnSpPr>
            <p:cNvPr id="20" name="Straight Arrow Connector 19">
              <a:extLst>
                <a:ext uri="{FF2B5EF4-FFF2-40B4-BE49-F238E27FC236}">
                  <a16:creationId xmlns:a16="http://schemas.microsoft.com/office/drawing/2014/main" id="{ACA0E130-032D-4B20-AAF2-45534DB844E3}"/>
                </a:ext>
              </a:extLst>
            </p:cNvPr>
            <p:cNvCxnSpPr>
              <a:cxnSpLocks/>
            </p:cNvCxnSpPr>
            <p:nvPr/>
          </p:nvCxnSpPr>
          <p:spPr>
            <a:xfrm flipH="1">
              <a:off x="2773680" y="1767364"/>
              <a:ext cx="184205" cy="28241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D25A9F9-515A-4B50-B5B7-048C9B03BEF8}"/>
              </a:ext>
            </a:extLst>
          </p:cNvPr>
          <p:cNvGrpSpPr/>
          <p:nvPr/>
        </p:nvGrpSpPr>
        <p:grpSpPr>
          <a:xfrm>
            <a:off x="104214" y="1383030"/>
            <a:ext cx="2377440" cy="2377440"/>
            <a:chOff x="2639371" y="514350"/>
            <a:chExt cx="4114800" cy="4114800"/>
          </a:xfrm>
        </p:grpSpPr>
        <p:pic>
          <p:nvPicPr>
            <p:cNvPr id="25" name="Content Placeholder 3">
              <a:extLst>
                <a:ext uri="{FF2B5EF4-FFF2-40B4-BE49-F238E27FC236}">
                  <a16:creationId xmlns:a16="http://schemas.microsoft.com/office/drawing/2014/main" id="{DFD3948B-2525-4748-BDDE-58E76E7B7F74}"/>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2639371" y="514350"/>
              <a:ext cx="4114800" cy="4114800"/>
            </a:xfrm>
            <a:prstGeom prst="rect">
              <a:avLst/>
            </a:prstGeom>
            <a:ln>
              <a:solidFill>
                <a:schemeClr val="tx1"/>
              </a:solidFill>
            </a:ln>
          </p:spPr>
        </p:pic>
        <p:sp>
          <p:nvSpPr>
            <p:cNvPr id="26" name="Rectangle 25">
              <a:extLst>
                <a:ext uri="{FF2B5EF4-FFF2-40B4-BE49-F238E27FC236}">
                  <a16:creationId xmlns:a16="http://schemas.microsoft.com/office/drawing/2014/main" id="{5F3185B8-753C-472E-A1E8-615C0D3E7949}"/>
                </a:ext>
              </a:extLst>
            </p:cNvPr>
            <p:cNvSpPr/>
            <p:nvPr/>
          </p:nvSpPr>
          <p:spPr>
            <a:xfrm>
              <a:off x="2838616" y="1367624"/>
              <a:ext cx="159026" cy="166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335668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1EA9363-E9CA-42BA-97EE-1D6C9BE49A22}"/>
              </a:ext>
            </a:extLst>
          </p:cNvPr>
          <p:cNvGrpSpPr/>
          <p:nvPr/>
        </p:nvGrpSpPr>
        <p:grpSpPr>
          <a:xfrm>
            <a:off x="2655382" y="513815"/>
            <a:ext cx="4115157" cy="4115157"/>
            <a:chOff x="2655382" y="513815"/>
            <a:chExt cx="4115157" cy="4115157"/>
          </a:xfrm>
        </p:grpSpPr>
        <p:sp>
          <p:nvSpPr>
            <p:cNvPr id="31" name="Rectangle 30">
              <a:extLst>
                <a:ext uri="{FF2B5EF4-FFF2-40B4-BE49-F238E27FC236}">
                  <a16:creationId xmlns:a16="http://schemas.microsoft.com/office/drawing/2014/main" id="{C5E71AF9-6573-453E-9130-BE5961150B0E}"/>
                </a:ext>
              </a:extLst>
            </p:cNvPr>
            <p:cNvSpPr/>
            <p:nvPr/>
          </p:nvSpPr>
          <p:spPr>
            <a:xfrm>
              <a:off x="2800350" y="1089329"/>
              <a:ext cx="6212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15713C9B-A49C-4ECD-B62E-5C6D845C2105}"/>
                </a:ext>
              </a:extLst>
            </p:cNvPr>
            <p:cNvPicPr>
              <a:picLocks noChangeAspect="1"/>
            </p:cNvPicPr>
            <p:nvPr/>
          </p:nvPicPr>
          <p:blipFill>
            <a:blip r:embed="rId4"/>
            <a:stretch>
              <a:fillRect/>
            </a:stretch>
          </p:blipFill>
          <p:spPr>
            <a:xfrm>
              <a:off x="2655382" y="513815"/>
              <a:ext cx="4115157" cy="4115157"/>
            </a:xfrm>
            <a:prstGeom prst="rect">
              <a:avLst/>
            </a:prstGeom>
          </p:spPr>
        </p:pic>
      </p:grpSp>
      <p:grpSp>
        <p:nvGrpSpPr>
          <p:cNvPr id="21" name="Group 20">
            <a:extLst>
              <a:ext uri="{FF2B5EF4-FFF2-40B4-BE49-F238E27FC236}">
                <a16:creationId xmlns:a16="http://schemas.microsoft.com/office/drawing/2014/main" id="{CCFC85EF-A09A-476E-887B-4F218C72D372}"/>
              </a:ext>
            </a:extLst>
          </p:cNvPr>
          <p:cNvGrpSpPr/>
          <p:nvPr/>
        </p:nvGrpSpPr>
        <p:grpSpPr>
          <a:xfrm>
            <a:off x="2696203" y="1412728"/>
            <a:ext cx="2362200" cy="651748"/>
            <a:chOff x="2461260" y="1398032"/>
            <a:chExt cx="2362200" cy="651748"/>
          </a:xfrm>
        </p:grpSpPr>
        <p:sp>
          <p:nvSpPr>
            <p:cNvPr id="22" name="TextBox 21">
              <a:extLst>
                <a:ext uri="{FF2B5EF4-FFF2-40B4-BE49-F238E27FC236}">
                  <a16:creationId xmlns:a16="http://schemas.microsoft.com/office/drawing/2014/main" id="{14BD6087-86C4-4DB4-AED8-223584DA6DFD}"/>
                </a:ext>
              </a:extLst>
            </p:cNvPr>
            <p:cNvSpPr txBox="1"/>
            <p:nvPr/>
          </p:nvSpPr>
          <p:spPr>
            <a:xfrm>
              <a:off x="2461260" y="1398032"/>
              <a:ext cx="2362200" cy="369332"/>
            </a:xfrm>
            <a:prstGeom prst="rect">
              <a:avLst/>
            </a:prstGeom>
            <a:solidFill>
              <a:schemeClr val="bg1">
                <a:lumMod val="95000"/>
              </a:schemeClr>
            </a:solidFill>
          </p:spPr>
          <p:txBody>
            <a:bodyPr wrap="square" rtlCol="0">
              <a:spAutoFit/>
            </a:bodyPr>
            <a:lstStyle/>
            <a:p>
              <a:pPr algn="ctr"/>
              <a:r>
                <a:rPr lang="en-US" dirty="0"/>
                <a:t>≥“Purposeful walking”</a:t>
              </a:r>
            </a:p>
          </p:txBody>
        </p:sp>
        <p:cxnSp>
          <p:nvCxnSpPr>
            <p:cNvPr id="23" name="Straight Arrow Connector 22">
              <a:extLst>
                <a:ext uri="{FF2B5EF4-FFF2-40B4-BE49-F238E27FC236}">
                  <a16:creationId xmlns:a16="http://schemas.microsoft.com/office/drawing/2014/main" id="{278570BC-6180-4E72-9D25-F2712B86BD4D}"/>
                </a:ext>
              </a:extLst>
            </p:cNvPr>
            <p:cNvCxnSpPr>
              <a:cxnSpLocks/>
            </p:cNvCxnSpPr>
            <p:nvPr/>
          </p:nvCxnSpPr>
          <p:spPr>
            <a:xfrm flipH="1">
              <a:off x="2565407" y="1767364"/>
              <a:ext cx="330193" cy="28241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id="{7888F909-63FD-4393-8D55-833892C5446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4214" y="2806902"/>
            <a:ext cx="2286000" cy="2286000"/>
          </a:xfrm>
          <a:prstGeom prst="rect">
            <a:avLst/>
          </a:prstGeom>
          <a:ln>
            <a:solidFill>
              <a:schemeClr val="tx1"/>
            </a:solidFill>
          </a:ln>
        </p:spPr>
      </p:pic>
      <p:grpSp>
        <p:nvGrpSpPr>
          <p:cNvPr id="33" name="Group 32">
            <a:extLst>
              <a:ext uri="{FF2B5EF4-FFF2-40B4-BE49-F238E27FC236}">
                <a16:creationId xmlns:a16="http://schemas.microsoft.com/office/drawing/2014/main" id="{0ACD9AD9-1FF7-4F02-BB0A-21CC69780CD3}"/>
              </a:ext>
            </a:extLst>
          </p:cNvPr>
          <p:cNvGrpSpPr/>
          <p:nvPr/>
        </p:nvGrpSpPr>
        <p:grpSpPr>
          <a:xfrm>
            <a:off x="104214" y="493617"/>
            <a:ext cx="2286000" cy="2286000"/>
            <a:chOff x="2639371" y="514350"/>
            <a:chExt cx="4114800" cy="4114800"/>
          </a:xfrm>
        </p:grpSpPr>
        <p:pic>
          <p:nvPicPr>
            <p:cNvPr id="34" name="Content Placeholder 3">
              <a:extLst>
                <a:ext uri="{FF2B5EF4-FFF2-40B4-BE49-F238E27FC236}">
                  <a16:creationId xmlns:a16="http://schemas.microsoft.com/office/drawing/2014/main" id="{05779E55-95E0-4720-8DB5-F3148EDFD312}"/>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2639371" y="514350"/>
              <a:ext cx="4114800" cy="4114800"/>
            </a:xfrm>
            <a:prstGeom prst="rect">
              <a:avLst/>
            </a:prstGeom>
            <a:ln>
              <a:solidFill>
                <a:schemeClr val="tx1"/>
              </a:solidFill>
            </a:ln>
          </p:spPr>
        </p:pic>
        <p:sp>
          <p:nvSpPr>
            <p:cNvPr id="35" name="Rectangle 34">
              <a:extLst>
                <a:ext uri="{FF2B5EF4-FFF2-40B4-BE49-F238E27FC236}">
                  <a16:creationId xmlns:a16="http://schemas.microsoft.com/office/drawing/2014/main" id="{B68BF357-8242-481B-B0E5-5031808C9377}"/>
                </a:ext>
              </a:extLst>
            </p:cNvPr>
            <p:cNvSpPr/>
            <p:nvPr/>
          </p:nvSpPr>
          <p:spPr>
            <a:xfrm>
              <a:off x="2838616" y="1367624"/>
              <a:ext cx="159026" cy="166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itle 1">
            <a:extLst>
              <a:ext uri="{FF2B5EF4-FFF2-40B4-BE49-F238E27FC236}">
                <a16:creationId xmlns:a16="http://schemas.microsoft.com/office/drawing/2014/main" id="{0E8CB43B-EAAC-4299-82BF-02A6B1C1BEA0}"/>
              </a:ext>
            </a:extLst>
          </p:cNvPr>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MVPA vs Step-Based Metrics</a:t>
            </a:r>
          </a:p>
        </p:txBody>
      </p:sp>
    </p:spTree>
    <p:extLst>
      <p:ext uri="{BB962C8B-B14F-4D97-AF65-F5344CB8AC3E}">
        <p14:creationId xmlns:p14="http://schemas.microsoft.com/office/powerpoint/2010/main" val="1299636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326FD35-C018-449D-89E6-AF6D9F6E3F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8116" y="466466"/>
            <a:ext cx="2286000" cy="2286000"/>
          </a:xfrm>
          <a:prstGeom prst="rect">
            <a:avLst/>
          </a:prstGeom>
          <a:ln>
            <a:solidFill>
              <a:schemeClr val="tx1"/>
            </a:solidFill>
          </a:ln>
        </p:spPr>
      </p:pic>
      <p:grpSp>
        <p:nvGrpSpPr>
          <p:cNvPr id="13" name="Group 12">
            <a:extLst>
              <a:ext uri="{FF2B5EF4-FFF2-40B4-BE49-F238E27FC236}">
                <a16:creationId xmlns:a16="http://schemas.microsoft.com/office/drawing/2014/main" id="{1191CA0C-8BD7-4D1C-BE33-F7D4B223907F}"/>
              </a:ext>
            </a:extLst>
          </p:cNvPr>
          <p:cNvGrpSpPr/>
          <p:nvPr/>
        </p:nvGrpSpPr>
        <p:grpSpPr>
          <a:xfrm>
            <a:off x="128111" y="2752464"/>
            <a:ext cx="2285992" cy="2285978"/>
            <a:chOff x="2655382" y="513815"/>
            <a:chExt cx="4115157" cy="4115157"/>
          </a:xfrm>
        </p:grpSpPr>
        <p:sp>
          <p:nvSpPr>
            <p:cNvPr id="14" name="Rectangle 13">
              <a:extLst>
                <a:ext uri="{FF2B5EF4-FFF2-40B4-BE49-F238E27FC236}">
                  <a16:creationId xmlns:a16="http://schemas.microsoft.com/office/drawing/2014/main" id="{577B82AE-4955-4006-8940-522FBD45DEE7}"/>
                </a:ext>
              </a:extLst>
            </p:cNvPr>
            <p:cNvSpPr/>
            <p:nvPr/>
          </p:nvSpPr>
          <p:spPr>
            <a:xfrm>
              <a:off x="2800350" y="1089329"/>
              <a:ext cx="6212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5717357-7D96-4CEB-BE6E-46FCD1E1199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55382" y="513815"/>
              <a:ext cx="4115157" cy="4115157"/>
            </a:xfrm>
            <a:prstGeom prst="rect">
              <a:avLst/>
            </a:prstGeom>
            <a:ln>
              <a:solidFill>
                <a:schemeClr val="tx1"/>
              </a:solidFill>
            </a:ln>
          </p:spPr>
        </p:pic>
      </p:grpSp>
      <p:grpSp>
        <p:nvGrpSpPr>
          <p:cNvPr id="24" name="Group 23">
            <a:extLst>
              <a:ext uri="{FF2B5EF4-FFF2-40B4-BE49-F238E27FC236}">
                <a16:creationId xmlns:a16="http://schemas.microsoft.com/office/drawing/2014/main" id="{1057D487-FF5F-4C2C-97D3-ABB9F25ECDC4}"/>
              </a:ext>
            </a:extLst>
          </p:cNvPr>
          <p:cNvGrpSpPr/>
          <p:nvPr/>
        </p:nvGrpSpPr>
        <p:grpSpPr>
          <a:xfrm>
            <a:off x="2614727" y="514172"/>
            <a:ext cx="4115157" cy="4115157"/>
            <a:chOff x="2614727" y="514172"/>
            <a:chExt cx="4115157" cy="4115157"/>
          </a:xfrm>
        </p:grpSpPr>
        <p:pic>
          <p:nvPicPr>
            <p:cNvPr id="18" name="Picture 17">
              <a:extLst>
                <a:ext uri="{FF2B5EF4-FFF2-40B4-BE49-F238E27FC236}">
                  <a16:creationId xmlns:a16="http://schemas.microsoft.com/office/drawing/2014/main" id="{7139E518-0FB4-4315-BB73-6F479811D431}"/>
                </a:ext>
              </a:extLst>
            </p:cNvPr>
            <p:cNvPicPr>
              <a:picLocks noChangeAspect="1"/>
            </p:cNvPicPr>
            <p:nvPr/>
          </p:nvPicPr>
          <p:blipFill>
            <a:blip r:embed="rId6"/>
            <a:stretch>
              <a:fillRect/>
            </a:stretch>
          </p:blipFill>
          <p:spPr>
            <a:xfrm>
              <a:off x="2614727" y="514172"/>
              <a:ext cx="4115157" cy="4115157"/>
            </a:xfrm>
            <a:prstGeom prst="rect">
              <a:avLst/>
            </a:prstGeom>
          </p:spPr>
        </p:pic>
        <p:sp>
          <p:nvSpPr>
            <p:cNvPr id="19" name="Rectangle 18">
              <a:extLst>
                <a:ext uri="{FF2B5EF4-FFF2-40B4-BE49-F238E27FC236}">
                  <a16:creationId xmlns:a16="http://schemas.microsoft.com/office/drawing/2014/main" id="{8BCD929B-940B-4492-BA5A-0EF9C2F25553}"/>
                </a:ext>
              </a:extLst>
            </p:cNvPr>
            <p:cNvSpPr/>
            <p:nvPr/>
          </p:nvSpPr>
          <p:spPr>
            <a:xfrm>
              <a:off x="3355450" y="1160890"/>
              <a:ext cx="45719" cy="4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itle 1">
            <a:extLst>
              <a:ext uri="{FF2B5EF4-FFF2-40B4-BE49-F238E27FC236}">
                <a16:creationId xmlns:a16="http://schemas.microsoft.com/office/drawing/2014/main" id="{56046C54-B4CF-4807-9E98-E1DF57E7D617}"/>
              </a:ext>
            </a:extLst>
          </p:cNvPr>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MVPA vs Step-Based Metrics</a:t>
            </a:r>
          </a:p>
        </p:txBody>
      </p:sp>
    </p:spTree>
    <p:extLst>
      <p:ext uri="{BB962C8B-B14F-4D97-AF65-F5344CB8AC3E}">
        <p14:creationId xmlns:p14="http://schemas.microsoft.com/office/powerpoint/2010/main" val="271693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326FD35-C018-449D-89E6-AF6D9F6E3F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8116" y="466466"/>
            <a:ext cx="2286000" cy="2286000"/>
          </a:xfrm>
          <a:prstGeom prst="rect">
            <a:avLst/>
          </a:prstGeom>
          <a:ln>
            <a:solidFill>
              <a:schemeClr val="tx1"/>
            </a:solidFill>
          </a:ln>
        </p:spPr>
      </p:pic>
      <p:grpSp>
        <p:nvGrpSpPr>
          <p:cNvPr id="24" name="Group 23">
            <a:extLst>
              <a:ext uri="{FF2B5EF4-FFF2-40B4-BE49-F238E27FC236}">
                <a16:creationId xmlns:a16="http://schemas.microsoft.com/office/drawing/2014/main" id="{1057D487-FF5F-4C2C-97D3-ABB9F25ECDC4}"/>
              </a:ext>
            </a:extLst>
          </p:cNvPr>
          <p:cNvGrpSpPr/>
          <p:nvPr/>
        </p:nvGrpSpPr>
        <p:grpSpPr>
          <a:xfrm>
            <a:off x="128116" y="2752466"/>
            <a:ext cx="2286000" cy="2286000"/>
            <a:chOff x="2614727" y="514172"/>
            <a:chExt cx="4115157" cy="4115157"/>
          </a:xfrm>
        </p:grpSpPr>
        <p:pic>
          <p:nvPicPr>
            <p:cNvPr id="18" name="Picture 17">
              <a:extLst>
                <a:ext uri="{FF2B5EF4-FFF2-40B4-BE49-F238E27FC236}">
                  <a16:creationId xmlns:a16="http://schemas.microsoft.com/office/drawing/2014/main" id="{7139E518-0FB4-4315-BB73-6F479811D43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14727" y="514172"/>
              <a:ext cx="4115157" cy="4115157"/>
            </a:xfrm>
            <a:prstGeom prst="rect">
              <a:avLst/>
            </a:prstGeom>
            <a:ln>
              <a:solidFill>
                <a:schemeClr val="tx1"/>
              </a:solidFill>
            </a:ln>
          </p:spPr>
        </p:pic>
        <p:sp>
          <p:nvSpPr>
            <p:cNvPr id="19" name="Rectangle 18">
              <a:extLst>
                <a:ext uri="{FF2B5EF4-FFF2-40B4-BE49-F238E27FC236}">
                  <a16:creationId xmlns:a16="http://schemas.microsoft.com/office/drawing/2014/main" id="{8BCD929B-940B-4492-BA5A-0EF9C2F25553}"/>
                </a:ext>
              </a:extLst>
            </p:cNvPr>
            <p:cNvSpPr/>
            <p:nvPr/>
          </p:nvSpPr>
          <p:spPr>
            <a:xfrm>
              <a:off x="3355450" y="1160890"/>
              <a:ext cx="45719" cy="4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itle 1">
            <a:extLst>
              <a:ext uri="{FF2B5EF4-FFF2-40B4-BE49-F238E27FC236}">
                <a16:creationId xmlns:a16="http://schemas.microsoft.com/office/drawing/2014/main" id="{56046C54-B4CF-4807-9E98-E1DF57E7D617}"/>
              </a:ext>
            </a:extLst>
          </p:cNvPr>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MVPA vs Step-Based Metrics</a:t>
            </a:r>
          </a:p>
        </p:txBody>
      </p:sp>
      <p:pic>
        <p:nvPicPr>
          <p:cNvPr id="6" name="Picture 5">
            <a:extLst>
              <a:ext uri="{FF2B5EF4-FFF2-40B4-BE49-F238E27FC236}">
                <a16:creationId xmlns:a16="http://schemas.microsoft.com/office/drawing/2014/main" id="{EC74B744-4836-4AD4-A2FE-024CF424ABFC}"/>
              </a:ext>
            </a:extLst>
          </p:cNvPr>
          <p:cNvPicPr>
            <a:picLocks noChangeAspect="1"/>
          </p:cNvPicPr>
          <p:nvPr/>
        </p:nvPicPr>
        <p:blipFill>
          <a:blip r:embed="rId6"/>
          <a:stretch>
            <a:fillRect/>
          </a:stretch>
        </p:blipFill>
        <p:spPr>
          <a:xfrm>
            <a:off x="2614727" y="514172"/>
            <a:ext cx="4115157" cy="4115157"/>
          </a:xfrm>
          <a:prstGeom prst="rect">
            <a:avLst/>
          </a:prstGeom>
        </p:spPr>
      </p:pic>
      <p:grpSp>
        <p:nvGrpSpPr>
          <p:cNvPr id="16" name="Group 15">
            <a:extLst>
              <a:ext uri="{FF2B5EF4-FFF2-40B4-BE49-F238E27FC236}">
                <a16:creationId xmlns:a16="http://schemas.microsoft.com/office/drawing/2014/main" id="{6B70DB86-9B82-4A1E-A21C-D28BAE11CF13}"/>
              </a:ext>
            </a:extLst>
          </p:cNvPr>
          <p:cNvGrpSpPr/>
          <p:nvPr/>
        </p:nvGrpSpPr>
        <p:grpSpPr>
          <a:xfrm>
            <a:off x="2640568" y="1555852"/>
            <a:ext cx="3378594" cy="651748"/>
            <a:chOff x="2461260" y="1398032"/>
            <a:chExt cx="3378594" cy="651748"/>
          </a:xfrm>
        </p:grpSpPr>
        <p:sp>
          <p:nvSpPr>
            <p:cNvPr id="17" name="TextBox 16">
              <a:extLst>
                <a:ext uri="{FF2B5EF4-FFF2-40B4-BE49-F238E27FC236}">
                  <a16:creationId xmlns:a16="http://schemas.microsoft.com/office/drawing/2014/main" id="{FBF78707-4466-40E8-A62B-5927D5001E4F}"/>
                </a:ext>
              </a:extLst>
            </p:cNvPr>
            <p:cNvSpPr txBox="1"/>
            <p:nvPr/>
          </p:nvSpPr>
          <p:spPr>
            <a:xfrm>
              <a:off x="2461260" y="1398032"/>
              <a:ext cx="3378594" cy="369332"/>
            </a:xfrm>
            <a:prstGeom prst="rect">
              <a:avLst/>
            </a:prstGeom>
            <a:solidFill>
              <a:schemeClr val="bg1">
                <a:lumMod val="95000"/>
              </a:schemeClr>
            </a:solidFill>
          </p:spPr>
          <p:txBody>
            <a:bodyPr wrap="square" rtlCol="0">
              <a:spAutoFit/>
            </a:bodyPr>
            <a:lstStyle/>
            <a:p>
              <a:pPr algn="ctr"/>
              <a:r>
                <a:rPr lang="en-US" dirty="0"/>
                <a:t>Peak-30 min cadence (steps/min)</a:t>
              </a:r>
            </a:p>
          </p:txBody>
        </p:sp>
        <p:cxnSp>
          <p:nvCxnSpPr>
            <p:cNvPr id="20" name="Straight Arrow Connector 19">
              <a:extLst>
                <a:ext uri="{FF2B5EF4-FFF2-40B4-BE49-F238E27FC236}">
                  <a16:creationId xmlns:a16="http://schemas.microsoft.com/office/drawing/2014/main" id="{42CFD747-91C9-4EC8-A015-5E2293104D2F}"/>
                </a:ext>
              </a:extLst>
            </p:cNvPr>
            <p:cNvCxnSpPr>
              <a:cxnSpLocks/>
            </p:cNvCxnSpPr>
            <p:nvPr/>
          </p:nvCxnSpPr>
          <p:spPr>
            <a:xfrm flipH="1">
              <a:off x="2565407" y="1767364"/>
              <a:ext cx="330193" cy="28241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15916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In Pursuit of Consistency &amp; Transitivity </a:t>
            </a:r>
          </a:p>
        </p:txBody>
      </p:sp>
      <p:sp>
        <p:nvSpPr>
          <p:cNvPr id="4" name="Content Placeholder 3">
            <a:extLst>
              <a:ext uri="{FF2B5EF4-FFF2-40B4-BE49-F238E27FC236}">
                <a16:creationId xmlns:a16="http://schemas.microsoft.com/office/drawing/2014/main" id="{DAC821CD-05E5-41A0-98C6-C68D981F3776}"/>
              </a:ext>
            </a:extLst>
          </p:cNvPr>
          <p:cNvSpPr>
            <a:spLocks noGrp="1"/>
          </p:cNvSpPr>
          <p:nvPr>
            <p:ph idx="1"/>
          </p:nvPr>
        </p:nvSpPr>
        <p:spPr>
          <a:xfrm>
            <a:off x="144018" y="466486"/>
            <a:ext cx="5881975" cy="504828"/>
          </a:xfrm>
        </p:spPr>
        <p:txBody>
          <a:bodyPr/>
          <a:lstStyle/>
          <a:p>
            <a:pPr marL="0" indent="0">
              <a:lnSpc>
                <a:spcPct val="0"/>
              </a:lnSpc>
              <a:spcBef>
                <a:spcPts val="600"/>
              </a:spcBef>
              <a:buNone/>
            </a:pPr>
            <a:endParaRPr lang="en-US" b="1" dirty="0"/>
          </a:p>
          <a:p>
            <a:pPr marL="0" indent="0">
              <a:spcBef>
                <a:spcPts val="600"/>
              </a:spcBef>
              <a:buNone/>
            </a:pPr>
            <a:r>
              <a:rPr lang="en-US" b="1" dirty="0"/>
              <a:t>Lots of data on accelerometer counts ~ health </a:t>
            </a:r>
          </a:p>
        </p:txBody>
      </p:sp>
      <p:pic>
        <p:nvPicPr>
          <p:cNvPr id="9" name="Picture 2" descr="Image result for nhanes">
            <a:extLst>
              <a:ext uri="{FF2B5EF4-FFF2-40B4-BE49-F238E27FC236}">
                <a16:creationId xmlns:a16="http://schemas.microsoft.com/office/drawing/2014/main" id="{C1F6EE90-43E7-42E4-B110-9D25815D004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9105" y="1581326"/>
            <a:ext cx="2418292" cy="14137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4" descr="Image result for womens health study">
            <a:extLst>
              <a:ext uri="{FF2B5EF4-FFF2-40B4-BE49-F238E27FC236}">
                <a16:creationId xmlns:a16="http://schemas.microsoft.com/office/drawing/2014/main" id="{D1AA7E35-9230-4861-B1DB-960C79B4D61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55662" y="1053150"/>
            <a:ext cx="3118053" cy="86756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8" descr="Image result for framingham heart study">
            <a:extLst>
              <a:ext uri="{FF2B5EF4-FFF2-40B4-BE49-F238E27FC236}">
                <a16:creationId xmlns:a16="http://schemas.microsoft.com/office/drawing/2014/main" id="{13703C95-BEE0-487A-A08E-0752F51A8ABF}"/>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572000" y="2609850"/>
            <a:ext cx="2056226" cy="173933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10" descr="Image result for British Regional Heart Study">
            <a:extLst>
              <a:ext uri="{FF2B5EF4-FFF2-40B4-BE49-F238E27FC236}">
                <a16:creationId xmlns:a16="http://schemas.microsoft.com/office/drawing/2014/main" id="{51F017E6-AB72-41CD-9AAB-07B3B848B7B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637819" y="1873265"/>
            <a:ext cx="1739336" cy="173933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700D0D58-3251-4B42-9176-A1ED2C59E4AE}"/>
              </a:ext>
            </a:extLst>
          </p:cNvPr>
          <p:cNvGrpSpPr>
            <a:grpSpLocks noChangeAspect="1"/>
          </p:cNvGrpSpPr>
          <p:nvPr/>
        </p:nvGrpSpPr>
        <p:grpSpPr>
          <a:xfrm>
            <a:off x="4404074" y="902927"/>
            <a:ext cx="2376142" cy="1512888"/>
            <a:chOff x="1568979" y="1581150"/>
            <a:chExt cx="3511021" cy="2235465"/>
          </a:xfrm>
        </p:grpSpPr>
        <p:pic>
          <p:nvPicPr>
            <p:cNvPr id="15" name="Picture 12" descr="Image result for Canadian Health Measures Survey">
              <a:extLst>
                <a:ext uri="{FF2B5EF4-FFF2-40B4-BE49-F238E27FC236}">
                  <a16:creationId xmlns:a16="http://schemas.microsoft.com/office/drawing/2014/main" id="{4DA0F22F-F4D8-4881-8C29-2BDE9B765107}"/>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171964" y="1581150"/>
              <a:ext cx="230505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Image result for Canadian Health Measures Survey">
              <a:extLst>
                <a:ext uri="{FF2B5EF4-FFF2-40B4-BE49-F238E27FC236}">
                  <a16:creationId xmlns:a16="http://schemas.microsoft.com/office/drawing/2014/main" id="{96AA2CEF-2648-4DC3-9398-5722FABF8FE0}"/>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568979" y="3524910"/>
              <a:ext cx="3511021" cy="29170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6" descr="Image result for cardia study">
            <a:extLst>
              <a:ext uri="{FF2B5EF4-FFF2-40B4-BE49-F238E27FC236}">
                <a16:creationId xmlns:a16="http://schemas.microsoft.com/office/drawing/2014/main" id="{AF7B5CF1-C4CE-4D11-A31E-32B3E079ABA4}"/>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29775" y="3362449"/>
            <a:ext cx="2974321" cy="823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1C570D21-2AD7-4600-BD8F-A0A54F5FC32B}"/>
              </a:ext>
            </a:extLst>
          </p:cNvPr>
          <p:cNvGrpSpPr/>
          <p:nvPr/>
        </p:nvGrpSpPr>
        <p:grpSpPr>
          <a:xfrm>
            <a:off x="1182217" y="3376482"/>
            <a:ext cx="4409929" cy="1591539"/>
            <a:chOff x="1305543" y="3142268"/>
            <a:chExt cx="4409929" cy="1591539"/>
          </a:xfrm>
          <a:solidFill>
            <a:schemeClr val="bg1"/>
          </a:solidFill>
        </p:grpSpPr>
        <p:pic>
          <p:nvPicPr>
            <p:cNvPr id="5" name="Picture 4">
              <a:extLst>
                <a:ext uri="{FF2B5EF4-FFF2-40B4-BE49-F238E27FC236}">
                  <a16:creationId xmlns:a16="http://schemas.microsoft.com/office/drawing/2014/main" id="{95C2A881-EF7A-4E2C-82E8-12637627455F}"/>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l="-632" t="-33944" r="-1"/>
            <a:stretch/>
          </p:blipFill>
          <p:spPr>
            <a:xfrm>
              <a:off x="1305544" y="3142268"/>
              <a:ext cx="4409928" cy="1591539"/>
            </a:xfrm>
            <a:prstGeom prst="rect">
              <a:avLst/>
            </a:prstGeom>
            <a:grpFill/>
            <a:ln w="19050">
              <a:solidFill>
                <a:schemeClr val="tx1"/>
              </a:solidFill>
            </a:ln>
          </p:spPr>
        </p:pic>
        <p:sp>
          <p:nvSpPr>
            <p:cNvPr id="18" name="TextBox 17">
              <a:extLst>
                <a:ext uri="{FF2B5EF4-FFF2-40B4-BE49-F238E27FC236}">
                  <a16:creationId xmlns:a16="http://schemas.microsoft.com/office/drawing/2014/main" id="{FB340709-6337-4BD3-A14E-0A2A6B2F92D7}"/>
                </a:ext>
              </a:extLst>
            </p:cNvPr>
            <p:cNvSpPr txBox="1"/>
            <p:nvPr/>
          </p:nvSpPr>
          <p:spPr>
            <a:xfrm>
              <a:off x="1909098" y="3193532"/>
              <a:ext cx="758536" cy="307777"/>
            </a:xfrm>
            <a:prstGeom prst="rect">
              <a:avLst/>
            </a:prstGeom>
            <a:noFill/>
          </p:spPr>
          <p:txBody>
            <a:bodyPr wrap="square" rtlCol="0">
              <a:spAutoFit/>
            </a:bodyPr>
            <a:lstStyle/>
            <a:p>
              <a:r>
                <a:rPr lang="en-US" sz="1400" dirty="0"/>
                <a:t>2019</a:t>
              </a:r>
            </a:p>
          </p:txBody>
        </p:sp>
        <p:pic>
          <p:nvPicPr>
            <p:cNvPr id="11266" name="Picture 2" descr="Image result for the bmj">
              <a:extLst>
                <a:ext uri="{FF2B5EF4-FFF2-40B4-BE49-F238E27FC236}">
                  <a16:creationId xmlns:a16="http://schemas.microsoft.com/office/drawing/2014/main" id="{7E6B1FE7-0CA6-4E2F-957D-4305DAEAF4E2}"/>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305543" y="3149246"/>
              <a:ext cx="595610" cy="396351"/>
            </a:xfrm>
            <a:prstGeom prst="rect">
              <a:avLst/>
            </a:prstGeom>
            <a:grpFill/>
          </p:spPr>
        </p:pic>
      </p:grpSp>
    </p:spTree>
    <p:extLst>
      <p:ext uri="{BB962C8B-B14F-4D97-AF65-F5344CB8AC3E}">
        <p14:creationId xmlns:p14="http://schemas.microsoft.com/office/powerpoint/2010/main" val="156034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53" presetClass="entr" presetSubtype="16" fill="hold" nodeType="afterEffect">
                                  <p:stCondLst>
                                    <p:cond delay="25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5B40EA71-A0BE-4561-B1C8-E89BDA468D57}"/>
              </a:ext>
            </a:extLst>
          </p:cNvPr>
          <p:cNvGrpSpPr/>
          <p:nvPr/>
        </p:nvGrpSpPr>
        <p:grpSpPr>
          <a:xfrm>
            <a:off x="83688" y="925830"/>
            <a:ext cx="3291840" cy="3291840"/>
            <a:chOff x="2655382" y="513815"/>
            <a:chExt cx="4115157" cy="4115157"/>
          </a:xfrm>
        </p:grpSpPr>
        <p:sp>
          <p:nvSpPr>
            <p:cNvPr id="24" name="Rectangle 23">
              <a:extLst>
                <a:ext uri="{FF2B5EF4-FFF2-40B4-BE49-F238E27FC236}">
                  <a16:creationId xmlns:a16="http://schemas.microsoft.com/office/drawing/2014/main" id="{5D905C33-5973-440D-92FA-8AD208338473}"/>
                </a:ext>
              </a:extLst>
            </p:cNvPr>
            <p:cNvSpPr/>
            <p:nvPr/>
          </p:nvSpPr>
          <p:spPr>
            <a:xfrm>
              <a:off x="2800350" y="1089329"/>
              <a:ext cx="6212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00ADAA3E-C20F-4188-A4E2-D11D88A16FC3}"/>
                </a:ext>
              </a:extLst>
            </p:cNvPr>
            <p:cNvPicPr>
              <a:picLocks noChangeAspect="1"/>
            </p:cNvPicPr>
            <p:nvPr/>
          </p:nvPicPr>
          <p:blipFill>
            <a:blip r:embed="rId4"/>
            <a:stretch>
              <a:fillRect/>
            </a:stretch>
          </p:blipFill>
          <p:spPr>
            <a:xfrm>
              <a:off x="2655382" y="513815"/>
              <a:ext cx="4115157" cy="4115157"/>
            </a:xfrm>
            <a:prstGeom prst="rect">
              <a:avLst/>
            </a:prstGeom>
            <a:ln>
              <a:noFill/>
            </a:ln>
          </p:spPr>
        </p:pic>
      </p:grpSp>
      <p:grpSp>
        <p:nvGrpSpPr>
          <p:cNvPr id="26" name="Group 25">
            <a:extLst>
              <a:ext uri="{FF2B5EF4-FFF2-40B4-BE49-F238E27FC236}">
                <a16:creationId xmlns:a16="http://schemas.microsoft.com/office/drawing/2014/main" id="{665B1A92-FF85-47AA-8773-A0D668A09413}"/>
              </a:ext>
            </a:extLst>
          </p:cNvPr>
          <p:cNvGrpSpPr/>
          <p:nvPr/>
        </p:nvGrpSpPr>
        <p:grpSpPr>
          <a:xfrm>
            <a:off x="3482472" y="925830"/>
            <a:ext cx="3291840" cy="3291840"/>
            <a:chOff x="2614727" y="514172"/>
            <a:chExt cx="4115157" cy="4115157"/>
          </a:xfrm>
        </p:grpSpPr>
        <p:pic>
          <p:nvPicPr>
            <p:cNvPr id="27" name="Picture 26">
              <a:extLst>
                <a:ext uri="{FF2B5EF4-FFF2-40B4-BE49-F238E27FC236}">
                  <a16:creationId xmlns:a16="http://schemas.microsoft.com/office/drawing/2014/main" id="{2256E88F-1741-4B7E-B7AF-0A1DF7CC1077}"/>
                </a:ext>
              </a:extLst>
            </p:cNvPr>
            <p:cNvPicPr>
              <a:picLocks noChangeAspect="1"/>
            </p:cNvPicPr>
            <p:nvPr/>
          </p:nvPicPr>
          <p:blipFill>
            <a:blip r:embed="rId5"/>
            <a:stretch>
              <a:fillRect/>
            </a:stretch>
          </p:blipFill>
          <p:spPr>
            <a:xfrm>
              <a:off x="2614727" y="514172"/>
              <a:ext cx="4115157" cy="4115157"/>
            </a:xfrm>
            <a:prstGeom prst="rect">
              <a:avLst/>
            </a:prstGeom>
            <a:ln>
              <a:noFill/>
            </a:ln>
          </p:spPr>
        </p:pic>
        <p:sp>
          <p:nvSpPr>
            <p:cNvPr id="28" name="Rectangle 27">
              <a:extLst>
                <a:ext uri="{FF2B5EF4-FFF2-40B4-BE49-F238E27FC236}">
                  <a16:creationId xmlns:a16="http://schemas.microsoft.com/office/drawing/2014/main" id="{94B2BA04-CF23-4785-A11F-7ABFC4198457}"/>
                </a:ext>
              </a:extLst>
            </p:cNvPr>
            <p:cNvSpPr/>
            <p:nvPr/>
          </p:nvSpPr>
          <p:spPr>
            <a:xfrm>
              <a:off x="3355450" y="1160890"/>
              <a:ext cx="45719" cy="4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5F9B402-4AA9-4546-BD59-EB6B32C4AFB6}"/>
              </a:ext>
            </a:extLst>
          </p:cNvPr>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Light PA vs Step-Based Metrics</a:t>
            </a:r>
          </a:p>
        </p:txBody>
      </p:sp>
      <p:grpSp>
        <p:nvGrpSpPr>
          <p:cNvPr id="16" name="Group 15">
            <a:extLst>
              <a:ext uri="{FF2B5EF4-FFF2-40B4-BE49-F238E27FC236}">
                <a16:creationId xmlns:a16="http://schemas.microsoft.com/office/drawing/2014/main" id="{3DC2D0FF-2666-4CC6-9EA2-5DE40A1C6F69}"/>
              </a:ext>
            </a:extLst>
          </p:cNvPr>
          <p:cNvGrpSpPr/>
          <p:nvPr/>
        </p:nvGrpSpPr>
        <p:grpSpPr>
          <a:xfrm>
            <a:off x="83688" y="925830"/>
            <a:ext cx="6690624" cy="3291840"/>
            <a:chOff x="83688" y="925830"/>
            <a:chExt cx="6690624" cy="3291840"/>
          </a:xfrm>
        </p:grpSpPr>
        <p:pic>
          <p:nvPicPr>
            <p:cNvPr id="12" name="Picture 11" descr="Chart, diagram, scatter chart&#10;&#10;Description automatically generated">
              <a:extLst>
                <a:ext uri="{FF2B5EF4-FFF2-40B4-BE49-F238E27FC236}">
                  <a16:creationId xmlns:a16="http://schemas.microsoft.com/office/drawing/2014/main" id="{D9311FBE-1BBC-42DA-A1F3-A4A85D7E50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82472" y="925830"/>
              <a:ext cx="3291840" cy="3291840"/>
            </a:xfrm>
            <a:prstGeom prst="rect">
              <a:avLst/>
            </a:prstGeom>
          </p:spPr>
        </p:pic>
        <p:pic>
          <p:nvPicPr>
            <p:cNvPr id="14" name="Picture 13" descr="Chart, scatter chart&#10;&#10;Description automatically generated">
              <a:extLst>
                <a:ext uri="{FF2B5EF4-FFF2-40B4-BE49-F238E27FC236}">
                  <a16:creationId xmlns:a16="http://schemas.microsoft.com/office/drawing/2014/main" id="{9A80E201-ED12-4E92-AFE5-60F398F716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3688" y="925830"/>
              <a:ext cx="3291840" cy="3291840"/>
            </a:xfrm>
            <a:prstGeom prst="rect">
              <a:avLst/>
            </a:prstGeom>
          </p:spPr>
        </p:pic>
      </p:grpSp>
      <p:grpSp>
        <p:nvGrpSpPr>
          <p:cNvPr id="17" name="Group 16">
            <a:extLst>
              <a:ext uri="{FF2B5EF4-FFF2-40B4-BE49-F238E27FC236}">
                <a16:creationId xmlns:a16="http://schemas.microsoft.com/office/drawing/2014/main" id="{74BC666F-B468-48DB-A763-CCE4B4DA68F3}"/>
              </a:ext>
            </a:extLst>
          </p:cNvPr>
          <p:cNvGrpSpPr/>
          <p:nvPr/>
        </p:nvGrpSpPr>
        <p:grpSpPr>
          <a:xfrm>
            <a:off x="83688" y="925830"/>
            <a:ext cx="6690624" cy="3291840"/>
            <a:chOff x="83688" y="925830"/>
            <a:chExt cx="6690624" cy="3291840"/>
          </a:xfrm>
        </p:grpSpPr>
        <p:pic>
          <p:nvPicPr>
            <p:cNvPr id="5" name="Picture 4" descr="Chart, scatter chart&#10;&#10;Description automatically generated">
              <a:extLst>
                <a:ext uri="{FF2B5EF4-FFF2-40B4-BE49-F238E27FC236}">
                  <a16:creationId xmlns:a16="http://schemas.microsoft.com/office/drawing/2014/main" id="{A80C4656-1468-4C7C-931A-35464582A46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3688" y="925830"/>
              <a:ext cx="3291840" cy="3291840"/>
            </a:xfrm>
            <a:prstGeom prst="rect">
              <a:avLst/>
            </a:prstGeom>
          </p:spPr>
        </p:pic>
        <p:pic>
          <p:nvPicPr>
            <p:cNvPr id="10" name="Picture 9" descr="Chart, scatter chart&#10;&#10;Description automatically generated">
              <a:extLst>
                <a:ext uri="{FF2B5EF4-FFF2-40B4-BE49-F238E27FC236}">
                  <a16:creationId xmlns:a16="http://schemas.microsoft.com/office/drawing/2014/main" id="{C8C103BB-19D1-4141-9F5F-7245B712E6B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82472" y="925830"/>
              <a:ext cx="3291840" cy="3291840"/>
            </a:xfrm>
            <a:prstGeom prst="rect">
              <a:avLst/>
            </a:prstGeom>
          </p:spPr>
        </p:pic>
      </p:grpSp>
    </p:spTree>
    <p:extLst>
      <p:ext uri="{BB962C8B-B14F-4D97-AF65-F5344CB8AC3E}">
        <p14:creationId xmlns:p14="http://schemas.microsoft.com/office/powerpoint/2010/main" val="962353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outVertic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TZC vs Count-Based Metrics</a:t>
            </a:r>
          </a:p>
        </p:txBody>
      </p:sp>
      <p:sp>
        <p:nvSpPr>
          <p:cNvPr id="37" name="Rectangle 36">
            <a:extLst>
              <a:ext uri="{FF2B5EF4-FFF2-40B4-BE49-F238E27FC236}">
                <a16:creationId xmlns:a16="http://schemas.microsoft.com/office/drawing/2014/main" id="{4B09CA68-11D4-459B-BDE4-9ACFAF439E35}"/>
              </a:ext>
            </a:extLst>
          </p:cNvPr>
          <p:cNvSpPr/>
          <p:nvPr/>
        </p:nvSpPr>
        <p:spPr>
          <a:xfrm>
            <a:off x="3483326" y="2441050"/>
            <a:ext cx="151060" cy="24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catter chart&#10;&#10;Description automatically generated">
            <a:extLst>
              <a:ext uri="{FF2B5EF4-FFF2-40B4-BE49-F238E27FC236}">
                <a16:creationId xmlns:a16="http://schemas.microsoft.com/office/drawing/2014/main" id="{3139699C-43CC-4EDD-ADAB-DE45C87D6A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03213" y="545963"/>
            <a:ext cx="4051575" cy="4051575"/>
          </a:xfrm>
          <a:prstGeom prst="rect">
            <a:avLst/>
          </a:prstGeom>
        </p:spPr>
      </p:pic>
      <p:sp>
        <p:nvSpPr>
          <p:cNvPr id="7" name="TextBox 6">
            <a:extLst>
              <a:ext uri="{FF2B5EF4-FFF2-40B4-BE49-F238E27FC236}">
                <a16:creationId xmlns:a16="http://schemas.microsoft.com/office/drawing/2014/main" id="{C7EE3489-A8F5-4EA6-BFBC-86E6F8D81739}"/>
              </a:ext>
            </a:extLst>
          </p:cNvPr>
          <p:cNvSpPr txBox="1"/>
          <p:nvPr/>
        </p:nvSpPr>
        <p:spPr>
          <a:xfrm>
            <a:off x="3976292" y="3504952"/>
            <a:ext cx="1064835" cy="461665"/>
          </a:xfrm>
          <a:prstGeom prst="rect">
            <a:avLst/>
          </a:prstGeom>
          <a:noFill/>
        </p:spPr>
        <p:txBody>
          <a:bodyPr wrap="square" rtlCol="0">
            <a:spAutoFit/>
          </a:bodyPr>
          <a:lstStyle/>
          <a:p>
            <a:r>
              <a:rPr lang="en-US" sz="2400" dirty="0">
                <a:solidFill>
                  <a:srgbClr val="0070C0"/>
                </a:solidFill>
              </a:rPr>
              <a:t>But…</a:t>
            </a:r>
          </a:p>
        </p:txBody>
      </p:sp>
    </p:spTree>
    <p:extLst>
      <p:ext uri="{BB962C8B-B14F-4D97-AF65-F5344CB8AC3E}">
        <p14:creationId xmlns:p14="http://schemas.microsoft.com/office/powerpoint/2010/main" val="103152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TZC vs Count-Based Metrics</a:t>
            </a:r>
          </a:p>
        </p:txBody>
      </p:sp>
      <p:sp>
        <p:nvSpPr>
          <p:cNvPr id="37" name="Rectangle 36">
            <a:extLst>
              <a:ext uri="{FF2B5EF4-FFF2-40B4-BE49-F238E27FC236}">
                <a16:creationId xmlns:a16="http://schemas.microsoft.com/office/drawing/2014/main" id="{4B09CA68-11D4-459B-BDE4-9ACFAF439E35}"/>
              </a:ext>
            </a:extLst>
          </p:cNvPr>
          <p:cNvSpPr/>
          <p:nvPr/>
        </p:nvSpPr>
        <p:spPr>
          <a:xfrm>
            <a:off x="3483326" y="2441050"/>
            <a:ext cx="151060" cy="24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2F34A22F-41AD-4C50-AA96-4FF244F308A7}"/>
              </a:ext>
            </a:extLst>
          </p:cNvPr>
          <p:cNvGrpSpPr/>
          <p:nvPr/>
        </p:nvGrpSpPr>
        <p:grpSpPr>
          <a:xfrm>
            <a:off x="240097" y="2496772"/>
            <a:ext cx="6147881" cy="830997"/>
            <a:chOff x="240097" y="2496772"/>
            <a:chExt cx="6147881" cy="830997"/>
          </a:xfrm>
        </p:grpSpPr>
        <p:sp>
          <p:nvSpPr>
            <p:cNvPr id="2" name="TextBox 1">
              <a:extLst>
                <a:ext uri="{FF2B5EF4-FFF2-40B4-BE49-F238E27FC236}">
                  <a16:creationId xmlns:a16="http://schemas.microsoft.com/office/drawing/2014/main" id="{7ABA8B90-872C-4544-907C-26ACE07F553D}"/>
                </a:ext>
              </a:extLst>
            </p:cNvPr>
            <p:cNvSpPr txBox="1"/>
            <p:nvPr/>
          </p:nvSpPr>
          <p:spPr>
            <a:xfrm>
              <a:off x="4417379" y="2496772"/>
              <a:ext cx="1970599" cy="830997"/>
            </a:xfrm>
            <a:prstGeom prst="rect">
              <a:avLst/>
            </a:prstGeom>
            <a:noFill/>
          </p:spPr>
          <p:txBody>
            <a:bodyPr wrap="square" rtlCol="0">
              <a:spAutoFit/>
            </a:bodyPr>
            <a:lstStyle/>
            <a:p>
              <a:pPr algn="ctr"/>
              <a:r>
                <a:rPr lang="en-US" sz="2400" dirty="0"/>
                <a:t>Time at zero cadence (TZC)</a:t>
              </a:r>
            </a:p>
          </p:txBody>
        </p:sp>
        <p:sp>
          <p:nvSpPr>
            <p:cNvPr id="3" name="TextBox 2">
              <a:extLst>
                <a:ext uri="{FF2B5EF4-FFF2-40B4-BE49-F238E27FC236}">
                  <a16:creationId xmlns:a16="http://schemas.microsoft.com/office/drawing/2014/main" id="{A409E96F-ED9A-4D39-AF4E-8F79F231C2AA}"/>
                </a:ext>
              </a:extLst>
            </p:cNvPr>
            <p:cNvSpPr txBox="1"/>
            <p:nvPr/>
          </p:nvSpPr>
          <p:spPr>
            <a:xfrm>
              <a:off x="240097" y="2496772"/>
              <a:ext cx="2391785" cy="830997"/>
            </a:xfrm>
            <a:prstGeom prst="rect">
              <a:avLst/>
            </a:prstGeom>
            <a:noFill/>
          </p:spPr>
          <p:txBody>
            <a:bodyPr wrap="square" rtlCol="0">
              <a:spAutoFit/>
            </a:bodyPr>
            <a:lstStyle/>
            <a:p>
              <a:pPr algn="ctr"/>
              <a:r>
                <a:rPr lang="en-US" sz="2400" dirty="0"/>
                <a:t>Time at sedentary counts</a:t>
              </a:r>
            </a:p>
          </p:txBody>
        </p:sp>
        <p:cxnSp>
          <p:nvCxnSpPr>
            <p:cNvPr id="7" name="Straight Arrow Connector 6">
              <a:extLst>
                <a:ext uri="{FF2B5EF4-FFF2-40B4-BE49-F238E27FC236}">
                  <a16:creationId xmlns:a16="http://schemas.microsoft.com/office/drawing/2014/main" id="{C84BD1CD-BDC4-49C7-9368-9563642A1E5B}"/>
                </a:ext>
              </a:extLst>
            </p:cNvPr>
            <p:cNvCxnSpPr>
              <a:endCxn id="2" idx="1"/>
            </p:cNvCxnSpPr>
            <p:nvPr/>
          </p:nvCxnSpPr>
          <p:spPr>
            <a:xfrm>
              <a:off x="2353586" y="2912270"/>
              <a:ext cx="206379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265B32E-E05C-4D9F-AFB6-B1BEE78732F8}"/>
              </a:ext>
            </a:extLst>
          </p:cNvPr>
          <p:cNvGrpSpPr/>
          <p:nvPr/>
        </p:nvGrpSpPr>
        <p:grpSpPr>
          <a:xfrm>
            <a:off x="1956607" y="1088197"/>
            <a:ext cx="2617556" cy="1533570"/>
            <a:chOff x="1956607" y="1088197"/>
            <a:chExt cx="2617556" cy="1533570"/>
          </a:xfrm>
        </p:grpSpPr>
        <p:sp>
          <p:nvSpPr>
            <p:cNvPr id="4" name="TextBox 3">
              <a:extLst>
                <a:ext uri="{FF2B5EF4-FFF2-40B4-BE49-F238E27FC236}">
                  <a16:creationId xmlns:a16="http://schemas.microsoft.com/office/drawing/2014/main" id="{2D730AE0-788D-46EA-B967-F0FD97E8B742}"/>
                </a:ext>
              </a:extLst>
            </p:cNvPr>
            <p:cNvSpPr txBox="1"/>
            <p:nvPr/>
          </p:nvSpPr>
          <p:spPr>
            <a:xfrm>
              <a:off x="2280086" y="1088197"/>
              <a:ext cx="1970599" cy="461665"/>
            </a:xfrm>
            <a:prstGeom prst="rect">
              <a:avLst/>
            </a:prstGeom>
            <a:noFill/>
          </p:spPr>
          <p:txBody>
            <a:bodyPr wrap="square" rtlCol="0">
              <a:spAutoFit/>
            </a:bodyPr>
            <a:lstStyle/>
            <a:p>
              <a:pPr algn="ctr"/>
              <a:r>
                <a:rPr lang="en-US" sz="2400" dirty="0"/>
                <a:t>Wear time</a:t>
              </a:r>
              <a:r>
                <a:rPr lang="en-US" sz="2400" baseline="30000" dirty="0"/>
                <a:t>1</a:t>
              </a:r>
            </a:p>
          </p:txBody>
        </p:sp>
        <p:grpSp>
          <p:nvGrpSpPr>
            <p:cNvPr id="15" name="Group 14">
              <a:extLst>
                <a:ext uri="{FF2B5EF4-FFF2-40B4-BE49-F238E27FC236}">
                  <a16:creationId xmlns:a16="http://schemas.microsoft.com/office/drawing/2014/main" id="{72A8063E-AEF2-4949-ADFE-EF25118DE50B}"/>
                </a:ext>
              </a:extLst>
            </p:cNvPr>
            <p:cNvGrpSpPr/>
            <p:nvPr/>
          </p:nvGrpSpPr>
          <p:grpSpPr>
            <a:xfrm>
              <a:off x="1956607" y="1492816"/>
              <a:ext cx="2617556" cy="1128951"/>
              <a:chOff x="1956607" y="1492816"/>
              <a:chExt cx="2617556" cy="1128951"/>
            </a:xfrm>
          </p:grpSpPr>
          <p:cxnSp>
            <p:nvCxnSpPr>
              <p:cNvPr id="22" name="Straight Arrow Connector 21">
                <a:extLst>
                  <a:ext uri="{FF2B5EF4-FFF2-40B4-BE49-F238E27FC236}">
                    <a16:creationId xmlns:a16="http://schemas.microsoft.com/office/drawing/2014/main" id="{1911967E-D4ED-4B47-8DB9-27B144B19ED4}"/>
                  </a:ext>
                </a:extLst>
              </p:cNvPr>
              <p:cNvCxnSpPr>
                <a:cxnSpLocks/>
              </p:cNvCxnSpPr>
              <p:nvPr/>
            </p:nvCxnSpPr>
            <p:spPr>
              <a:xfrm>
                <a:off x="3429000" y="1492816"/>
                <a:ext cx="1145163" cy="11289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6DE244C-0AED-43D6-AE90-5415432BF10A}"/>
                  </a:ext>
                </a:extLst>
              </p:cNvPr>
              <p:cNvCxnSpPr>
                <a:cxnSpLocks/>
              </p:cNvCxnSpPr>
              <p:nvPr/>
            </p:nvCxnSpPr>
            <p:spPr>
              <a:xfrm flipH="1">
                <a:off x="1956607" y="1492816"/>
                <a:ext cx="1145163" cy="11289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8" name="TextBox 17">
            <a:extLst>
              <a:ext uri="{FF2B5EF4-FFF2-40B4-BE49-F238E27FC236}">
                <a16:creationId xmlns:a16="http://schemas.microsoft.com/office/drawing/2014/main" id="{DB7467C5-9E86-49E8-8831-347FFB8B4BEC}"/>
              </a:ext>
            </a:extLst>
          </p:cNvPr>
          <p:cNvSpPr txBox="1"/>
          <p:nvPr/>
        </p:nvSpPr>
        <p:spPr>
          <a:xfrm>
            <a:off x="2809012" y="2935354"/>
            <a:ext cx="1152939" cy="369332"/>
          </a:xfrm>
          <a:prstGeom prst="rect">
            <a:avLst/>
          </a:prstGeom>
          <a:noFill/>
        </p:spPr>
        <p:txBody>
          <a:bodyPr wrap="square" rtlCol="0">
            <a:spAutoFit/>
          </a:bodyPr>
          <a:lstStyle/>
          <a:p>
            <a:r>
              <a:rPr lang="en-US" dirty="0">
                <a:solidFill>
                  <a:srgbClr val="0070C0"/>
                </a:solidFill>
              </a:rPr>
              <a:t>rho =0.93</a:t>
            </a:r>
          </a:p>
        </p:txBody>
      </p:sp>
      <p:sp>
        <p:nvSpPr>
          <p:cNvPr id="19" name="TextBox 18">
            <a:extLst>
              <a:ext uri="{FF2B5EF4-FFF2-40B4-BE49-F238E27FC236}">
                <a16:creationId xmlns:a16="http://schemas.microsoft.com/office/drawing/2014/main" id="{0C56D6B5-DEF3-4B1F-AE75-436F81128668}"/>
              </a:ext>
            </a:extLst>
          </p:cNvPr>
          <p:cNvSpPr txBox="1"/>
          <p:nvPr/>
        </p:nvSpPr>
        <p:spPr>
          <a:xfrm>
            <a:off x="44604" y="4413178"/>
            <a:ext cx="4761572" cy="276999"/>
          </a:xfrm>
          <a:prstGeom prst="rect">
            <a:avLst/>
          </a:prstGeom>
          <a:noFill/>
        </p:spPr>
        <p:txBody>
          <a:bodyPr wrap="square" rtlCol="0">
            <a:spAutoFit/>
          </a:bodyPr>
          <a:lstStyle/>
          <a:p>
            <a:pPr>
              <a:spcAft>
                <a:spcPts val="200"/>
              </a:spcAft>
            </a:pPr>
            <a:r>
              <a:rPr lang="en-US" sz="1200" dirty="0"/>
              <a:t>e.g., </a:t>
            </a:r>
            <a:r>
              <a:rPr lang="en-US" sz="1200" baseline="30000" dirty="0"/>
              <a:t>1</a:t>
            </a:r>
            <a:r>
              <a:rPr lang="en-US" sz="1200" dirty="0"/>
              <a:t>Tudor-Locke, Johnson, &amp; </a:t>
            </a:r>
            <a:r>
              <a:rPr lang="en-US" sz="1200" dirty="0" err="1"/>
              <a:t>Katzmarzyk</a:t>
            </a:r>
            <a:r>
              <a:rPr lang="en-US" sz="1200" dirty="0"/>
              <a:t> </a:t>
            </a:r>
            <a:r>
              <a:rPr lang="en-US" sz="1200" i="1" dirty="0"/>
              <a:t>J Phys Act Health </a:t>
            </a:r>
            <a:r>
              <a:rPr lang="en-US" sz="1200" dirty="0"/>
              <a:t>2011</a:t>
            </a:r>
          </a:p>
        </p:txBody>
      </p:sp>
    </p:spTree>
    <p:extLst>
      <p:ext uri="{BB962C8B-B14F-4D97-AF65-F5344CB8AC3E}">
        <p14:creationId xmlns:p14="http://schemas.microsoft.com/office/powerpoint/2010/main" val="193363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TZC vs Count-Based Metrics</a:t>
            </a:r>
          </a:p>
        </p:txBody>
      </p:sp>
      <p:grpSp>
        <p:nvGrpSpPr>
          <p:cNvPr id="36" name="Group 35">
            <a:extLst>
              <a:ext uri="{FF2B5EF4-FFF2-40B4-BE49-F238E27FC236}">
                <a16:creationId xmlns:a16="http://schemas.microsoft.com/office/drawing/2014/main" id="{365FB567-0A89-45C7-91F8-199AD0520D20}"/>
              </a:ext>
            </a:extLst>
          </p:cNvPr>
          <p:cNvGrpSpPr/>
          <p:nvPr/>
        </p:nvGrpSpPr>
        <p:grpSpPr>
          <a:xfrm>
            <a:off x="82828" y="640318"/>
            <a:ext cx="3291833" cy="3306325"/>
            <a:chOff x="82828" y="640318"/>
            <a:chExt cx="3291833" cy="3306325"/>
          </a:xfrm>
        </p:grpSpPr>
        <p:grpSp>
          <p:nvGrpSpPr>
            <p:cNvPr id="30" name="Group 29">
              <a:extLst>
                <a:ext uri="{FF2B5EF4-FFF2-40B4-BE49-F238E27FC236}">
                  <a16:creationId xmlns:a16="http://schemas.microsoft.com/office/drawing/2014/main" id="{68E90FEB-FD6A-4280-88E4-A4D6ACB41621}"/>
                </a:ext>
              </a:extLst>
            </p:cNvPr>
            <p:cNvGrpSpPr>
              <a:grpSpLocks noChangeAspect="1"/>
            </p:cNvGrpSpPr>
            <p:nvPr/>
          </p:nvGrpSpPr>
          <p:grpSpPr>
            <a:xfrm>
              <a:off x="82828" y="640318"/>
              <a:ext cx="3291833" cy="3306325"/>
              <a:chOff x="2975669" y="-108857"/>
              <a:chExt cx="3655568" cy="3671653"/>
            </a:xfrm>
          </p:grpSpPr>
          <p:pic>
            <p:nvPicPr>
              <p:cNvPr id="27" name="Picture 26" descr="Chart, scatter chart&#10;&#10;Description automatically generated">
                <a:extLst>
                  <a:ext uri="{FF2B5EF4-FFF2-40B4-BE49-F238E27FC236}">
                    <a16:creationId xmlns:a16="http://schemas.microsoft.com/office/drawing/2014/main" id="{1209A290-0AAC-4FD5-B0BC-D0C3040DF42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975669" y="-94804"/>
                <a:ext cx="162560" cy="3657600"/>
              </a:xfrm>
              <a:prstGeom prst="rect">
                <a:avLst/>
              </a:prstGeom>
            </p:spPr>
          </p:pic>
          <p:pic>
            <p:nvPicPr>
              <p:cNvPr id="29" name="Picture 28" descr="Chart, scatter chart&#10;&#10;Description automatically generated">
                <a:extLst>
                  <a:ext uri="{FF2B5EF4-FFF2-40B4-BE49-F238E27FC236}">
                    <a16:creationId xmlns:a16="http://schemas.microsoft.com/office/drawing/2014/main" id="{D48F928D-048A-4924-9711-9ADDA4C41DFC}"/>
                  </a:ext>
                </a:extLst>
              </p:cNvPr>
              <p:cNvPicPr>
                <a:picLocks/>
              </p:cNvPicPr>
              <p:nvPr/>
            </p:nvPicPr>
            <p:blipFill rotWithShape="1">
              <a:blip r:embed="rId5" cstate="print">
                <a:extLst>
                  <a:ext uri="{28A0092B-C50C-407E-A947-70E740481C1C}">
                    <a14:useLocalDpi xmlns:a14="http://schemas.microsoft.com/office/drawing/2010/main"/>
                  </a:ext>
                </a:extLst>
              </a:blip>
              <a:srcRect/>
              <a:stretch/>
            </p:blipFill>
            <p:spPr>
              <a:xfrm>
                <a:off x="3138229" y="-108857"/>
                <a:ext cx="3493008" cy="3657600"/>
              </a:xfrm>
              <a:prstGeom prst="rect">
                <a:avLst/>
              </a:prstGeom>
            </p:spPr>
          </p:pic>
        </p:grpSp>
        <p:sp>
          <p:nvSpPr>
            <p:cNvPr id="34" name="TextBox 33">
              <a:extLst>
                <a:ext uri="{FF2B5EF4-FFF2-40B4-BE49-F238E27FC236}">
                  <a16:creationId xmlns:a16="http://schemas.microsoft.com/office/drawing/2014/main" id="{C34F95D8-FABC-4F86-9CFC-2787CBEE368C}"/>
                </a:ext>
              </a:extLst>
            </p:cNvPr>
            <p:cNvSpPr txBox="1"/>
            <p:nvPr/>
          </p:nvSpPr>
          <p:spPr>
            <a:xfrm>
              <a:off x="2637409" y="775620"/>
              <a:ext cx="586205" cy="169277"/>
            </a:xfrm>
            <a:prstGeom prst="rect">
              <a:avLst/>
            </a:prstGeom>
            <a:solidFill>
              <a:schemeClr val="bg1"/>
            </a:solidFill>
          </p:spPr>
          <p:txBody>
            <a:bodyPr wrap="square" lIns="0" tIns="0" rIns="0" bIns="0" rtlCol="0">
              <a:spAutoFit/>
            </a:bodyPr>
            <a:lstStyle/>
            <a:p>
              <a:r>
                <a:rPr lang="en-US" sz="1100" dirty="0">
                  <a:latin typeface="Arial" panose="020B0604020202020204" pitchFamily="34" charset="0"/>
                  <a:cs typeface="Arial" panose="020B0604020202020204" pitchFamily="34" charset="0"/>
                </a:rPr>
                <a:t>r = 0.83</a:t>
              </a:r>
            </a:p>
          </p:txBody>
        </p:sp>
      </p:grpSp>
      <p:sp>
        <p:nvSpPr>
          <p:cNvPr id="37" name="Rectangle 36">
            <a:extLst>
              <a:ext uri="{FF2B5EF4-FFF2-40B4-BE49-F238E27FC236}">
                <a16:creationId xmlns:a16="http://schemas.microsoft.com/office/drawing/2014/main" id="{4B09CA68-11D4-459B-BDE4-9ACFAF439E35}"/>
              </a:ext>
            </a:extLst>
          </p:cNvPr>
          <p:cNvSpPr/>
          <p:nvPr/>
        </p:nvSpPr>
        <p:spPr>
          <a:xfrm>
            <a:off x="3483326" y="2441050"/>
            <a:ext cx="151060" cy="24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A19EB42-4BA7-4595-A8C1-984D4E6ED032}"/>
              </a:ext>
            </a:extLst>
          </p:cNvPr>
          <p:cNvPicPr>
            <a:picLocks noChangeAspect="1"/>
          </p:cNvPicPr>
          <p:nvPr/>
        </p:nvPicPr>
        <p:blipFill>
          <a:blip r:embed="rId6"/>
          <a:stretch>
            <a:fillRect/>
          </a:stretch>
        </p:blipFill>
        <p:spPr>
          <a:xfrm>
            <a:off x="3483326" y="649093"/>
            <a:ext cx="3292125" cy="3292125"/>
          </a:xfrm>
          <a:prstGeom prst="rect">
            <a:avLst/>
          </a:prstGeom>
        </p:spPr>
      </p:pic>
    </p:spTree>
    <p:extLst>
      <p:ext uri="{BB962C8B-B14F-4D97-AF65-F5344CB8AC3E}">
        <p14:creationId xmlns:p14="http://schemas.microsoft.com/office/powerpoint/2010/main" val="22610218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TZC vs Count-Based Metrics</a:t>
            </a:r>
          </a:p>
        </p:txBody>
      </p:sp>
      <p:sp>
        <p:nvSpPr>
          <p:cNvPr id="37" name="Rectangle 36">
            <a:extLst>
              <a:ext uri="{FF2B5EF4-FFF2-40B4-BE49-F238E27FC236}">
                <a16:creationId xmlns:a16="http://schemas.microsoft.com/office/drawing/2014/main" id="{4B09CA68-11D4-459B-BDE4-9ACFAF439E35}"/>
              </a:ext>
            </a:extLst>
          </p:cNvPr>
          <p:cNvSpPr/>
          <p:nvPr/>
        </p:nvSpPr>
        <p:spPr>
          <a:xfrm>
            <a:off x="3483326" y="2441050"/>
            <a:ext cx="151060" cy="24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2F34A22F-41AD-4C50-AA96-4FF244F308A7}"/>
              </a:ext>
            </a:extLst>
          </p:cNvPr>
          <p:cNvGrpSpPr/>
          <p:nvPr/>
        </p:nvGrpSpPr>
        <p:grpSpPr>
          <a:xfrm>
            <a:off x="240097" y="2496772"/>
            <a:ext cx="6147881" cy="830997"/>
            <a:chOff x="240097" y="2496772"/>
            <a:chExt cx="6147881" cy="830997"/>
          </a:xfrm>
        </p:grpSpPr>
        <p:sp>
          <p:nvSpPr>
            <p:cNvPr id="2" name="TextBox 1">
              <a:extLst>
                <a:ext uri="{FF2B5EF4-FFF2-40B4-BE49-F238E27FC236}">
                  <a16:creationId xmlns:a16="http://schemas.microsoft.com/office/drawing/2014/main" id="{7ABA8B90-872C-4544-907C-26ACE07F553D}"/>
                </a:ext>
              </a:extLst>
            </p:cNvPr>
            <p:cNvSpPr txBox="1"/>
            <p:nvPr/>
          </p:nvSpPr>
          <p:spPr>
            <a:xfrm>
              <a:off x="4417379" y="2496772"/>
              <a:ext cx="1970599" cy="830997"/>
            </a:xfrm>
            <a:prstGeom prst="rect">
              <a:avLst/>
            </a:prstGeom>
            <a:noFill/>
          </p:spPr>
          <p:txBody>
            <a:bodyPr wrap="square" rtlCol="0">
              <a:spAutoFit/>
            </a:bodyPr>
            <a:lstStyle/>
            <a:p>
              <a:pPr algn="ctr"/>
              <a:r>
                <a:rPr lang="en-US" sz="2400" dirty="0"/>
                <a:t>Time at zero cadence (TZC)</a:t>
              </a:r>
            </a:p>
          </p:txBody>
        </p:sp>
        <p:sp>
          <p:nvSpPr>
            <p:cNvPr id="3" name="TextBox 2">
              <a:extLst>
                <a:ext uri="{FF2B5EF4-FFF2-40B4-BE49-F238E27FC236}">
                  <a16:creationId xmlns:a16="http://schemas.microsoft.com/office/drawing/2014/main" id="{A409E96F-ED9A-4D39-AF4E-8F79F231C2AA}"/>
                </a:ext>
              </a:extLst>
            </p:cNvPr>
            <p:cNvSpPr txBox="1"/>
            <p:nvPr/>
          </p:nvSpPr>
          <p:spPr>
            <a:xfrm>
              <a:off x="240097" y="2496772"/>
              <a:ext cx="2391785" cy="830997"/>
            </a:xfrm>
            <a:prstGeom prst="rect">
              <a:avLst/>
            </a:prstGeom>
            <a:noFill/>
          </p:spPr>
          <p:txBody>
            <a:bodyPr wrap="square" rtlCol="0">
              <a:spAutoFit/>
            </a:bodyPr>
            <a:lstStyle/>
            <a:p>
              <a:pPr algn="ctr"/>
              <a:r>
                <a:rPr lang="en-US" sz="2400" dirty="0"/>
                <a:t>Time at sedentary counts</a:t>
              </a:r>
            </a:p>
          </p:txBody>
        </p:sp>
        <p:cxnSp>
          <p:nvCxnSpPr>
            <p:cNvPr id="7" name="Straight Arrow Connector 6">
              <a:extLst>
                <a:ext uri="{FF2B5EF4-FFF2-40B4-BE49-F238E27FC236}">
                  <a16:creationId xmlns:a16="http://schemas.microsoft.com/office/drawing/2014/main" id="{C84BD1CD-BDC4-49C7-9368-9563642A1E5B}"/>
                </a:ext>
              </a:extLst>
            </p:cNvPr>
            <p:cNvCxnSpPr>
              <a:endCxn id="2" idx="1"/>
            </p:cNvCxnSpPr>
            <p:nvPr/>
          </p:nvCxnSpPr>
          <p:spPr>
            <a:xfrm>
              <a:off x="2353586" y="2912270"/>
              <a:ext cx="206379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2D730AE0-788D-46EA-B967-F0FD97E8B742}"/>
              </a:ext>
            </a:extLst>
          </p:cNvPr>
          <p:cNvSpPr txBox="1"/>
          <p:nvPr/>
        </p:nvSpPr>
        <p:spPr>
          <a:xfrm>
            <a:off x="2280086" y="1088197"/>
            <a:ext cx="1970599" cy="461665"/>
          </a:xfrm>
          <a:prstGeom prst="rect">
            <a:avLst/>
          </a:prstGeom>
          <a:noFill/>
        </p:spPr>
        <p:txBody>
          <a:bodyPr wrap="square" rtlCol="0">
            <a:spAutoFit/>
          </a:bodyPr>
          <a:lstStyle/>
          <a:p>
            <a:pPr algn="ctr"/>
            <a:r>
              <a:rPr lang="en-US" sz="2400" dirty="0"/>
              <a:t>Wear time</a:t>
            </a:r>
          </a:p>
        </p:txBody>
      </p:sp>
      <p:cxnSp>
        <p:nvCxnSpPr>
          <p:cNvPr id="22" name="Straight Arrow Connector 21">
            <a:extLst>
              <a:ext uri="{FF2B5EF4-FFF2-40B4-BE49-F238E27FC236}">
                <a16:creationId xmlns:a16="http://schemas.microsoft.com/office/drawing/2014/main" id="{1911967E-D4ED-4B47-8DB9-27B144B19ED4}"/>
              </a:ext>
            </a:extLst>
          </p:cNvPr>
          <p:cNvCxnSpPr>
            <a:cxnSpLocks/>
          </p:cNvCxnSpPr>
          <p:nvPr/>
        </p:nvCxnSpPr>
        <p:spPr>
          <a:xfrm>
            <a:off x="3429000" y="1492816"/>
            <a:ext cx="1145163" cy="11289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6DE244C-0AED-43D6-AE90-5415432BF10A}"/>
              </a:ext>
            </a:extLst>
          </p:cNvPr>
          <p:cNvCxnSpPr>
            <a:cxnSpLocks/>
          </p:cNvCxnSpPr>
          <p:nvPr/>
        </p:nvCxnSpPr>
        <p:spPr>
          <a:xfrm flipH="1">
            <a:off x="1956607" y="1492816"/>
            <a:ext cx="1145163" cy="11289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B7467C5-9E86-49E8-8831-347FFB8B4BEC}"/>
              </a:ext>
            </a:extLst>
          </p:cNvPr>
          <p:cNvSpPr txBox="1"/>
          <p:nvPr/>
        </p:nvSpPr>
        <p:spPr>
          <a:xfrm>
            <a:off x="2809012" y="2935354"/>
            <a:ext cx="1152939" cy="369332"/>
          </a:xfrm>
          <a:prstGeom prst="rect">
            <a:avLst/>
          </a:prstGeom>
          <a:noFill/>
        </p:spPr>
        <p:txBody>
          <a:bodyPr wrap="square" rtlCol="0">
            <a:spAutoFit/>
          </a:bodyPr>
          <a:lstStyle/>
          <a:p>
            <a:r>
              <a:rPr lang="en-US" dirty="0">
                <a:solidFill>
                  <a:srgbClr val="0070C0"/>
                </a:solidFill>
              </a:rPr>
              <a:t>rho =0.93</a:t>
            </a:r>
          </a:p>
        </p:txBody>
      </p:sp>
      <p:sp>
        <p:nvSpPr>
          <p:cNvPr id="5" name="TextBox 4">
            <a:extLst>
              <a:ext uri="{FF2B5EF4-FFF2-40B4-BE49-F238E27FC236}">
                <a16:creationId xmlns:a16="http://schemas.microsoft.com/office/drawing/2014/main" id="{291D36E6-A204-4355-A4E9-FE1C008F280C}"/>
              </a:ext>
            </a:extLst>
          </p:cNvPr>
          <p:cNvSpPr txBox="1"/>
          <p:nvPr/>
        </p:nvSpPr>
        <p:spPr>
          <a:xfrm>
            <a:off x="3906294" y="1666383"/>
            <a:ext cx="1152939" cy="369332"/>
          </a:xfrm>
          <a:prstGeom prst="rect">
            <a:avLst/>
          </a:prstGeom>
          <a:noFill/>
        </p:spPr>
        <p:txBody>
          <a:bodyPr wrap="square" rtlCol="0">
            <a:spAutoFit/>
          </a:bodyPr>
          <a:lstStyle/>
          <a:p>
            <a:r>
              <a:rPr lang="en-US" dirty="0">
                <a:solidFill>
                  <a:srgbClr val="FF0000"/>
                </a:solidFill>
              </a:rPr>
              <a:t>r =0.78</a:t>
            </a:r>
          </a:p>
        </p:txBody>
      </p:sp>
      <p:sp>
        <p:nvSpPr>
          <p:cNvPr id="8" name="TextBox 7">
            <a:extLst>
              <a:ext uri="{FF2B5EF4-FFF2-40B4-BE49-F238E27FC236}">
                <a16:creationId xmlns:a16="http://schemas.microsoft.com/office/drawing/2014/main" id="{9D45D658-F85D-4CF2-AE75-5DB41503920C}"/>
              </a:ext>
            </a:extLst>
          </p:cNvPr>
          <p:cNvSpPr txBox="1"/>
          <p:nvPr/>
        </p:nvSpPr>
        <p:spPr>
          <a:xfrm>
            <a:off x="1767226" y="1666383"/>
            <a:ext cx="1152939" cy="369332"/>
          </a:xfrm>
          <a:prstGeom prst="rect">
            <a:avLst/>
          </a:prstGeom>
          <a:noFill/>
        </p:spPr>
        <p:txBody>
          <a:bodyPr wrap="square" rtlCol="0">
            <a:spAutoFit/>
          </a:bodyPr>
          <a:lstStyle/>
          <a:p>
            <a:r>
              <a:rPr lang="en-US" dirty="0">
                <a:solidFill>
                  <a:srgbClr val="FF0000"/>
                </a:solidFill>
              </a:rPr>
              <a:t>r =0.82</a:t>
            </a:r>
          </a:p>
        </p:txBody>
      </p:sp>
      <p:sp>
        <p:nvSpPr>
          <p:cNvPr id="12" name="Rectangle 11">
            <a:extLst>
              <a:ext uri="{FF2B5EF4-FFF2-40B4-BE49-F238E27FC236}">
                <a16:creationId xmlns:a16="http://schemas.microsoft.com/office/drawing/2014/main" id="{B63ADBD5-EA37-4982-A76C-97B44DAD6362}"/>
              </a:ext>
            </a:extLst>
          </p:cNvPr>
          <p:cNvSpPr/>
          <p:nvPr/>
        </p:nvSpPr>
        <p:spPr>
          <a:xfrm>
            <a:off x="2576222" y="1112050"/>
            <a:ext cx="1371600" cy="3815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96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childTnLst>
                          </p:cTn>
                        </p:par>
                        <p:par>
                          <p:cTn id="16" fill="hold">
                            <p:stCondLst>
                              <p:cond delay="500"/>
                            </p:stCondLst>
                            <p:childTnLst>
                              <p:par>
                                <p:cTn id="17" presetID="3" presetClass="emph" presetSubtype="2" fill="hold" grpId="1" nodeType="afterEffect">
                                  <p:stCondLst>
                                    <p:cond delay="0"/>
                                  </p:stCondLst>
                                  <p:childTnLst>
                                    <p:animClr clrSpc="rgb" dir="cw">
                                      <p:cBhvr override="childStyle">
                                        <p:cTn id="18" dur="500" fill="hold"/>
                                        <p:tgtEl>
                                          <p:spTgt spid="5"/>
                                        </p:tgtEl>
                                        <p:attrNameLst>
                                          <p:attrName>style.color</p:attrName>
                                        </p:attrNameLst>
                                      </p:cBhvr>
                                      <p:to>
                                        <a:srgbClr val="B2B2B2"/>
                                      </p:to>
                                    </p:animClr>
                                  </p:childTnLst>
                                </p:cTn>
                              </p:par>
                              <p:par>
                                <p:cTn id="19" presetID="3" presetClass="emph" presetSubtype="2" fill="hold" grpId="1" nodeType="withEffect">
                                  <p:stCondLst>
                                    <p:cond delay="0"/>
                                  </p:stCondLst>
                                  <p:childTnLst>
                                    <p:animClr clrSpc="rgb" dir="cw">
                                      <p:cBhvr override="childStyle">
                                        <p:cTn id="20" dur="500" fill="hold"/>
                                        <p:tgtEl>
                                          <p:spTgt spid="8"/>
                                        </p:tgtEl>
                                        <p:attrNameLst>
                                          <p:attrName>style.color</p:attrName>
                                        </p:attrNameLst>
                                      </p:cBhvr>
                                      <p:to>
                                        <a:srgbClr val="B2B2B2"/>
                                      </p:to>
                                    </p:animClr>
                                  </p:childTnLst>
                                </p:cTn>
                              </p:par>
                              <p:par>
                                <p:cTn id="21" presetID="3" presetClass="emph" presetSubtype="2" fill="hold" nodeType="withEffect">
                                  <p:stCondLst>
                                    <p:cond delay="0"/>
                                  </p:stCondLst>
                                  <p:childTnLst>
                                    <p:animClr clrSpc="rgb" dir="cw">
                                      <p:cBhvr override="childStyle">
                                        <p:cTn id="22" dur="500" fill="hold"/>
                                        <p:tgtEl>
                                          <p:spTgt spid="4">
                                            <p:txEl>
                                              <p:pRg st="0" end="0"/>
                                            </p:txEl>
                                          </p:spTgt>
                                        </p:tgtEl>
                                        <p:attrNameLst>
                                          <p:attrName>style.color</p:attrName>
                                        </p:attrNameLst>
                                      </p:cBhvr>
                                      <p:to>
                                        <a:srgbClr val="B2B2B2"/>
                                      </p:to>
                                    </p:animClr>
                                  </p:childTnLst>
                                </p:cTn>
                              </p:par>
                              <p:par>
                                <p:cTn id="23" presetID="7" presetClass="emph" presetSubtype="2" fill="hold" nodeType="withEffect">
                                  <p:stCondLst>
                                    <p:cond delay="0"/>
                                  </p:stCondLst>
                                  <p:childTnLst>
                                    <p:animClr clrSpc="rgb" dir="cw">
                                      <p:cBhvr>
                                        <p:cTn id="24" dur="500" fill="hold"/>
                                        <p:tgtEl>
                                          <p:spTgt spid="22"/>
                                        </p:tgtEl>
                                        <p:attrNameLst>
                                          <p:attrName>stroke.color</p:attrName>
                                        </p:attrNameLst>
                                      </p:cBhvr>
                                      <p:to>
                                        <a:srgbClr val="B2B2B2"/>
                                      </p:to>
                                    </p:animClr>
                                    <p:set>
                                      <p:cBhvr>
                                        <p:cTn id="25" dur="500" fill="hold"/>
                                        <p:tgtEl>
                                          <p:spTgt spid="22"/>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500" fill="hold"/>
                                        <p:tgtEl>
                                          <p:spTgt spid="25"/>
                                        </p:tgtEl>
                                        <p:attrNameLst>
                                          <p:attrName>stroke.color</p:attrName>
                                        </p:attrNameLst>
                                      </p:cBhvr>
                                      <p:to>
                                        <a:srgbClr val="B2B2B2"/>
                                      </p:to>
                                    </p:animClr>
                                    <p:set>
                                      <p:cBhvr>
                                        <p:cTn id="28" dur="500" fill="hold"/>
                                        <p:tgtEl>
                                          <p:spTgt spid="2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TZC vs Count-Based Metrics</a:t>
            </a:r>
          </a:p>
        </p:txBody>
      </p:sp>
      <p:sp>
        <p:nvSpPr>
          <p:cNvPr id="37" name="Rectangle 36">
            <a:extLst>
              <a:ext uri="{FF2B5EF4-FFF2-40B4-BE49-F238E27FC236}">
                <a16:creationId xmlns:a16="http://schemas.microsoft.com/office/drawing/2014/main" id="{4B09CA68-11D4-459B-BDE4-9ACFAF439E35}"/>
              </a:ext>
            </a:extLst>
          </p:cNvPr>
          <p:cNvSpPr/>
          <p:nvPr/>
        </p:nvSpPr>
        <p:spPr>
          <a:xfrm>
            <a:off x="3483326" y="2441050"/>
            <a:ext cx="151060" cy="24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catter chart&#10;&#10;Description automatically generated">
            <a:extLst>
              <a:ext uri="{FF2B5EF4-FFF2-40B4-BE49-F238E27FC236}">
                <a16:creationId xmlns:a16="http://schemas.microsoft.com/office/drawing/2014/main" id="{3139699C-43CC-4EDD-ADAB-DE45C87D6A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833" y="1249519"/>
            <a:ext cx="2644463" cy="2644463"/>
          </a:xfrm>
          <a:prstGeom prst="rect">
            <a:avLst/>
          </a:prstGeom>
          <a:ln>
            <a:solidFill>
              <a:schemeClr val="tx1"/>
            </a:solidFill>
          </a:ln>
        </p:spPr>
      </p:pic>
      <p:pic>
        <p:nvPicPr>
          <p:cNvPr id="5" name="Picture 4" descr="A picture containing scatter chart&#10;&#10;Description automatically generated">
            <a:extLst>
              <a:ext uri="{FF2B5EF4-FFF2-40B4-BE49-F238E27FC236}">
                <a16:creationId xmlns:a16="http://schemas.microsoft.com/office/drawing/2014/main" id="{6D32CF91-C94E-4521-9434-B6DE0BBA77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43246" y="514350"/>
            <a:ext cx="3931920" cy="3931920"/>
          </a:xfrm>
          <a:prstGeom prst="rect">
            <a:avLst/>
          </a:prstGeom>
        </p:spPr>
      </p:pic>
      <p:sp>
        <p:nvSpPr>
          <p:cNvPr id="2" name="TextBox 1">
            <a:extLst>
              <a:ext uri="{FF2B5EF4-FFF2-40B4-BE49-F238E27FC236}">
                <a16:creationId xmlns:a16="http://schemas.microsoft.com/office/drawing/2014/main" id="{016A5DDE-955D-4BEC-86B3-2AFE46CB1057}"/>
              </a:ext>
            </a:extLst>
          </p:cNvPr>
          <p:cNvSpPr txBox="1"/>
          <p:nvPr/>
        </p:nvSpPr>
        <p:spPr>
          <a:xfrm>
            <a:off x="44604" y="4242705"/>
            <a:ext cx="3346167" cy="456535"/>
          </a:xfrm>
          <a:prstGeom prst="rect">
            <a:avLst/>
          </a:prstGeom>
          <a:noFill/>
        </p:spPr>
        <p:txBody>
          <a:bodyPr wrap="square" rtlCol="0">
            <a:spAutoFit/>
          </a:bodyPr>
          <a:lstStyle/>
          <a:p>
            <a:pPr>
              <a:spcAft>
                <a:spcPts val="200"/>
              </a:spcAft>
            </a:pPr>
            <a:r>
              <a:rPr lang="en-US" sz="1100" dirty="0"/>
              <a:t>Adjusted for wear time using the residual method</a:t>
            </a:r>
          </a:p>
          <a:p>
            <a:r>
              <a:rPr lang="en-US" sz="1100" dirty="0"/>
              <a:t>(Willett &amp; </a:t>
            </a:r>
            <a:r>
              <a:rPr lang="en-US" sz="1100" dirty="0" err="1"/>
              <a:t>Stampfer</a:t>
            </a:r>
            <a:r>
              <a:rPr lang="en-US" sz="1100" dirty="0"/>
              <a:t> </a:t>
            </a:r>
            <a:r>
              <a:rPr lang="en-US" sz="1100" i="1" dirty="0"/>
              <a:t>Am J Epidemiol</a:t>
            </a:r>
            <a:r>
              <a:rPr lang="en-US" sz="1100" dirty="0"/>
              <a:t> 1986)</a:t>
            </a:r>
          </a:p>
        </p:txBody>
      </p:sp>
    </p:spTree>
    <p:extLst>
      <p:ext uri="{BB962C8B-B14F-4D97-AF65-F5344CB8AC3E}">
        <p14:creationId xmlns:p14="http://schemas.microsoft.com/office/powerpoint/2010/main" val="41605505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F6086AB-1C1D-4BD1-BF68-FCC3C3BD5444}"/>
              </a:ext>
            </a:extLst>
          </p:cNvPr>
          <p:cNvSpPr/>
          <p:nvPr/>
        </p:nvSpPr>
        <p:spPr>
          <a:xfrm>
            <a:off x="0" y="4632960"/>
            <a:ext cx="6858000" cy="510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8DE9D47-E1F4-4E20-9F85-FEA27FF7D780}"/>
              </a:ext>
            </a:extLst>
          </p:cNvPr>
          <p:cNvGrpSpPr/>
          <p:nvPr/>
        </p:nvGrpSpPr>
        <p:grpSpPr>
          <a:xfrm>
            <a:off x="548640" y="563714"/>
            <a:ext cx="4471639" cy="4466036"/>
            <a:chOff x="838200" y="495134"/>
            <a:chExt cx="4471639" cy="4466036"/>
          </a:xfrm>
        </p:grpSpPr>
        <p:pic>
          <p:nvPicPr>
            <p:cNvPr id="3" name="Picture 2" descr="Chart, treemap chart&#10;&#10;Description automatically generated">
              <a:extLst>
                <a:ext uri="{FF2B5EF4-FFF2-40B4-BE49-F238E27FC236}">
                  <a16:creationId xmlns:a16="http://schemas.microsoft.com/office/drawing/2014/main" id="{C4642701-E2D1-496D-9368-0056AF3282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8200" y="495134"/>
              <a:ext cx="4471639" cy="4275152"/>
            </a:xfrm>
            <a:prstGeom prst="rect">
              <a:avLst/>
            </a:prstGeom>
          </p:spPr>
        </p:pic>
        <p:pic>
          <p:nvPicPr>
            <p:cNvPr id="4" name="Picture 3" descr="Chart, treemap chart&#10;&#10;Description automatically generated">
              <a:extLst>
                <a:ext uri="{FF2B5EF4-FFF2-40B4-BE49-F238E27FC236}">
                  <a16:creationId xmlns:a16="http://schemas.microsoft.com/office/drawing/2014/main" id="{494818A8-556F-49C6-A3CF-4AD7EB83EFB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490748" y="4823183"/>
              <a:ext cx="1800303" cy="137987"/>
            </a:xfrm>
            <a:prstGeom prst="rect">
              <a:avLst/>
            </a:prstGeom>
          </p:spPr>
        </p:pic>
      </p:grpSp>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Summary: Spearman Correlations (95% CIs)</a:t>
            </a:r>
          </a:p>
        </p:txBody>
      </p:sp>
      <p:sp>
        <p:nvSpPr>
          <p:cNvPr id="12" name="Rectangle 11">
            <a:extLst>
              <a:ext uri="{FF2B5EF4-FFF2-40B4-BE49-F238E27FC236}">
                <a16:creationId xmlns:a16="http://schemas.microsoft.com/office/drawing/2014/main" id="{75F40E7F-5594-4206-BFCF-2BA900002D5E}"/>
              </a:ext>
            </a:extLst>
          </p:cNvPr>
          <p:cNvSpPr/>
          <p:nvPr/>
        </p:nvSpPr>
        <p:spPr>
          <a:xfrm>
            <a:off x="1527990" y="4108786"/>
            <a:ext cx="836122" cy="458847"/>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F9B68B-6DF3-452E-B3DA-2B38B544BD6E}"/>
              </a:ext>
            </a:extLst>
          </p:cNvPr>
          <p:cNvSpPr/>
          <p:nvPr/>
        </p:nvSpPr>
        <p:spPr>
          <a:xfrm>
            <a:off x="3274553" y="2097887"/>
            <a:ext cx="836122" cy="458847"/>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B449A8-5614-44A0-9F64-F02C9176CBC1}"/>
              </a:ext>
            </a:extLst>
          </p:cNvPr>
          <p:cNvSpPr/>
          <p:nvPr/>
        </p:nvSpPr>
        <p:spPr>
          <a:xfrm>
            <a:off x="2403057" y="3101870"/>
            <a:ext cx="836122" cy="458847"/>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BB303F9-C04B-41E3-B525-E0F43A42662A}"/>
              </a:ext>
            </a:extLst>
          </p:cNvPr>
          <p:cNvSpPr/>
          <p:nvPr/>
        </p:nvSpPr>
        <p:spPr>
          <a:xfrm>
            <a:off x="4147688" y="589007"/>
            <a:ext cx="836122" cy="458847"/>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AB99498-52B4-48FD-8B62-377FD8B95298}"/>
              </a:ext>
            </a:extLst>
          </p:cNvPr>
          <p:cNvSpPr/>
          <p:nvPr/>
        </p:nvSpPr>
        <p:spPr>
          <a:xfrm>
            <a:off x="2404442" y="1135439"/>
            <a:ext cx="836122" cy="438454"/>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713E3C4E-D3D7-42A1-A26F-9A4F10D16BC6}"/>
              </a:ext>
            </a:extLst>
          </p:cNvPr>
          <p:cNvGrpSpPr/>
          <p:nvPr/>
        </p:nvGrpSpPr>
        <p:grpSpPr>
          <a:xfrm>
            <a:off x="5141304" y="709777"/>
            <a:ext cx="1295425" cy="3854927"/>
            <a:chOff x="5430864" y="443077"/>
            <a:chExt cx="1295425" cy="3854927"/>
          </a:xfrm>
        </p:grpSpPr>
        <p:grpSp>
          <p:nvGrpSpPr>
            <p:cNvPr id="27" name="Group 26">
              <a:extLst>
                <a:ext uri="{FF2B5EF4-FFF2-40B4-BE49-F238E27FC236}">
                  <a16:creationId xmlns:a16="http://schemas.microsoft.com/office/drawing/2014/main" id="{E65FFE6A-1837-42B7-B808-C1AAAC0E299F}"/>
                </a:ext>
              </a:extLst>
            </p:cNvPr>
            <p:cNvGrpSpPr/>
            <p:nvPr/>
          </p:nvGrpSpPr>
          <p:grpSpPr>
            <a:xfrm>
              <a:off x="5491212" y="1066859"/>
              <a:ext cx="900408" cy="3231145"/>
              <a:chOff x="5371340" y="805827"/>
              <a:chExt cx="900408" cy="3231145"/>
            </a:xfrm>
          </p:grpSpPr>
          <p:pic>
            <p:nvPicPr>
              <p:cNvPr id="2" name="Picture 1" descr="Chart, treemap chart&#10;&#10;Description automatically generated">
                <a:extLst>
                  <a:ext uri="{FF2B5EF4-FFF2-40B4-BE49-F238E27FC236}">
                    <a16:creationId xmlns:a16="http://schemas.microsoft.com/office/drawing/2014/main" id="{B7F12FE9-0382-4FC8-83D2-6A24DFEC562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16200000" flipV="1">
                <a:off x="4569717" y="2201356"/>
                <a:ext cx="2992693" cy="411369"/>
              </a:xfrm>
              <a:prstGeom prst="rect">
                <a:avLst/>
              </a:prstGeom>
            </p:spPr>
          </p:pic>
          <p:grpSp>
            <p:nvGrpSpPr>
              <p:cNvPr id="16" name="Group 15">
                <a:extLst>
                  <a:ext uri="{FF2B5EF4-FFF2-40B4-BE49-F238E27FC236}">
                    <a16:creationId xmlns:a16="http://schemas.microsoft.com/office/drawing/2014/main" id="{2A9DA433-E72D-4C4A-B0AD-04CCAE3560B2}"/>
                  </a:ext>
                </a:extLst>
              </p:cNvPr>
              <p:cNvGrpSpPr/>
              <p:nvPr/>
            </p:nvGrpSpPr>
            <p:grpSpPr>
              <a:xfrm>
                <a:off x="5371340" y="805827"/>
                <a:ext cx="588755" cy="3231145"/>
                <a:chOff x="5371340" y="805827"/>
                <a:chExt cx="588755" cy="3231145"/>
              </a:xfrm>
            </p:grpSpPr>
            <p:sp>
              <p:nvSpPr>
                <p:cNvPr id="7" name="TextBox 6">
                  <a:extLst>
                    <a:ext uri="{FF2B5EF4-FFF2-40B4-BE49-F238E27FC236}">
                      <a16:creationId xmlns:a16="http://schemas.microsoft.com/office/drawing/2014/main" id="{6C33CC47-52FE-4C0D-90F6-7F633266BF2C}"/>
                    </a:ext>
                  </a:extLst>
                </p:cNvPr>
                <p:cNvSpPr txBox="1"/>
                <p:nvPr/>
              </p:nvSpPr>
              <p:spPr>
                <a:xfrm>
                  <a:off x="5371340" y="805827"/>
                  <a:ext cx="588755" cy="323165"/>
                </a:xfrm>
                <a:prstGeom prst="rect">
                  <a:avLst/>
                </a:prstGeom>
                <a:noFill/>
              </p:spPr>
              <p:txBody>
                <a:bodyPr wrap="square" rtlCol="0">
                  <a:spAutoFit/>
                </a:bodyPr>
                <a:lstStyle/>
                <a:p>
                  <a:pPr algn="r"/>
                  <a:r>
                    <a:rPr lang="en-US" sz="1500" dirty="0">
                      <a:latin typeface="Arial" panose="020B0604020202020204" pitchFamily="34" charset="0"/>
                      <a:cs typeface="Arial" panose="020B0604020202020204" pitchFamily="34" charset="0"/>
                    </a:rPr>
                    <a:t>1.0</a:t>
                  </a:r>
                </a:p>
              </p:txBody>
            </p:sp>
            <p:sp>
              <p:nvSpPr>
                <p:cNvPr id="8" name="TextBox 7">
                  <a:extLst>
                    <a:ext uri="{FF2B5EF4-FFF2-40B4-BE49-F238E27FC236}">
                      <a16:creationId xmlns:a16="http://schemas.microsoft.com/office/drawing/2014/main" id="{6A99C308-242C-4556-82D6-2FAA0BE785CD}"/>
                    </a:ext>
                  </a:extLst>
                </p:cNvPr>
                <p:cNvSpPr txBox="1"/>
                <p:nvPr/>
              </p:nvSpPr>
              <p:spPr>
                <a:xfrm>
                  <a:off x="5371340" y="1527519"/>
                  <a:ext cx="588755" cy="323165"/>
                </a:xfrm>
                <a:prstGeom prst="rect">
                  <a:avLst/>
                </a:prstGeom>
                <a:noFill/>
              </p:spPr>
              <p:txBody>
                <a:bodyPr wrap="square" rtlCol="0">
                  <a:spAutoFit/>
                </a:bodyPr>
                <a:lstStyle/>
                <a:p>
                  <a:pPr algn="r"/>
                  <a:r>
                    <a:rPr lang="en-US" sz="1500" dirty="0">
                      <a:latin typeface="Arial" panose="020B0604020202020204" pitchFamily="34" charset="0"/>
                      <a:cs typeface="Arial" panose="020B0604020202020204" pitchFamily="34" charset="0"/>
                    </a:rPr>
                    <a:t>0.5</a:t>
                  </a:r>
                </a:p>
              </p:txBody>
            </p:sp>
            <p:sp>
              <p:nvSpPr>
                <p:cNvPr id="9" name="TextBox 8">
                  <a:extLst>
                    <a:ext uri="{FF2B5EF4-FFF2-40B4-BE49-F238E27FC236}">
                      <a16:creationId xmlns:a16="http://schemas.microsoft.com/office/drawing/2014/main" id="{90422FEC-A10C-42AE-9E25-19560CCEA75C}"/>
                    </a:ext>
                  </a:extLst>
                </p:cNvPr>
                <p:cNvSpPr txBox="1"/>
                <p:nvPr/>
              </p:nvSpPr>
              <p:spPr>
                <a:xfrm>
                  <a:off x="5371340" y="2263378"/>
                  <a:ext cx="588755" cy="323165"/>
                </a:xfrm>
                <a:prstGeom prst="rect">
                  <a:avLst/>
                </a:prstGeom>
                <a:noFill/>
              </p:spPr>
              <p:txBody>
                <a:bodyPr wrap="square" rtlCol="0">
                  <a:spAutoFit/>
                </a:bodyPr>
                <a:lstStyle/>
                <a:p>
                  <a:pPr algn="r"/>
                  <a:r>
                    <a:rPr lang="en-US" sz="1500" dirty="0">
                      <a:latin typeface="Arial" panose="020B0604020202020204" pitchFamily="34" charset="0"/>
                      <a:cs typeface="Arial" panose="020B0604020202020204" pitchFamily="34" charset="0"/>
                    </a:rPr>
                    <a:t>0.0</a:t>
                  </a:r>
                </a:p>
              </p:txBody>
            </p:sp>
            <p:sp>
              <p:nvSpPr>
                <p:cNvPr id="10" name="TextBox 9">
                  <a:extLst>
                    <a:ext uri="{FF2B5EF4-FFF2-40B4-BE49-F238E27FC236}">
                      <a16:creationId xmlns:a16="http://schemas.microsoft.com/office/drawing/2014/main" id="{DBDA051A-EFC2-41D7-B3F7-57FCE39A50E7}"/>
                    </a:ext>
                  </a:extLst>
                </p:cNvPr>
                <p:cNvSpPr txBox="1"/>
                <p:nvPr/>
              </p:nvSpPr>
              <p:spPr>
                <a:xfrm>
                  <a:off x="5371340" y="3713807"/>
                  <a:ext cx="588755" cy="323165"/>
                </a:xfrm>
                <a:prstGeom prst="rect">
                  <a:avLst/>
                </a:prstGeom>
                <a:noFill/>
              </p:spPr>
              <p:txBody>
                <a:bodyPr wrap="square" rtlCol="0">
                  <a:spAutoFit/>
                </a:bodyPr>
                <a:lstStyle/>
                <a:p>
                  <a:pPr algn="r"/>
                  <a:r>
                    <a:rPr lang="en-US" sz="1500" dirty="0">
                      <a:latin typeface="Arial" panose="020B0604020202020204" pitchFamily="34" charset="0"/>
                      <a:cs typeface="Arial" panose="020B0604020202020204" pitchFamily="34" charset="0"/>
                    </a:rPr>
                    <a:t>-1.0</a:t>
                  </a:r>
                </a:p>
              </p:txBody>
            </p:sp>
            <p:sp>
              <p:nvSpPr>
                <p:cNvPr id="11" name="TextBox 10">
                  <a:extLst>
                    <a:ext uri="{FF2B5EF4-FFF2-40B4-BE49-F238E27FC236}">
                      <a16:creationId xmlns:a16="http://schemas.microsoft.com/office/drawing/2014/main" id="{95A5A5D2-D437-41E6-A572-9DED7D1C2A4A}"/>
                    </a:ext>
                  </a:extLst>
                </p:cNvPr>
                <p:cNvSpPr txBox="1"/>
                <p:nvPr/>
              </p:nvSpPr>
              <p:spPr>
                <a:xfrm>
                  <a:off x="5371340" y="2986183"/>
                  <a:ext cx="588755" cy="323165"/>
                </a:xfrm>
                <a:prstGeom prst="rect">
                  <a:avLst/>
                </a:prstGeom>
                <a:noFill/>
              </p:spPr>
              <p:txBody>
                <a:bodyPr wrap="square" rtlCol="0">
                  <a:spAutoFit/>
                </a:bodyPr>
                <a:lstStyle/>
                <a:p>
                  <a:pPr algn="r"/>
                  <a:r>
                    <a:rPr lang="en-US" sz="1500" dirty="0">
                      <a:latin typeface="Arial" panose="020B0604020202020204" pitchFamily="34" charset="0"/>
                      <a:cs typeface="Arial" panose="020B0604020202020204" pitchFamily="34" charset="0"/>
                    </a:rPr>
                    <a:t>-0.5</a:t>
                  </a:r>
                </a:p>
              </p:txBody>
            </p:sp>
          </p:grpSp>
        </p:grpSp>
        <p:sp>
          <p:nvSpPr>
            <p:cNvPr id="29" name="TextBox 28">
              <a:extLst>
                <a:ext uri="{FF2B5EF4-FFF2-40B4-BE49-F238E27FC236}">
                  <a16:creationId xmlns:a16="http://schemas.microsoft.com/office/drawing/2014/main" id="{BA01F701-3345-419F-94FB-4DF452228B4F}"/>
                </a:ext>
              </a:extLst>
            </p:cNvPr>
            <p:cNvSpPr txBox="1"/>
            <p:nvPr/>
          </p:nvSpPr>
          <p:spPr>
            <a:xfrm>
              <a:off x="5430864" y="443077"/>
              <a:ext cx="1295425"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Spearman Correlation</a:t>
              </a:r>
            </a:p>
          </p:txBody>
        </p:sp>
      </p:grpSp>
    </p:spTree>
    <p:extLst>
      <p:ext uri="{BB962C8B-B14F-4D97-AF65-F5344CB8AC3E}">
        <p14:creationId xmlns:p14="http://schemas.microsoft.com/office/powerpoint/2010/main" val="147606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inVertic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7" grpId="0" animBg="1"/>
      <p:bldP spid="19" grpId="0" animBg="1"/>
      <p:bldP spid="2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0AE530-A9AB-4747-A8A1-5E9E3BB7470F}"/>
              </a:ext>
            </a:extLst>
          </p:cNvPr>
          <p:cNvSpPr/>
          <p:nvPr/>
        </p:nvSpPr>
        <p:spPr>
          <a:xfrm>
            <a:off x="0" y="2147001"/>
            <a:ext cx="6856715" cy="849499"/>
          </a:xfrm>
          <a:prstGeom prst="rect">
            <a:avLst/>
          </a:prstGeom>
          <a:solidFill>
            <a:srgbClr val="4B9CD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sp>
        <p:nvSpPr>
          <p:cNvPr id="6" name="Title 1"/>
          <p:cNvSpPr txBox="1">
            <a:spLocks/>
          </p:cNvSpPr>
          <p:nvPr/>
        </p:nvSpPr>
        <p:spPr>
          <a:xfrm>
            <a:off x="8467" y="2029377"/>
            <a:ext cx="6856715" cy="1088473"/>
          </a:xfrm>
          <a:prstGeom prst="rect">
            <a:avLst/>
          </a:prstGeom>
        </p:spPr>
        <p:txBody>
          <a:bodyPr vert="horz" lIns="38576" tIns="19289" rIns="38576" bIns="19289"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buClr>
                <a:schemeClr val="accent1"/>
              </a:buClr>
            </a:pPr>
            <a:r>
              <a:rPr lang="en-US" sz="2800" b="1" dirty="0">
                <a:solidFill>
                  <a:schemeClr val="bg1"/>
                </a:solidFill>
                <a:latin typeface="Avenir Next Medium" panose="020B0503020202020204" pitchFamily="34" charset="0"/>
                <a:ea typeface="Arial" charset="0"/>
                <a:cs typeface="Arial" charset="0"/>
              </a:rPr>
              <a:t>Future Directions</a:t>
            </a:r>
            <a:endParaRPr lang="en-US" sz="2800" dirty="0">
              <a:solidFill>
                <a:schemeClr val="bg1"/>
              </a:solidFill>
              <a:latin typeface="Avenir Next Medium" panose="020B0503020202020204" pitchFamily="34" charset="0"/>
              <a:ea typeface="Arial" charset="0"/>
              <a:cs typeface="Arial" charset="0"/>
            </a:endParaRPr>
          </a:p>
        </p:txBody>
      </p:sp>
      <p:sp>
        <p:nvSpPr>
          <p:cNvPr id="9" name="Rectangle 8">
            <a:extLst>
              <a:ext uri="{FF2B5EF4-FFF2-40B4-BE49-F238E27FC236}">
                <a16:creationId xmlns:a16="http://schemas.microsoft.com/office/drawing/2014/main" id="{EE928BA4-B954-2446-A634-2A2881736F63}"/>
              </a:ext>
            </a:extLst>
          </p:cNvPr>
          <p:cNvSpPr/>
          <p:nvPr/>
        </p:nvSpPr>
        <p:spPr>
          <a:xfrm>
            <a:off x="0" y="2112712"/>
            <a:ext cx="6858000" cy="46292"/>
          </a:xfrm>
          <a:prstGeom prst="rect">
            <a:avLst/>
          </a:prstGeom>
          <a:solidFill>
            <a:srgbClr val="1329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sp>
        <p:nvSpPr>
          <p:cNvPr id="10" name="Rectangle 9">
            <a:extLst>
              <a:ext uri="{FF2B5EF4-FFF2-40B4-BE49-F238E27FC236}">
                <a16:creationId xmlns:a16="http://schemas.microsoft.com/office/drawing/2014/main" id="{45541157-4634-4242-A76C-E7F2CD898D24}"/>
              </a:ext>
            </a:extLst>
          </p:cNvPr>
          <p:cNvSpPr/>
          <p:nvPr/>
        </p:nvSpPr>
        <p:spPr>
          <a:xfrm>
            <a:off x="0" y="2996500"/>
            <a:ext cx="6858000" cy="46292"/>
          </a:xfrm>
          <a:prstGeom prst="rect">
            <a:avLst/>
          </a:prstGeom>
          <a:solidFill>
            <a:srgbClr val="1329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spTree>
    <p:extLst>
      <p:ext uri="{BB962C8B-B14F-4D97-AF65-F5344CB8AC3E}">
        <p14:creationId xmlns:p14="http://schemas.microsoft.com/office/powerpoint/2010/main" val="4685676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138A2B6-0B65-4819-AC28-128F9329AA65}"/>
              </a:ext>
            </a:extLst>
          </p:cNvPr>
          <p:cNvPicPr>
            <a:picLocks noChangeAspect="1"/>
          </p:cNvPicPr>
          <p:nvPr/>
        </p:nvPicPr>
        <p:blipFill>
          <a:blip r:embed="rId4"/>
          <a:stretch>
            <a:fillRect/>
          </a:stretch>
        </p:blipFill>
        <p:spPr>
          <a:xfrm rot="19472330">
            <a:off x="2736200" y="2547474"/>
            <a:ext cx="3744129" cy="1857740"/>
          </a:xfrm>
          <a:prstGeom prst="rect">
            <a:avLst/>
          </a:prstGeom>
        </p:spPr>
      </p:pic>
      <p:sp>
        <p:nvSpPr>
          <p:cNvPr id="16" name="Rectangle 15">
            <a:extLst>
              <a:ext uri="{FF2B5EF4-FFF2-40B4-BE49-F238E27FC236}">
                <a16:creationId xmlns:a16="http://schemas.microsoft.com/office/drawing/2014/main" id="{986B9CFA-57E7-4965-A337-A56F557AF2C6}"/>
              </a:ext>
            </a:extLst>
          </p:cNvPr>
          <p:cNvSpPr/>
          <p:nvPr/>
        </p:nvSpPr>
        <p:spPr>
          <a:xfrm rot="19280694">
            <a:off x="3569506" y="2923964"/>
            <a:ext cx="549811" cy="122059"/>
          </a:xfrm>
          <a:prstGeom prst="rect">
            <a:avLst/>
          </a:prstGeom>
          <a:solidFill>
            <a:srgbClr val="FFFFFF">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Summary from today</a:t>
            </a:r>
          </a:p>
        </p:txBody>
      </p:sp>
      <p:sp>
        <p:nvSpPr>
          <p:cNvPr id="20" name="Arrow: Right 19">
            <a:extLst>
              <a:ext uri="{FF2B5EF4-FFF2-40B4-BE49-F238E27FC236}">
                <a16:creationId xmlns:a16="http://schemas.microsoft.com/office/drawing/2014/main" id="{27CF4134-1DF6-401F-89A6-D673EB0812D4}"/>
              </a:ext>
            </a:extLst>
          </p:cNvPr>
          <p:cNvSpPr/>
          <p:nvPr/>
        </p:nvSpPr>
        <p:spPr>
          <a:xfrm rot="3158587">
            <a:off x="5126617" y="4114261"/>
            <a:ext cx="411931" cy="470497"/>
          </a:xfrm>
          <a:prstGeom prst="rightArrow">
            <a:avLst>
              <a:gd name="adj1" fmla="val 4416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853B177-5141-43AA-8562-955BC3E34DA7}"/>
              </a:ext>
            </a:extLst>
          </p:cNvPr>
          <p:cNvSpPr/>
          <p:nvPr/>
        </p:nvSpPr>
        <p:spPr>
          <a:xfrm>
            <a:off x="288963" y="834587"/>
            <a:ext cx="2377440" cy="1463040"/>
          </a:xfrm>
          <a:prstGeom prst="ellipse">
            <a:avLst/>
          </a:prstGeom>
          <a:solidFill>
            <a:srgbClr val="4472C4">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solidFill>
                  <a:schemeClr val="tx1"/>
                </a:solidFill>
              </a:rPr>
              <a:t>Data quality checks</a:t>
            </a:r>
          </a:p>
        </p:txBody>
      </p:sp>
      <p:sp>
        <p:nvSpPr>
          <p:cNvPr id="11" name="Oval 10">
            <a:extLst>
              <a:ext uri="{FF2B5EF4-FFF2-40B4-BE49-F238E27FC236}">
                <a16:creationId xmlns:a16="http://schemas.microsoft.com/office/drawing/2014/main" id="{349A9C55-C43E-4F2B-9BA3-43837CED19C9}"/>
              </a:ext>
            </a:extLst>
          </p:cNvPr>
          <p:cNvSpPr/>
          <p:nvPr/>
        </p:nvSpPr>
        <p:spPr>
          <a:xfrm>
            <a:off x="49123" y="2410572"/>
            <a:ext cx="2991730" cy="1108382"/>
          </a:xfrm>
          <a:prstGeom prst="ellipse">
            <a:avLst/>
          </a:prstGeom>
          <a:solidFill>
            <a:srgbClr val="4472C4">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Correlations  between step-based metrics &amp; counts</a:t>
            </a:r>
          </a:p>
        </p:txBody>
      </p:sp>
      <p:sp>
        <p:nvSpPr>
          <p:cNvPr id="12" name="Oval 11">
            <a:extLst>
              <a:ext uri="{FF2B5EF4-FFF2-40B4-BE49-F238E27FC236}">
                <a16:creationId xmlns:a16="http://schemas.microsoft.com/office/drawing/2014/main" id="{99A342CB-EDDC-46BE-A660-1409760E6F8B}"/>
              </a:ext>
            </a:extLst>
          </p:cNvPr>
          <p:cNvSpPr/>
          <p:nvPr/>
        </p:nvSpPr>
        <p:spPr>
          <a:xfrm>
            <a:off x="2566173" y="1916211"/>
            <a:ext cx="1554480" cy="640080"/>
          </a:xfrm>
          <a:prstGeom prst="ellipse">
            <a:avLst/>
          </a:prstGeom>
          <a:solidFill>
            <a:srgbClr val="4472C4">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Sample descriptives</a:t>
            </a:r>
          </a:p>
        </p:txBody>
      </p:sp>
      <p:sp>
        <p:nvSpPr>
          <p:cNvPr id="7" name="Oval 6">
            <a:extLst>
              <a:ext uri="{FF2B5EF4-FFF2-40B4-BE49-F238E27FC236}">
                <a16:creationId xmlns:a16="http://schemas.microsoft.com/office/drawing/2014/main" id="{E21D6670-E85F-4D0B-B8E8-94ED772D8C17}"/>
              </a:ext>
            </a:extLst>
          </p:cNvPr>
          <p:cNvSpPr/>
          <p:nvPr/>
        </p:nvSpPr>
        <p:spPr>
          <a:xfrm>
            <a:off x="2632986" y="667577"/>
            <a:ext cx="2617601" cy="1051560"/>
          </a:xfrm>
          <a:prstGeom prst="ellipse">
            <a:avLst/>
          </a:prstGeom>
          <a:solidFill>
            <a:srgbClr val="4472C4">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Epoch-level joint distributions of steps and counts</a:t>
            </a:r>
          </a:p>
        </p:txBody>
      </p:sp>
      <p:pic>
        <p:nvPicPr>
          <p:cNvPr id="17" name="Picture 16">
            <a:extLst>
              <a:ext uri="{FF2B5EF4-FFF2-40B4-BE49-F238E27FC236}">
                <a16:creationId xmlns:a16="http://schemas.microsoft.com/office/drawing/2014/main" id="{A4291AFC-B56C-4389-8764-209DDA44E08B}"/>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rot="19472330">
            <a:off x="2969853" y="3295395"/>
            <a:ext cx="3744129" cy="1033362"/>
          </a:xfrm>
          <a:prstGeom prst="rect">
            <a:avLst/>
          </a:prstGeom>
        </p:spPr>
      </p:pic>
      <p:sp>
        <p:nvSpPr>
          <p:cNvPr id="10" name="Oval 9">
            <a:extLst>
              <a:ext uri="{FF2B5EF4-FFF2-40B4-BE49-F238E27FC236}">
                <a16:creationId xmlns:a16="http://schemas.microsoft.com/office/drawing/2014/main" id="{CF443552-7662-415A-95BC-5C66378E0764}"/>
              </a:ext>
            </a:extLst>
          </p:cNvPr>
          <p:cNvSpPr/>
          <p:nvPr/>
        </p:nvSpPr>
        <p:spPr>
          <a:xfrm>
            <a:off x="3126118" y="2547473"/>
            <a:ext cx="1878327" cy="914400"/>
          </a:xfrm>
          <a:prstGeom prst="ellipse">
            <a:avLst/>
          </a:prstGeom>
          <a:solidFill>
            <a:srgbClr val="4472C4">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Adjusting for wear time</a:t>
            </a:r>
          </a:p>
        </p:txBody>
      </p:sp>
    </p:spTree>
    <p:extLst>
      <p:ext uri="{BB962C8B-B14F-4D97-AF65-F5344CB8AC3E}">
        <p14:creationId xmlns:p14="http://schemas.microsoft.com/office/powerpoint/2010/main" val="26023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80">
                                          <p:stCondLst>
                                            <p:cond delay="0"/>
                                          </p:stCondLst>
                                        </p:cTn>
                                        <p:tgtEl>
                                          <p:spTgt spid="19"/>
                                        </p:tgtEl>
                                      </p:cBhvr>
                                    </p:animEffect>
                                    <p:anim calcmode="lin" valueType="num">
                                      <p:cBhvr>
                                        <p:cTn id="29"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34" dur="26">
                                          <p:stCondLst>
                                            <p:cond delay="650"/>
                                          </p:stCondLst>
                                        </p:cTn>
                                        <p:tgtEl>
                                          <p:spTgt spid="19"/>
                                        </p:tgtEl>
                                      </p:cBhvr>
                                      <p:to x="100000" y="60000"/>
                                    </p:animScale>
                                    <p:animScale>
                                      <p:cBhvr>
                                        <p:cTn id="35" dur="166" decel="50000">
                                          <p:stCondLst>
                                            <p:cond delay="676"/>
                                          </p:stCondLst>
                                        </p:cTn>
                                        <p:tgtEl>
                                          <p:spTgt spid="19"/>
                                        </p:tgtEl>
                                      </p:cBhvr>
                                      <p:to x="100000" y="100000"/>
                                    </p:animScale>
                                    <p:animScale>
                                      <p:cBhvr>
                                        <p:cTn id="36" dur="26">
                                          <p:stCondLst>
                                            <p:cond delay="1312"/>
                                          </p:stCondLst>
                                        </p:cTn>
                                        <p:tgtEl>
                                          <p:spTgt spid="19"/>
                                        </p:tgtEl>
                                      </p:cBhvr>
                                      <p:to x="100000" y="80000"/>
                                    </p:animScale>
                                    <p:animScale>
                                      <p:cBhvr>
                                        <p:cTn id="37" dur="166" decel="50000">
                                          <p:stCondLst>
                                            <p:cond delay="1338"/>
                                          </p:stCondLst>
                                        </p:cTn>
                                        <p:tgtEl>
                                          <p:spTgt spid="19"/>
                                        </p:tgtEl>
                                      </p:cBhvr>
                                      <p:to x="100000" y="100000"/>
                                    </p:animScale>
                                    <p:animScale>
                                      <p:cBhvr>
                                        <p:cTn id="38" dur="26">
                                          <p:stCondLst>
                                            <p:cond delay="1642"/>
                                          </p:stCondLst>
                                        </p:cTn>
                                        <p:tgtEl>
                                          <p:spTgt spid="19"/>
                                        </p:tgtEl>
                                      </p:cBhvr>
                                      <p:to x="100000" y="90000"/>
                                    </p:animScale>
                                    <p:animScale>
                                      <p:cBhvr>
                                        <p:cTn id="39" dur="166" decel="50000">
                                          <p:stCondLst>
                                            <p:cond delay="1668"/>
                                          </p:stCondLst>
                                        </p:cTn>
                                        <p:tgtEl>
                                          <p:spTgt spid="19"/>
                                        </p:tgtEl>
                                      </p:cBhvr>
                                      <p:to x="100000" y="100000"/>
                                    </p:animScale>
                                    <p:animScale>
                                      <p:cBhvr>
                                        <p:cTn id="40" dur="26">
                                          <p:stCondLst>
                                            <p:cond delay="1808"/>
                                          </p:stCondLst>
                                        </p:cTn>
                                        <p:tgtEl>
                                          <p:spTgt spid="19"/>
                                        </p:tgtEl>
                                      </p:cBhvr>
                                      <p:to x="100000" y="95000"/>
                                    </p:animScale>
                                    <p:animScale>
                                      <p:cBhvr>
                                        <p:cTn id="41" dur="166" decel="50000">
                                          <p:stCondLst>
                                            <p:cond delay="1834"/>
                                          </p:stCondLst>
                                        </p:cTn>
                                        <p:tgtEl>
                                          <p:spTgt spid="19"/>
                                        </p:tgtEl>
                                      </p:cBhvr>
                                      <p:to x="100000" y="100000"/>
                                    </p:animScale>
                                  </p:childTnLst>
                                </p:cTn>
                              </p:par>
                              <p:par>
                                <p:cTn id="42" presetID="26"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80">
                                          <p:stCondLst>
                                            <p:cond delay="0"/>
                                          </p:stCondLst>
                                        </p:cTn>
                                        <p:tgtEl>
                                          <p:spTgt spid="17"/>
                                        </p:tgtEl>
                                      </p:cBhvr>
                                    </p:animEffect>
                                    <p:anim calcmode="lin" valueType="num">
                                      <p:cBhvr>
                                        <p:cTn id="45"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50" dur="26">
                                          <p:stCondLst>
                                            <p:cond delay="650"/>
                                          </p:stCondLst>
                                        </p:cTn>
                                        <p:tgtEl>
                                          <p:spTgt spid="17"/>
                                        </p:tgtEl>
                                      </p:cBhvr>
                                      <p:to x="100000" y="60000"/>
                                    </p:animScale>
                                    <p:animScale>
                                      <p:cBhvr>
                                        <p:cTn id="51" dur="166" decel="50000">
                                          <p:stCondLst>
                                            <p:cond delay="676"/>
                                          </p:stCondLst>
                                        </p:cTn>
                                        <p:tgtEl>
                                          <p:spTgt spid="17"/>
                                        </p:tgtEl>
                                      </p:cBhvr>
                                      <p:to x="100000" y="100000"/>
                                    </p:animScale>
                                    <p:animScale>
                                      <p:cBhvr>
                                        <p:cTn id="52" dur="26">
                                          <p:stCondLst>
                                            <p:cond delay="1312"/>
                                          </p:stCondLst>
                                        </p:cTn>
                                        <p:tgtEl>
                                          <p:spTgt spid="17"/>
                                        </p:tgtEl>
                                      </p:cBhvr>
                                      <p:to x="100000" y="80000"/>
                                    </p:animScale>
                                    <p:animScale>
                                      <p:cBhvr>
                                        <p:cTn id="53" dur="166" decel="50000">
                                          <p:stCondLst>
                                            <p:cond delay="1338"/>
                                          </p:stCondLst>
                                        </p:cTn>
                                        <p:tgtEl>
                                          <p:spTgt spid="17"/>
                                        </p:tgtEl>
                                      </p:cBhvr>
                                      <p:to x="100000" y="100000"/>
                                    </p:animScale>
                                    <p:animScale>
                                      <p:cBhvr>
                                        <p:cTn id="54" dur="26">
                                          <p:stCondLst>
                                            <p:cond delay="1642"/>
                                          </p:stCondLst>
                                        </p:cTn>
                                        <p:tgtEl>
                                          <p:spTgt spid="17"/>
                                        </p:tgtEl>
                                      </p:cBhvr>
                                      <p:to x="100000" y="90000"/>
                                    </p:animScale>
                                    <p:animScale>
                                      <p:cBhvr>
                                        <p:cTn id="55" dur="166" decel="50000">
                                          <p:stCondLst>
                                            <p:cond delay="1668"/>
                                          </p:stCondLst>
                                        </p:cTn>
                                        <p:tgtEl>
                                          <p:spTgt spid="17"/>
                                        </p:tgtEl>
                                      </p:cBhvr>
                                      <p:to x="100000" y="100000"/>
                                    </p:animScale>
                                    <p:animScale>
                                      <p:cBhvr>
                                        <p:cTn id="56" dur="26">
                                          <p:stCondLst>
                                            <p:cond delay="1808"/>
                                          </p:stCondLst>
                                        </p:cTn>
                                        <p:tgtEl>
                                          <p:spTgt spid="17"/>
                                        </p:tgtEl>
                                      </p:cBhvr>
                                      <p:to x="100000" y="95000"/>
                                    </p:animScale>
                                    <p:animScale>
                                      <p:cBhvr>
                                        <p:cTn id="57" dur="166" decel="50000">
                                          <p:stCondLst>
                                            <p:cond delay="1834"/>
                                          </p:stCondLst>
                                        </p:cTn>
                                        <p:tgtEl>
                                          <p:spTgt spid="17"/>
                                        </p:tgtEl>
                                      </p:cBhvr>
                                      <p:to x="100000" y="100000"/>
                                    </p:animScale>
                                  </p:childTnLst>
                                </p:cTn>
                              </p:par>
                              <p:par>
                                <p:cTn id="58" presetID="10" presetClass="entr" presetSubtype="0" fill="hold" grpId="0" nodeType="withEffect">
                                  <p:stCondLst>
                                    <p:cond delay="150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par>
                          <p:cTn id="61" fill="hold">
                            <p:stCondLst>
                              <p:cond delay="2000"/>
                            </p:stCondLst>
                            <p:childTnLst>
                              <p:par>
                                <p:cTn id="62" presetID="22" presetClass="entr" presetSubtype="1"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up)">
                                      <p:cBhvr>
                                        <p:cTn id="6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8" grpId="0" animBg="1"/>
      <p:bldP spid="11" grpId="0" animBg="1"/>
      <p:bldP spid="12" grpId="0" animBg="1"/>
      <p:bldP spid="7" grpId="0" animBg="1"/>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Too much for one paper…</a:t>
            </a:r>
          </a:p>
        </p:txBody>
      </p:sp>
      <p:sp>
        <p:nvSpPr>
          <p:cNvPr id="18" name="TextBox 17">
            <a:extLst>
              <a:ext uri="{FF2B5EF4-FFF2-40B4-BE49-F238E27FC236}">
                <a16:creationId xmlns:a16="http://schemas.microsoft.com/office/drawing/2014/main" id="{7E197D9C-A8EC-4EAD-B062-1D89E47C9421}"/>
              </a:ext>
            </a:extLst>
          </p:cNvPr>
          <p:cNvSpPr txBox="1"/>
          <p:nvPr/>
        </p:nvSpPr>
        <p:spPr>
          <a:xfrm>
            <a:off x="144018" y="555813"/>
            <a:ext cx="3944758" cy="4031873"/>
          </a:xfrm>
          <a:prstGeom prst="rect">
            <a:avLst/>
          </a:prstGeom>
          <a:noFill/>
          <a:ln w="19050">
            <a:solidFill>
              <a:schemeClr val="tx1"/>
            </a:solidFill>
          </a:ln>
        </p:spPr>
        <p:txBody>
          <a:bodyPr wrap="square" lIns="0" rIns="0">
            <a:spAutoFit/>
          </a:bodyPr>
          <a:lstStyle/>
          <a:p>
            <a:pPr marL="0" marR="0" algn="ctr">
              <a:spcBef>
                <a:spcPts val="0"/>
              </a:spcBef>
              <a:spcAft>
                <a:spcPts val="0"/>
              </a:spcAft>
            </a:pPr>
            <a:r>
              <a:rPr lang="en-US" sz="1600" b="1" dirty="0">
                <a:effectLst/>
                <a:latin typeface="Times New Roman" panose="02020603050405020304" pitchFamily="18" charset="0"/>
                <a:ea typeface="Calibri" panose="020F0502020204030204" pitchFamily="34" charset="0"/>
              </a:rPr>
              <a:t>Step-Based Metrics in US Hispanic/Latino Adults: Results from HCHS/SOL</a:t>
            </a:r>
          </a:p>
          <a:p>
            <a:pPr marL="0" marR="0" algn="ctr">
              <a:spcBef>
                <a:spcPts val="0"/>
              </a:spcBef>
              <a:spcAft>
                <a:spcPts val="0"/>
              </a:spcAft>
            </a:pPr>
            <a:endParaRPr lang="en-US" sz="1600" b="1" dirty="0">
              <a:latin typeface="Times New Roman" panose="02020603050405020304" pitchFamily="18" charset="0"/>
              <a:ea typeface="Calibri" panose="020F0502020204030204" pitchFamily="34" charset="0"/>
            </a:endParaRPr>
          </a:p>
          <a:p>
            <a:pPr marL="0" marR="0" algn="ctr">
              <a:spcBef>
                <a:spcPts val="0"/>
              </a:spcBef>
              <a:spcAft>
                <a:spcPts val="0"/>
              </a:spcAft>
            </a:pPr>
            <a:endParaRPr lang="en-US" sz="1600" b="1" dirty="0">
              <a:effectLst/>
              <a:latin typeface="Times New Roman" panose="02020603050405020304" pitchFamily="18" charset="0"/>
              <a:ea typeface="Calibri" panose="020F0502020204030204" pitchFamily="34" charset="0"/>
            </a:endParaRPr>
          </a:p>
          <a:p>
            <a:pPr marL="0" marR="0" algn="ctr">
              <a:spcBef>
                <a:spcPts val="0"/>
              </a:spcBef>
              <a:spcAft>
                <a:spcPts val="0"/>
              </a:spcAft>
            </a:pPr>
            <a:endParaRPr lang="en-US" sz="1600" b="1" dirty="0">
              <a:latin typeface="Times New Roman" panose="02020603050405020304" pitchFamily="18" charset="0"/>
              <a:ea typeface="Calibri" panose="020F0502020204030204" pitchFamily="34" charset="0"/>
            </a:endParaRPr>
          </a:p>
          <a:p>
            <a:pPr marL="0" marR="0" algn="ctr">
              <a:spcBef>
                <a:spcPts val="0"/>
              </a:spcBef>
              <a:spcAft>
                <a:spcPts val="0"/>
              </a:spcAft>
            </a:pPr>
            <a:endParaRPr lang="en-US" sz="1600" b="1" dirty="0">
              <a:latin typeface="Times New Roman" panose="02020603050405020304" pitchFamily="18" charset="0"/>
              <a:ea typeface="Calibri" panose="020F0502020204030204" pitchFamily="34" charset="0"/>
            </a:endParaRPr>
          </a:p>
          <a:p>
            <a:pPr marL="0" marR="0" algn="ctr">
              <a:spcBef>
                <a:spcPts val="0"/>
              </a:spcBef>
              <a:spcAft>
                <a:spcPts val="0"/>
              </a:spcAft>
            </a:pPr>
            <a:endParaRPr lang="en-US" sz="1600" b="1" dirty="0">
              <a:effectLst/>
              <a:latin typeface="Times New Roman" panose="02020603050405020304" pitchFamily="18" charset="0"/>
              <a:ea typeface="Calibri" panose="020F0502020204030204" pitchFamily="34" charset="0"/>
            </a:endParaRPr>
          </a:p>
          <a:p>
            <a:pPr marL="0" marR="0" algn="ctr">
              <a:spcBef>
                <a:spcPts val="0"/>
              </a:spcBef>
              <a:spcAft>
                <a:spcPts val="0"/>
              </a:spcAft>
            </a:pPr>
            <a:endParaRPr lang="en-US" sz="1600" b="1" dirty="0">
              <a:latin typeface="Times New Roman" panose="02020603050405020304" pitchFamily="18" charset="0"/>
              <a:ea typeface="Calibri" panose="020F0502020204030204" pitchFamily="34" charset="0"/>
            </a:endParaRPr>
          </a:p>
          <a:p>
            <a:pPr marL="0" marR="0" algn="ctr">
              <a:spcBef>
                <a:spcPts val="0"/>
              </a:spcBef>
              <a:spcAft>
                <a:spcPts val="0"/>
              </a:spcAft>
            </a:pPr>
            <a:endParaRPr lang="en-US" sz="1600" b="1" dirty="0">
              <a:effectLst/>
              <a:latin typeface="Times New Roman" panose="02020603050405020304" pitchFamily="18" charset="0"/>
              <a:ea typeface="Calibri" panose="020F0502020204030204" pitchFamily="34" charset="0"/>
            </a:endParaRPr>
          </a:p>
          <a:p>
            <a:pPr marL="0" marR="0" algn="ctr">
              <a:spcBef>
                <a:spcPts val="0"/>
              </a:spcBef>
              <a:spcAft>
                <a:spcPts val="0"/>
              </a:spcAft>
            </a:pPr>
            <a:endParaRPr lang="en-US" sz="1600" b="1" dirty="0">
              <a:latin typeface="Times New Roman" panose="02020603050405020304" pitchFamily="18" charset="0"/>
              <a:ea typeface="Calibri" panose="020F0502020204030204" pitchFamily="34" charset="0"/>
            </a:endParaRPr>
          </a:p>
          <a:p>
            <a:pPr marL="0" marR="0" algn="ctr">
              <a:spcBef>
                <a:spcPts val="0"/>
              </a:spcBef>
              <a:spcAft>
                <a:spcPts val="0"/>
              </a:spcAft>
            </a:pPr>
            <a:endParaRPr lang="en-US" sz="1600" b="1" dirty="0">
              <a:effectLst/>
              <a:latin typeface="Times New Roman" panose="02020603050405020304" pitchFamily="18" charset="0"/>
              <a:ea typeface="Calibri" panose="020F0502020204030204" pitchFamily="34" charset="0"/>
            </a:endParaRPr>
          </a:p>
          <a:p>
            <a:pPr marL="0" marR="0" algn="ctr">
              <a:spcBef>
                <a:spcPts val="0"/>
              </a:spcBef>
              <a:spcAft>
                <a:spcPts val="0"/>
              </a:spcAft>
            </a:pPr>
            <a:endParaRPr lang="en-US" sz="1600" b="1" dirty="0">
              <a:latin typeface="Times New Roman" panose="02020603050405020304" pitchFamily="18" charset="0"/>
              <a:ea typeface="Calibri" panose="020F0502020204030204" pitchFamily="34" charset="0"/>
            </a:endParaRPr>
          </a:p>
          <a:p>
            <a:pPr marL="0" marR="0" algn="ctr">
              <a:spcBef>
                <a:spcPts val="0"/>
              </a:spcBef>
              <a:spcAft>
                <a:spcPts val="0"/>
              </a:spcAft>
            </a:pPr>
            <a:endParaRPr lang="en-US" sz="1600" b="1" dirty="0">
              <a:effectLst/>
              <a:latin typeface="Times New Roman" panose="02020603050405020304" pitchFamily="18" charset="0"/>
              <a:ea typeface="Calibri" panose="020F0502020204030204" pitchFamily="34" charset="0"/>
            </a:endParaRPr>
          </a:p>
          <a:p>
            <a:pPr marL="0" marR="0" algn="ctr">
              <a:spcBef>
                <a:spcPts val="0"/>
              </a:spcBef>
              <a:spcAft>
                <a:spcPts val="0"/>
              </a:spcAft>
            </a:pPr>
            <a:endParaRPr lang="en-US" sz="1600" b="1" dirty="0">
              <a:latin typeface="Times New Roman" panose="02020603050405020304" pitchFamily="18" charset="0"/>
              <a:ea typeface="Calibri" panose="020F0502020204030204" pitchFamily="34" charset="0"/>
            </a:endParaRPr>
          </a:p>
          <a:p>
            <a:pPr marL="0" marR="0" algn="ctr">
              <a:spcBef>
                <a:spcPts val="0"/>
              </a:spcBef>
              <a:spcAft>
                <a:spcPts val="0"/>
              </a:spcAft>
            </a:pPr>
            <a:endParaRPr lang="en-US" sz="1600" b="1" dirty="0">
              <a:effectLst/>
              <a:latin typeface="Times New Roman" panose="02020603050405020304" pitchFamily="18" charset="0"/>
              <a:ea typeface="Calibri" panose="020F0502020204030204" pitchFamily="34" charset="0"/>
            </a:endParaRPr>
          </a:p>
          <a:p>
            <a:pPr marL="0" marR="0" algn="ctr">
              <a:spcBef>
                <a:spcPts val="0"/>
              </a:spcBef>
              <a:spcAft>
                <a:spcPts val="0"/>
              </a:spcAft>
            </a:pPr>
            <a:r>
              <a:rPr lang="en-US" sz="1600" b="1" dirty="0">
                <a:effectLst/>
                <a:latin typeface="Times New Roman" panose="02020603050405020304" pitchFamily="18" charset="0"/>
                <a:ea typeface="Calibri" panose="020F0502020204030204" pitchFamily="34" charset="0"/>
              </a:rPr>
              <a:t> </a:t>
            </a:r>
            <a:endParaRPr lang="en-US" sz="1400" dirty="0">
              <a:effectLst/>
              <a:latin typeface="Times New Roman" panose="02020603050405020304" pitchFamily="18" charset="0"/>
              <a:ea typeface="Calibri" panose="020F0502020204030204" pitchFamily="34" charset="0"/>
            </a:endParaRPr>
          </a:p>
        </p:txBody>
      </p:sp>
      <p:sp>
        <p:nvSpPr>
          <p:cNvPr id="20" name="Oval 19">
            <a:extLst>
              <a:ext uri="{FF2B5EF4-FFF2-40B4-BE49-F238E27FC236}">
                <a16:creationId xmlns:a16="http://schemas.microsoft.com/office/drawing/2014/main" id="{945B892B-CDC9-414F-AEA5-10F799FBDEFB}"/>
              </a:ext>
            </a:extLst>
          </p:cNvPr>
          <p:cNvSpPr/>
          <p:nvPr/>
        </p:nvSpPr>
        <p:spPr>
          <a:xfrm>
            <a:off x="4126876" y="2138436"/>
            <a:ext cx="2219578" cy="454306"/>
          </a:xfrm>
          <a:prstGeom prst="ellipse">
            <a:avLst/>
          </a:prstGeom>
          <a:solidFill>
            <a:srgbClr val="C00000">
              <a:alpha val="1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rPr>
              <a:t>Generalizability?</a:t>
            </a:r>
          </a:p>
        </p:txBody>
      </p:sp>
      <p:sp>
        <p:nvSpPr>
          <p:cNvPr id="22" name="Oval 21">
            <a:extLst>
              <a:ext uri="{FF2B5EF4-FFF2-40B4-BE49-F238E27FC236}">
                <a16:creationId xmlns:a16="http://schemas.microsoft.com/office/drawing/2014/main" id="{04FFB188-4FB4-4650-9344-410ED6EF8CE0}"/>
              </a:ext>
            </a:extLst>
          </p:cNvPr>
          <p:cNvSpPr/>
          <p:nvPr/>
        </p:nvSpPr>
        <p:spPr>
          <a:xfrm>
            <a:off x="4149736" y="3331305"/>
            <a:ext cx="2304404" cy="691764"/>
          </a:xfrm>
          <a:prstGeom prst="ellipse">
            <a:avLst/>
          </a:prstGeom>
          <a:solidFill>
            <a:srgbClr val="C00000">
              <a:alpha val="1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500" dirty="0">
                <a:solidFill>
                  <a:schemeClr val="tx1"/>
                </a:solidFill>
              </a:rPr>
              <a:t>How do we examine volume vs intensity?</a:t>
            </a:r>
          </a:p>
        </p:txBody>
      </p:sp>
      <p:sp>
        <p:nvSpPr>
          <p:cNvPr id="26" name="Oval 25">
            <a:extLst>
              <a:ext uri="{FF2B5EF4-FFF2-40B4-BE49-F238E27FC236}">
                <a16:creationId xmlns:a16="http://schemas.microsoft.com/office/drawing/2014/main" id="{88730E8B-A2D6-4042-AAD5-FBD537381068}"/>
              </a:ext>
            </a:extLst>
          </p:cNvPr>
          <p:cNvSpPr/>
          <p:nvPr/>
        </p:nvSpPr>
        <p:spPr>
          <a:xfrm>
            <a:off x="4637766" y="1365611"/>
            <a:ext cx="2219578" cy="755330"/>
          </a:xfrm>
          <a:prstGeom prst="ellipse">
            <a:avLst/>
          </a:prstGeom>
          <a:solidFill>
            <a:srgbClr val="C00000">
              <a:alpha val="1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rPr>
              <a:t>What do these metrics represent, more broadly?</a:t>
            </a:r>
          </a:p>
        </p:txBody>
      </p:sp>
      <p:sp>
        <p:nvSpPr>
          <p:cNvPr id="28" name="Oval 27">
            <a:extLst>
              <a:ext uri="{FF2B5EF4-FFF2-40B4-BE49-F238E27FC236}">
                <a16:creationId xmlns:a16="http://schemas.microsoft.com/office/drawing/2014/main" id="{571AE0C3-B910-4A3F-97C1-B73D1EE12443}"/>
              </a:ext>
            </a:extLst>
          </p:cNvPr>
          <p:cNvSpPr/>
          <p:nvPr/>
        </p:nvSpPr>
        <p:spPr>
          <a:xfrm>
            <a:off x="4918582" y="2619007"/>
            <a:ext cx="1905315" cy="691764"/>
          </a:xfrm>
          <a:prstGeom prst="ellipse">
            <a:avLst/>
          </a:prstGeom>
          <a:solidFill>
            <a:srgbClr val="C00000">
              <a:alpha val="1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rPr>
              <a:t>How do we communicate these metrics?</a:t>
            </a:r>
          </a:p>
        </p:txBody>
      </p:sp>
      <p:sp>
        <p:nvSpPr>
          <p:cNvPr id="30" name="Oval 29">
            <a:extLst>
              <a:ext uri="{FF2B5EF4-FFF2-40B4-BE49-F238E27FC236}">
                <a16:creationId xmlns:a16="http://schemas.microsoft.com/office/drawing/2014/main" id="{6824ED68-622D-4C24-A1F4-7AD8DF469CD1}"/>
              </a:ext>
            </a:extLst>
          </p:cNvPr>
          <p:cNvSpPr/>
          <p:nvPr/>
        </p:nvSpPr>
        <p:spPr>
          <a:xfrm>
            <a:off x="4494629" y="4063040"/>
            <a:ext cx="2304404" cy="572531"/>
          </a:xfrm>
          <a:prstGeom prst="ellipse">
            <a:avLst/>
          </a:prstGeom>
          <a:solidFill>
            <a:srgbClr val="C00000">
              <a:alpha val="1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tx1"/>
                </a:solidFill>
              </a:rPr>
              <a:t>Where’s the code?</a:t>
            </a:r>
          </a:p>
        </p:txBody>
      </p:sp>
      <p:sp>
        <p:nvSpPr>
          <p:cNvPr id="9" name="Oval 8">
            <a:extLst>
              <a:ext uri="{FF2B5EF4-FFF2-40B4-BE49-F238E27FC236}">
                <a16:creationId xmlns:a16="http://schemas.microsoft.com/office/drawing/2014/main" id="{66FB423D-6AFA-4205-A1A9-5FC0B84C41B5}"/>
              </a:ext>
            </a:extLst>
          </p:cNvPr>
          <p:cNvSpPr/>
          <p:nvPr/>
        </p:nvSpPr>
        <p:spPr>
          <a:xfrm>
            <a:off x="1259697" y="4120287"/>
            <a:ext cx="956427" cy="442356"/>
          </a:xfrm>
          <a:prstGeom prst="ellipse">
            <a:avLst/>
          </a:prstGeom>
          <a:solidFill>
            <a:srgbClr val="4472C4">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rPr>
              <a:t>Data quality checks</a:t>
            </a:r>
          </a:p>
        </p:txBody>
      </p:sp>
      <p:sp>
        <p:nvSpPr>
          <p:cNvPr id="10" name="Oval 9">
            <a:extLst>
              <a:ext uri="{FF2B5EF4-FFF2-40B4-BE49-F238E27FC236}">
                <a16:creationId xmlns:a16="http://schemas.microsoft.com/office/drawing/2014/main" id="{82D0074E-1DBA-455D-8A87-D8C866380330}"/>
              </a:ext>
            </a:extLst>
          </p:cNvPr>
          <p:cNvSpPr/>
          <p:nvPr/>
        </p:nvSpPr>
        <p:spPr>
          <a:xfrm>
            <a:off x="221839" y="3852182"/>
            <a:ext cx="1089179" cy="536210"/>
          </a:xfrm>
          <a:prstGeom prst="ellipse">
            <a:avLst/>
          </a:prstGeom>
          <a:solidFill>
            <a:srgbClr val="4472C4">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Adjusting for wear time</a:t>
            </a:r>
          </a:p>
        </p:txBody>
      </p:sp>
      <p:sp>
        <p:nvSpPr>
          <p:cNvPr id="12" name="Oval 11">
            <a:extLst>
              <a:ext uri="{FF2B5EF4-FFF2-40B4-BE49-F238E27FC236}">
                <a16:creationId xmlns:a16="http://schemas.microsoft.com/office/drawing/2014/main" id="{9DF21C42-703E-4B2F-869F-7E80A413C7ED}"/>
              </a:ext>
            </a:extLst>
          </p:cNvPr>
          <p:cNvSpPr/>
          <p:nvPr/>
        </p:nvSpPr>
        <p:spPr>
          <a:xfrm>
            <a:off x="174258" y="2723411"/>
            <a:ext cx="2102826" cy="1098653"/>
          </a:xfrm>
          <a:prstGeom prst="ellipse">
            <a:avLst/>
          </a:prstGeom>
          <a:solidFill>
            <a:srgbClr val="4472C4">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Correlations  between step-based metrics &amp; counts</a:t>
            </a:r>
          </a:p>
        </p:txBody>
      </p:sp>
      <p:sp>
        <p:nvSpPr>
          <p:cNvPr id="24" name="Oval 23">
            <a:extLst>
              <a:ext uri="{FF2B5EF4-FFF2-40B4-BE49-F238E27FC236}">
                <a16:creationId xmlns:a16="http://schemas.microsoft.com/office/drawing/2014/main" id="{B3D27126-3121-4CC6-A568-02250F05676A}"/>
              </a:ext>
            </a:extLst>
          </p:cNvPr>
          <p:cNvSpPr/>
          <p:nvPr/>
        </p:nvSpPr>
        <p:spPr>
          <a:xfrm>
            <a:off x="187795" y="1107431"/>
            <a:ext cx="2865447" cy="1492886"/>
          </a:xfrm>
          <a:prstGeom prst="ellipse">
            <a:avLst/>
          </a:prstGeom>
          <a:solidFill>
            <a:srgbClr val="4472C4">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Sample descriptives</a:t>
            </a:r>
          </a:p>
        </p:txBody>
      </p:sp>
      <p:sp>
        <p:nvSpPr>
          <p:cNvPr id="36" name="Oval 35">
            <a:extLst>
              <a:ext uri="{FF2B5EF4-FFF2-40B4-BE49-F238E27FC236}">
                <a16:creationId xmlns:a16="http://schemas.microsoft.com/office/drawing/2014/main" id="{66D78389-2248-4787-8552-51AA8A9BD99E}"/>
              </a:ext>
            </a:extLst>
          </p:cNvPr>
          <p:cNvSpPr/>
          <p:nvPr/>
        </p:nvSpPr>
        <p:spPr>
          <a:xfrm>
            <a:off x="2153944" y="3466321"/>
            <a:ext cx="1881252" cy="1051560"/>
          </a:xfrm>
          <a:prstGeom prst="ellipse">
            <a:avLst/>
          </a:prstGeom>
          <a:solidFill>
            <a:srgbClr val="FF0000">
              <a:alpha val="1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Step-based metrics &amp; meeting PA guidelines</a:t>
            </a:r>
          </a:p>
        </p:txBody>
      </p:sp>
      <p:sp>
        <p:nvSpPr>
          <p:cNvPr id="38" name="Oval 37">
            <a:extLst>
              <a:ext uri="{FF2B5EF4-FFF2-40B4-BE49-F238E27FC236}">
                <a16:creationId xmlns:a16="http://schemas.microsoft.com/office/drawing/2014/main" id="{23E78BD7-1D25-4CD4-81BC-E1FD0E742E95}"/>
              </a:ext>
            </a:extLst>
          </p:cNvPr>
          <p:cNvSpPr/>
          <p:nvPr/>
        </p:nvSpPr>
        <p:spPr>
          <a:xfrm>
            <a:off x="2211304" y="2344956"/>
            <a:ext cx="1806523" cy="1051560"/>
          </a:xfrm>
          <a:prstGeom prst="ellipse">
            <a:avLst/>
          </a:prstGeom>
          <a:solidFill>
            <a:srgbClr val="FF0000">
              <a:alpha val="1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Correspondence with self-report</a:t>
            </a:r>
          </a:p>
        </p:txBody>
      </p:sp>
      <p:sp>
        <p:nvSpPr>
          <p:cNvPr id="40" name="Oval 39">
            <a:extLst>
              <a:ext uri="{FF2B5EF4-FFF2-40B4-BE49-F238E27FC236}">
                <a16:creationId xmlns:a16="http://schemas.microsoft.com/office/drawing/2014/main" id="{28A7D6F9-E915-46ED-A7CA-5F23A2DD1791}"/>
              </a:ext>
            </a:extLst>
          </p:cNvPr>
          <p:cNvSpPr/>
          <p:nvPr/>
        </p:nvSpPr>
        <p:spPr>
          <a:xfrm>
            <a:off x="4126876" y="498176"/>
            <a:ext cx="1996128" cy="840238"/>
          </a:xfrm>
          <a:prstGeom prst="ellipse">
            <a:avLst/>
          </a:prstGeom>
          <a:solidFill>
            <a:srgbClr val="4472C4">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Epoch-level joint distributions of steps and counts</a:t>
            </a:r>
          </a:p>
        </p:txBody>
      </p:sp>
    </p:spTree>
    <p:extLst>
      <p:ext uri="{BB962C8B-B14F-4D97-AF65-F5344CB8AC3E}">
        <p14:creationId xmlns:p14="http://schemas.microsoft.com/office/powerpoint/2010/main" val="80019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1+#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1+#ppt_w/2"/>
                                          </p:val>
                                        </p:tav>
                                        <p:tav tm="100000">
                                          <p:val>
                                            <p:strVal val="#ppt_x"/>
                                          </p:val>
                                        </p:tav>
                                      </p:tavLst>
                                    </p:anim>
                                    <p:anim calcmode="lin" valueType="num">
                                      <p:cBhvr additive="base">
                                        <p:cTn id="26" dur="500" fill="hold"/>
                                        <p:tgtEl>
                                          <p:spTgt spid="26"/>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1+#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 presetClass="entr" presetSubtype="2"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1+#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childTnLst>
                          </p:cTn>
                        </p:par>
                        <p:par>
                          <p:cTn id="36" fill="hold">
                            <p:stCondLst>
                              <p:cond delay="1000"/>
                            </p:stCondLst>
                            <p:childTnLst>
                              <p:par>
                                <p:cTn id="37" presetID="32" presetClass="emph" presetSubtype="0" fill="hold" grpId="1" nodeType="afterEffect">
                                  <p:stCondLst>
                                    <p:cond delay="0"/>
                                  </p:stCondLst>
                                  <p:childTnLst>
                                    <p:animRot by="120000">
                                      <p:cBhvr>
                                        <p:cTn id="38" dur="100" fill="hold">
                                          <p:stCondLst>
                                            <p:cond delay="0"/>
                                          </p:stCondLst>
                                        </p:cTn>
                                        <p:tgtEl>
                                          <p:spTgt spid="30"/>
                                        </p:tgtEl>
                                        <p:attrNameLst>
                                          <p:attrName>r</p:attrName>
                                        </p:attrNameLst>
                                      </p:cBhvr>
                                    </p:animRot>
                                    <p:animRot by="-240000">
                                      <p:cBhvr>
                                        <p:cTn id="39" dur="200" fill="hold">
                                          <p:stCondLst>
                                            <p:cond delay="200"/>
                                          </p:stCondLst>
                                        </p:cTn>
                                        <p:tgtEl>
                                          <p:spTgt spid="30"/>
                                        </p:tgtEl>
                                        <p:attrNameLst>
                                          <p:attrName>r</p:attrName>
                                        </p:attrNameLst>
                                      </p:cBhvr>
                                    </p:animRot>
                                    <p:animRot by="240000">
                                      <p:cBhvr>
                                        <p:cTn id="40" dur="200" fill="hold">
                                          <p:stCondLst>
                                            <p:cond delay="400"/>
                                          </p:stCondLst>
                                        </p:cTn>
                                        <p:tgtEl>
                                          <p:spTgt spid="30"/>
                                        </p:tgtEl>
                                        <p:attrNameLst>
                                          <p:attrName>r</p:attrName>
                                        </p:attrNameLst>
                                      </p:cBhvr>
                                    </p:animRot>
                                    <p:animRot by="-240000">
                                      <p:cBhvr>
                                        <p:cTn id="41" dur="200" fill="hold">
                                          <p:stCondLst>
                                            <p:cond delay="600"/>
                                          </p:stCondLst>
                                        </p:cTn>
                                        <p:tgtEl>
                                          <p:spTgt spid="30"/>
                                        </p:tgtEl>
                                        <p:attrNameLst>
                                          <p:attrName>r</p:attrName>
                                        </p:attrNameLst>
                                      </p:cBhvr>
                                    </p:animRot>
                                    <p:animRot by="120000">
                                      <p:cBhvr>
                                        <p:cTn id="42" dur="200" fill="hold">
                                          <p:stCondLst>
                                            <p:cond delay="800"/>
                                          </p:stCondLst>
                                        </p:cTn>
                                        <p:tgtEl>
                                          <p:spTgt spid="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6" grpId="0" animBg="1"/>
      <p:bldP spid="28" grpId="0" animBg="1"/>
      <p:bldP spid="30" grpId="0" animBg="1"/>
      <p:bldP spid="30" grpId="1" animBg="1"/>
      <p:bldP spid="36"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147746-9BBC-4AE1-A73A-AE036466A921}"/>
              </a:ext>
            </a:extLst>
          </p:cNvPr>
          <p:cNvSpPr/>
          <p:nvPr/>
        </p:nvSpPr>
        <p:spPr>
          <a:xfrm>
            <a:off x="0" y="4618697"/>
            <a:ext cx="6858000" cy="524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Study Overview</a:t>
            </a:r>
          </a:p>
        </p:txBody>
      </p:sp>
      <p:sp>
        <p:nvSpPr>
          <p:cNvPr id="3" name="Content Placeholder 2">
            <a:extLst>
              <a:ext uri="{FF2B5EF4-FFF2-40B4-BE49-F238E27FC236}">
                <a16:creationId xmlns:a16="http://schemas.microsoft.com/office/drawing/2014/main" id="{D2185A4D-9CD0-4AC5-AE86-BA9DDD257BD1}"/>
              </a:ext>
            </a:extLst>
          </p:cNvPr>
          <p:cNvSpPr>
            <a:spLocks noGrp="1"/>
          </p:cNvSpPr>
          <p:nvPr>
            <p:ph idx="1"/>
          </p:nvPr>
        </p:nvSpPr>
        <p:spPr>
          <a:xfrm>
            <a:off x="311468" y="524804"/>
            <a:ext cx="6333172" cy="4447246"/>
          </a:xfrm>
        </p:spPr>
        <p:txBody>
          <a:bodyPr>
            <a:normAutofit fontScale="92500" lnSpcReduction="10000"/>
          </a:bodyPr>
          <a:lstStyle/>
          <a:p>
            <a:pPr marL="0" indent="0">
              <a:buNone/>
            </a:pPr>
            <a:r>
              <a:rPr lang="en-US" sz="2300" b="1" dirty="0"/>
              <a:t>Hispanic Community Health Study / Study of Latinos</a:t>
            </a:r>
            <a:endParaRPr lang="en-US" sz="2300" dirty="0"/>
          </a:p>
          <a:p>
            <a:r>
              <a:rPr lang="en-US" sz="2300" dirty="0"/>
              <a:t>Prospective cohort study</a:t>
            </a:r>
          </a:p>
          <a:p>
            <a:r>
              <a:rPr lang="en-US" sz="2300" dirty="0"/>
              <a:t>Population-based sample of Hispanic/Latino adults</a:t>
            </a:r>
          </a:p>
          <a:p>
            <a:pPr marL="0" indent="0">
              <a:buNone/>
            </a:pPr>
            <a:r>
              <a:rPr lang="en-US" sz="2300" dirty="0"/>
              <a:t> </a:t>
            </a:r>
          </a:p>
          <a:p>
            <a:pPr marL="0" indent="0">
              <a:buNone/>
            </a:pPr>
            <a:r>
              <a:rPr lang="en-US" sz="2300" b="1" dirty="0"/>
              <a:t>This analysis</a:t>
            </a:r>
            <a:endParaRPr lang="en-US" sz="2300" dirty="0"/>
          </a:p>
          <a:p>
            <a:pPr>
              <a:spcBef>
                <a:spcPts val="0"/>
              </a:spcBef>
              <a:spcAft>
                <a:spcPts val="750"/>
              </a:spcAft>
            </a:pPr>
            <a:r>
              <a:rPr lang="en-US" sz="2300" dirty="0"/>
              <a:t>Baseline data only</a:t>
            </a:r>
          </a:p>
          <a:p>
            <a:pPr marL="0" indent="0">
              <a:spcAft>
                <a:spcPts val="300"/>
              </a:spcAft>
              <a:buNone/>
            </a:pPr>
            <a:r>
              <a:rPr lang="en-US" sz="2300" dirty="0"/>
              <a:t>Specific Aims:</a:t>
            </a:r>
          </a:p>
          <a:p>
            <a:pPr marL="0" indent="0">
              <a:spcAft>
                <a:spcPts val="300"/>
              </a:spcAft>
              <a:buNone/>
            </a:pPr>
            <a:r>
              <a:rPr lang="en-US" sz="1900" dirty="0">
                <a:solidFill>
                  <a:srgbClr val="C00000"/>
                </a:solidFill>
              </a:rPr>
              <a:t>0. Identify problematic data (i.e. device malfunctions)</a:t>
            </a:r>
          </a:p>
          <a:p>
            <a:pPr marL="234950" indent="-234950">
              <a:spcAft>
                <a:spcPts val="300"/>
              </a:spcAft>
              <a:buFont typeface="+mj-lt"/>
              <a:buAutoNum type="arabicPeriod"/>
            </a:pPr>
            <a:r>
              <a:rPr lang="en-US" sz="2000" dirty="0"/>
              <a:t>Describe step-based metric distributions</a:t>
            </a:r>
          </a:p>
          <a:p>
            <a:pPr marL="234950" indent="-234950">
              <a:spcAft>
                <a:spcPts val="300"/>
              </a:spcAft>
              <a:buFont typeface="+mj-lt"/>
              <a:buAutoNum type="arabicPeriod"/>
            </a:pPr>
            <a:r>
              <a:rPr lang="en-US" sz="2000" dirty="0"/>
              <a:t>Quantify associations b/w step-based metrics vs counts       &amp; self-report</a:t>
            </a:r>
          </a:p>
          <a:p>
            <a:pPr marL="234950" indent="-234950">
              <a:buFont typeface="+mj-lt"/>
              <a:buAutoNum type="arabicPeriod"/>
            </a:pPr>
            <a:r>
              <a:rPr lang="en-US" sz="2000" dirty="0"/>
              <a:t>Calibrate preliminary step-based translations of US national PA guidelines</a:t>
            </a:r>
          </a:p>
          <a:p>
            <a:pPr marL="0" indent="0">
              <a:buNone/>
            </a:pPr>
            <a:endParaRPr lang="en-US" sz="1900" dirty="0">
              <a:solidFill>
                <a:srgbClr val="C00000"/>
              </a:solidFill>
            </a:endParaRPr>
          </a:p>
        </p:txBody>
      </p:sp>
    </p:spTree>
    <p:extLst>
      <p:ext uri="{BB962C8B-B14F-4D97-AF65-F5344CB8AC3E}">
        <p14:creationId xmlns:p14="http://schemas.microsoft.com/office/powerpoint/2010/main" val="204766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9EFECEC2-134B-4FE7-B14F-8A30FF4AAA35}"/>
              </a:ext>
            </a:extLst>
          </p:cNvPr>
          <p:cNvSpPr txBox="1"/>
          <p:nvPr/>
        </p:nvSpPr>
        <p:spPr>
          <a:xfrm>
            <a:off x="213144" y="3614920"/>
            <a:ext cx="6256782" cy="369332"/>
          </a:xfrm>
          <a:prstGeom prst="rect">
            <a:avLst/>
          </a:prstGeom>
          <a:noFill/>
        </p:spPr>
        <p:txBody>
          <a:bodyPr wrap="square">
            <a:spAutoFit/>
          </a:bodyPr>
          <a:lstStyle/>
          <a:p>
            <a:pPr marL="0" marR="0">
              <a:spcBef>
                <a:spcPts val="0"/>
              </a:spcBef>
              <a:spcAft>
                <a:spcPts val="600"/>
              </a:spcAft>
            </a:pPr>
            <a:r>
              <a:rPr lang="en-US" sz="1800" b="1" dirty="0">
                <a:effectLst/>
                <a:ea typeface="Calibri" panose="020F0502020204030204" pitchFamily="34" charset="0"/>
                <a:cs typeface="Times New Roman" panose="02020603050405020304" pitchFamily="18" charset="0"/>
              </a:rPr>
              <a:t>Specific aims:</a:t>
            </a:r>
            <a:r>
              <a:rPr lang="en-US" sz="1800" dirty="0">
                <a:effectLst/>
                <a:ea typeface="Calibri" panose="020F0502020204030204" pitchFamily="34" charset="0"/>
                <a:cs typeface="Times New Roman" panose="02020603050405020304" pitchFamily="18" charset="0"/>
              </a:rPr>
              <a:t> To...</a:t>
            </a:r>
          </a:p>
        </p:txBody>
      </p:sp>
      <p:sp>
        <p:nvSpPr>
          <p:cNvPr id="20" name="TextBox 19">
            <a:extLst>
              <a:ext uri="{FF2B5EF4-FFF2-40B4-BE49-F238E27FC236}">
                <a16:creationId xmlns:a16="http://schemas.microsoft.com/office/drawing/2014/main" id="{18AEF88D-618C-43E5-9C48-B2E1ABF641E7}"/>
              </a:ext>
            </a:extLst>
          </p:cNvPr>
          <p:cNvSpPr txBox="1"/>
          <p:nvPr/>
        </p:nvSpPr>
        <p:spPr>
          <a:xfrm>
            <a:off x="213144" y="3968143"/>
            <a:ext cx="6256782" cy="369332"/>
          </a:xfrm>
          <a:prstGeom prst="rect">
            <a:avLst/>
          </a:prstGeom>
          <a:noFill/>
        </p:spPr>
        <p:txBody>
          <a:bodyPr wrap="square">
            <a:spAutoFit/>
          </a:bodyPr>
          <a:lstStyle/>
          <a:p>
            <a:pPr marL="288925" marR="0" lvl="0" indent="-288925">
              <a:spcBef>
                <a:spcPts val="0"/>
              </a:spcBef>
              <a:spcAft>
                <a:spcPts val="600"/>
              </a:spcAft>
              <a:buFont typeface="+mj-lt"/>
              <a:buAutoNum type="arabicPeriod"/>
            </a:pPr>
            <a:r>
              <a:rPr lang="en-US" sz="1800" dirty="0">
                <a:effectLst/>
                <a:ea typeface="Calibri" panose="020F0502020204030204" pitchFamily="34" charset="0"/>
                <a:cs typeface="Times New Roman" panose="02020603050405020304" pitchFamily="18" charset="0"/>
              </a:rPr>
              <a:t>Review, compare, and contrast various step-based metrics </a:t>
            </a:r>
          </a:p>
        </p:txBody>
      </p:sp>
      <p:pic>
        <p:nvPicPr>
          <p:cNvPr id="16" name="Picture 15">
            <a:extLst>
              <a:ext uri="{FF2B5EF4-FFF2-40B4-BE49-F238E27FC236}">
                <a16:creationId xmlns:a16="http://schemas.microsoft.com/office/drawing/2014/main" id="{014E6E51-00DF-4370-8958-C31EBC17A1C2}"/>
              </a:ext>
            </a:extLst>
          </p:cNvPr>
          <p:cNvPicPr/>
          <p:nvPr/>
        </p:nvPicPr>
        <p:blipFill rotWithShape="1">
          <a:blip r:embed="rId4" cstate="print">
            <a:extLst>
              <a:ext uri="{28A0092B-C50C-407E-A947-70E740481C1C}">
                <a14:useLocalDpi xmlns:a14="http://schemas.microsoft.com/office/drawing/2010/main"/>
              </a:ext>
            </a:extLst>
          </a:blip>
          <a:srcRect r="7826" b="9502"/>
          <a:stretch/>
        </p:blipFill>
        <p:spPr bwMode="auto">
          <a:xfrm>
            <a:off x="437769" y="1867564"/>
            <a:ext cx="5478145" cy="1653540"/>
          </a:xfrm>
          <a:prstGeom prst="rect">
            <a:avLst/>
          </a:prstGeom>
          <a:noFill/>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9ACF589F-C786-414B-BA48-07350B671127}"/>
              </a:ext>
            </a:extLst>
          </p:cNvPr>
          <p:cNvSpPr/>
          <p:nvPr/>
        </p:nvSpPr>
        <p:spPr>
          <a:xfrm>
            <a:off x="0" y="4635610"/>
            <a:ext cx="6858000" cy="507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The Next ‘Step’</a:t>
            </a:r>
          </a:p>
        </p:txBody>
      </p:sp>
      <p:graphicFrame>
        <p:nvGraphicFramePr>
          <p:cNvPr id="4" name="Table 2">
            <a:extLst>
              <a:ext uri="{FF2B5EF4-FFF2-40B4-BE49-F238E27FC236}">
                <a16:creationId xmlns:a16="http://schemas.microsoft.com/office/drawing/2014/main" id="{35D0997E-AE78-4249-9081-0154677B75AE}"/>
              </a:ext>
            </a:extLst>
          </p:cNvPr>
          <p:cNvGraphicFramePr>
            <a:graphicFrameLocks noGrp="1"/>
          </p:cNvGraphicFramePr>
          <p:nvPr>
            <p:extLst>
              <p:ext uri="{D42A27DB-BD31-4B8C-83A1-F6EECF244321}">
                <p14:modId xmlns:p14="http://schemas.microsoft.com/office/powerpoint/2010/main" val="986643981"/>
              </p:ext>
            </p:extLst>
          </p:nvPr>
        </p:nvGraphicFramePr>
        <p:xfrm>
          <a:off x="437769" y="1867564"/>
          <a:ext cx="5486400" cy="165354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443003635"/>
                    </a:ext>
                  </a:extLst>
                </a:gridCol>
                <a:gridCol w="2743200">
                  <a:extLst>
                    <a:ext uri="{9D8B030D-6E8A-4147-A177-3AD203B41FA5}">
                      <a16:colId xmlns:a16="http://schemas.microsoft.com/office/drawing/2014/main" val="226261844"/>
                    </a:ext>
                  </a:extLst>
                </a:gridCol>
              </a:tblGrid>
              <a:tr h="370840">
                <a:tc>
                  <a:txBody>
                    <a:bodyPr/>
                    <a:lstStyle/>
                    <a:p>
                      <a:pPr algn="ctr"/>
                      <a:r>
                        <a:rPr lang="en-US" sz="1600" dirty="0"/>
                        <a:t>Women’s Health Study (WHS)</a:t>
                      </a:r>
                    </a:p>
                  </a:txBody>
                  <a:tcPr anchor="ctr"/>
                </a:tc>
                <a:tc>
                  <a:txBody>
                    <a:bodyPr/>
                    <a:lstStyle/>
                    <a:p>
                      <a:pPr algn="ctr"/>
                      <a:r>
                        <a:rPr lang="en-US" sz="1600" dirty="0"/>
                        <a:t>HCHS/SOL</a:t>
                      </a:r>
                    </a:p>
                  </a:txBody>
                  <a:tcPr anchor="ctr"/>
                </a:tc>
                <a:extLst>
                  <a:ext uri="{0D108BD9-81ED-4DB2-BD59-A6C34878D82A}">
                    <a16:rowId xmlns:a16="http://schemas.microsoft.com/office/drawing/2014/main" val="3968208402"/>
                  </a:ext>
                </a:extLst>
              </a:tr>
              <a:tr h="370840">
                <a:tc>
                  <a:txBody>
                    <a:bodyPr/>
                    <a:lstStyle/>
                    <a:p>
                      <a:r>
                        <a:rPr lang="en-US" sz="1600" dirty="0"/>
                        <a:t>N = </a:t>
                      </a:r>
                      <a:r>
                        <a:rPr lang="en-US" sz="1600" kern="1200" dirty="0">
                          <a:solidFill>
                            <a:schemeClr val="dk1"/>
                          </a:solidFill>
                          <a:effectLst/>
                          <a:latin typeface="+mn-lt"/>
                          <a:ea typeface="+mn-ea"/>
                          <a:cs typeface="+mn-cs"/>
                        </a:rPr>
                        <a:t>16,741</a:t>
                      </a:r>
                      <a:endParaRPr lang="en-US" sz="1600" dirty="0"/>
                    </a:p>
                  </a:txBody>
                  <a:tcPr anchor="ctr"/>
                </a:tc>
                <a:tc>
                  <a:txBody>
                    <a:bodyPr/>
                    <a:lstStyle/>
                    <a:p>
                      <a:r>
                        <a:rPr lang="en-US" sz="1600" dirty="0"/>
                        <a:t>N = 12,750 </a:t>
                      </a:r>
                    </a:p>
                  </a:txBody>
                  <a:tcPr anchor="ctr"/>
                </a:tc>
                <a:extLst>
                  <a:ext uri="{0D108BD9-81ED-4DB2-BD59-A6C34878D82A}">
                    <a16:rowId xmlns:a16="http://schemas.microsoft.com/office/drawing/2014/main" val="4248841277"/>
                  </a:ext>
                </a:extLst>
              </a:tr>
              <a:tr h="370840">
                <a:tc>
                  <a:txBody>
                    <a:bodyPr/>
                    <a:lstStyle/>
                    <a:p>
                      <a:r>
                        <a:rPr lang="en-US" sz="1600" dirty="0"/>
                        <a:t>Older women </a:t>
                      </a:r>
                    </a:p>
                    <a:p>
                      <a:r>
                        <a:rPr lang="en-US" dirty="0"/>
                        <a:t>(mean [range] = 72 [62-101] years)</a:t>
                      </a:r>
                    </a:p>
                  </a:txBody>
                  <a:tcPr anchor="ctr"/>
                </a:tc>
                <a:tc>
                  <a:txBody>
                    <a:bodyPr/>
                    <a:lstStyle/>
                    <a:p>
                      <a:r>
                        <a:rPr lang="en-US" sz="1600" dirty="0"/>
                        <a:t>US Latino men and women </a:t>
                      </a:r>
                    </a:p>
                    <a:p>
                      <a:r>
                        <a:rPr lang="en-US" dirty="0"/>
                        <a:t>(mean [range] = 41 [18-74] years) </a:t>
                      </a:r>
                    </a:p>
                  </a:txBody>
                  <a:tcPr anchor="ctr"/>
                </a:tc>
                <a:extLst>
                  <a:ext uri="{0D108BD9-81ED-4DB2-BD59-A6C34878D82A}">
                    <a16:rowId xmlns:a16="http://schemas.microsoft.com/office/drawing/2014/main" val="2090201331"/>
                  </a:ext>
                </a:extLst>
              </a:tr>
              <a:tr h="370840">
                <a:tc>
                  <a:txBody>
                    <a:bodyPr/>
                    <a:lstStyle/>
                    <a:p>
                      <a:r>
                        <a:rPr lang="en-US" sz="1600" kern="1200" dirty="0">
                          <a:solidFill>
                            <a:schemeClr val="dk1"/>
                          </a:solidFill>
                          <a:effectLst/>
                          <a:latin typeface="+mn-lt"/>
                          <a:ea typeface="+mn-ea"/>
                          <a:cs typeface="+mn-cs"/>
                        </a:rPr>
                        <a:t>ActiGraph GT3X+ </a:t>
                      </a:r>
                      <a:endParaRPr lang="en-US" sz="1600" dirty="0"/>
                    </a:p>
                  </a:txBody>
                  <a:tcPr anchor="ctr"/>
                </a:tc>
                <a:tc>
                  <a:txBody>
                    <a:bodyPr/>
                    <a:lstStyle/>
                    <a:p>
                      <a:r>
                        <a:rPr lang="en-US" sz="1600" dirty="0"/>
                        <a:t>Actical version B-1</a:t>
                      </a:r>
                    </a:p>
                  </a:txBody>
                  <a:tcPr anchor="ctr"/>
                </a:tc>
                <a:extLst>
                  <a:ext uri="{0D108BD9-81ED-4DB2-BD59-A6C34878D82A}">
                    <a16:rowId xmlns:a16="http://schemas.microsoft.com/office/drawing/2014/main" val="1012530679"/>
                  </a:ext>
                </a:extLst>
              </a:tr>
            </a:tbl>
          </a:graphicData>
        </a:graphic>
      </p:graphicFrame>
      <p:sp>
        <p:nvSpPr>
          <p:cNvPr id="2" name="TextBox 1">
            <a:extLst>
              <a:ext uri="{FF2B5EF4-FFF2-40B4-BE49-F238E27FC236}">
                <a16:creationId xmlns:a16="http://schemas.microsoft.com/office/drawing/2014/main" id="{12A37E52-5F3E-4D1F-9AE9-7CA87FA71610}"/>
              </a:ext>
            </a:extLst>
          </p:cNvPr>
          <p:cNvSpPr txBox="1"/>
          <p:nvPr/>
        </p:nvSpPr>
        <p:spPr>
          <a:xfrm>
            <a:off x="213144" y="524338"/>
            <a:ext cx="6256782" cy="1295868"/>
          </a:xfrm>
          <a:prstGeom prst="rect">
            <a:avLst/>
          </a:prstGeom>
          <a:noFill/>
        </p:spPr>
        <p:txBody>
          <a:bodyPr wrap="square">
            <a:spAutoFit/>
          </a:bodyPr>
          <a:lstStyle/>
          <a:p>
            <a:pPr marL="0" marR="0">
              <a:lnSpc>
                <a:spcPct val="150000"/>
              </a:lnSpc>
              <a:spcBef>
                <a:spcPts val="0"/>
              </a:spcBef>
              <a:spcAft>
                <a:spcPts val="0"/>
              </a:spcAft>
            </a:pPr>
            <a:r>
              <a:rPr lang="en-US" sz="1800" b="1" dirty="0">
                <a:effectLst/>
                <a:ea typeface="Calibri" panose="020F0502020204030204" pitchFamily="34" charset="0"/>
                <a:cs typeface="Times New Roman" panose="02020603050405020304" pitchFamily="18" charset="0"/>
              </a:rPr>
              <a:t>Purpose: </a:t>
            </a:r>
            <a:r>
              <a:rPr lang="en-US" sz="1800" dirty="0">
                <a:effectLst/>
                <a:ea typeface="Calibri" panose="020F0502020204030204" pitchFamily="34" charset="0"/>
                <a:cs typeface="Times New Roman" panose="02020603050405020304" pitchFamily="18" charset="0"/>
              </a:rPr>
              <a:t>To present and summarize evidence for informing the </a:t>
            </a:r>
            <a:r>
              <a:rPr lang="en-US" sz="1800" u="sng" dirty="0">
                <a:effectLst/>
                <a:ea typeface="Calibri" panose="020F0502020204030204" pitchFamily="34" charset="0"/>
                <a:cs typeface="Times New Roman" panose="02020603050405020304" pitchFamily="18" charset="0"/>
              </a:rPr>
              <a:t>selection</a:t>
            </a:r>
            <a:r>
              <a:rPr lang="en-US" sz="1800" dirty="0">
                <a:effectLst/>
                <a:ea typeface="Calibri" panose="020F0502020204030204" pitchFamily="34" charset="0"/>
                <a:cs typeface="Times New Roman" panose="02020603050405020304" pitchFamily="18" charset="0"/>
              </a:rPr>
              <a:t>, </a:t>
            </a:r>
            <a:r>
              <a:rPr lang="en-US" sz="1800" u="sng" dirty="0">
                <a:effectLst/>
                <a:ea typeface="Calibri" panose="020F0502020204030204" pitchFamily="34" charset="0"/>
                <a:cs typeface="Times New Roman" panose="02020603050405020304" pitchFamily="18" charset="0"/>
              </a:rPr>
              <a:t>interpretation</a:t>
            </a:r>
            <a:r>
              <a:rPr lang="en-US" sz="1800" dirty="0">
                <a:effectLst/>
                <a:ea typeface="Calibri" panose="020F0502020204030204" pitchFamily="34" charset="0"/>
                <a:cs typeface="Times New Roman" panose="02020603050405020304" pitchFamily="18" charset="0"/>
              </a:rPr>
              <a:t>, and </a:t>
            </a:r>
            <a:r>
              <a:rPr lang="en-US" sz="1800" u="sng" dirty="0">
                <a:effectLst/>
                <a:ea typeface="Calibri" panose="020F0502020204030204" pitchFamily="34" charset="0"/>
                <a:cs typeface="Times New Roman" panose="02020603050405020304" pitchFamily="18" charset="0"/>
              </a:rPr>
              <a:t>analysis</a:t>
            </a:r>
            <a:r>
              <a:rPr lang="en-US" sz="1800" dirty="0">
                <a:effectLst/>
                <a:ea typeface="Calibri" panose="020F0502020204030204" pitchFamily="34" charset="0"/>
                <a:cs typeface="Times New Roman" panose="02020603050405020304" pitchFamily="18" charset="0"/>
              </a:rPr>
              <a:t> of step-based metrics </a:t>
            </a:r>
          </a:p>
          <a:p>
            <a:pPr marL="0" marR="0">
              <a:lnSpc>
                <a:spcPct val="150000"/>
              </a:lnSpc>
              <a:spcBef>
                <a:spcPts val="0"/>
              </a:spcBef>
              <a:spcAft>
                <a:spcPts val="0"/>
              </a:spcAft>
            </a:pPr>
            <a:r>
              <a:rPr lang="en-US" sz="1800" dirty="0">
                <a:effectLst/>
                <a:ea typeface="Calibri" panose="020F0502020204030204" pitchFamily="34" charset="0"/>
                <a:cs typeface="Times New Roman" panose="02020603050405020304" pitchFamily="18" charset="0"/>
              </a:rPr>
              <a:t>in epidemiological research, using data from two studies</a:t>
            </a:r>
          </a:p>
        </p:txBody>
      </p:sp>
      <p:sp>
        <p:nvSpPr>
          <p:cNvPr id="3" name="TextBox 2">
            <a:extLst>
              <a:ext uri="{FF2B5EF4-FFF2-40B4-BE49-F238E27FC236}">
                <a16:creationId xmlns:a16="http://schemas.microsoft.com/office/drawing/2014/main" id="{3C9DA7D5-DE82-4E75-8F76-674CFE4005B4}"/>
              </a:ext>
            </a:extLst>
          </p:cNvPr>
          <p:cNvSpPr txBox="1"/>
          <p:nvPr/>
        </p:nvSpPr>
        <p:spPr>
          <a:xfrm>
            <a:off x="213144" y="4354706"/>
            <a:ext cx="6256782" cy="646331"/>
          </a:xfrm>
          <a:prstGeom prst="rect">
            <a:avLst/>
          </a:prstGeom>
          <a:noFill/>
        </p:spPr>
        <p:txBody>
          <a:bodyPr wrap="square">
            <a:spAutoFit/>
          </a:bodyPr>
          <a:lstStyle/>
          <a:p>
            <a:pPr marL="285750" marR="0" lvl="0" indent="-285750">
              <a:spcBef>
                <a:spcPts val="0"/>
              </a:spcBef>
              <a:spcAft>
                <a:spcPts val="0"/>
              </a:spcAft>
              <a:buFont typeface="+mj-lt"/>
              <a:buAutoNum type="arabicPeriod" startAt="2"/>
            </a:pPr>
            <a:r>
              <a:rPr lang="en-US" dirty="0">
                <a:ea typeface="Calibri" panose="020F0502020204030204" pitchFamily="34" charset="0"/>
                <a:cs typeface="Times New Roman" panose="02020603050405020304" pitchFamily="18" charset="0"/>
              </a:rPr>
              <a:t>Discuss and illustrate challenges related to cleaning, analyzing, and processing step data</a:t>
            </a:r>
          </a:p>
        </p:txBody>
      </p:sp>
    </p:spTree>
    <p:extLst>
      <p:ext uri="{BB962C8B-B14F-4D97-AF65-F5344CB8AC3E}">
        <p14:creationId xmlns:p14="http://schemas.microsoft.com/office/powerpoint/2010/main" val="172629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Motivation</a:t>
            </a:r>
          </a:p>
        </p:txBody>
      </p:sp>
      <p:sp>
        <p:nvSpPr>
          <p:cNvPr id="3" name="TextBox 2">
            <a:extLst>
              <a:ext uri="{FF2B5EF4-FFF2-40B4-BE49-F238E27FC236}">
                <a16:creationId xmlns:a16="http://schemas.microsoft.com/office/drawing/2014/main" id="{3C9DA7D5-DE82-4E75-8F76-674CFE4005B4}"/>
              </a:ext>
            </a:extLst>
          </p:cNvPr>
          <p:cNvSpPr txBox="1"/>
          <p:nvPr/>
        </p:nvSpPr>
        <p:spPr>
          <a:xfrm>
            <a:off x="120515" y="3334077"/>
            <a:ext cx="6256782" cy="646331"/>
          </a:xfrm>
          <a:prstGeom prst="rect">
            <a:avLst/>
          </a:prstGeom>
          <a:noFill/>
        </p:spPr>
        <p:txBody>
          <a:bodyPr wrap="square">
            <a:spAutoFit/>
          </a:bodyPr>
          <a:lstStyle/>
          <a:p>
            <a:pPr marL="285750" marR="0" lvl="0" indent="-285750">
              <a:spcBef>
                <a:spcPts val="0"/>
              </a:spcBef>
              <a:spcAft>
                <a:spcPts val="0"/>
              </a:spcAft>
              <a:buFont typeface="+mj-lt"/>
              <a:buAutoNum type="arabicPeriod" startAt="2"/>
            </a:pPr>
            <a:r>
              <a:rPr lang="en-US" dirty="0">
                <a:ea typeface="Calibri" panose="020F0502020204030204" pitchFamily="34" charset="0"/>
                <a:cs typeface="Times New Roman" panose="02020603050405020304" pitchFamily="18" charset="0"/>
              </a:rPr>
              <a:t>Discuss and illustrate challenges related to cleaning, analyzing, and processing step data</a:t>
            </a:r>
          </a:p>
        </p:txBody>
      </p:sp>
      <p:sp>
        <p:nvSpPr>
          <p:cNvPr id="8" name="Oval 7">
            <a:extLst>
              <a:ext uri="{FF2B5EF4-FFF2-40B4-BE49-F238E27FC236}">
                <a16:creationId xmlns:a16="http://schemas.microsoft.com/office/drawing/2014/main" id="{AB7D3A1E-56CA-4CF6-903A-1FD8E5D77277}"/>
              </a:ext>
            </a:extLst>
          </p:cNvPr>
          <p:cNvSpPr/>
          <p:nvPr/>
        </p:nvSpPr>
        <p:spPr>
          <a:xfrm>
            <a:off x="3711271" y="740996"/>
            <a:ext cx="2219578" cy="576843"/>
          </a:xfrm>
          <a:prstGeom prst="ellipse">
            <a:avLst/>
          </a:prstGeom>
          <a:solidFill>
            <a:srgbClr val="C00000">
              <a:alpha val="1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rPr>
              <a:t>Generalizability?</a:t>
            </a:r>
          </a:p>
        </p:txBody>
      </p:sp>
      <p:sp>
        <p:nvSpPr>
          <p:cNvPr id="9" name="Oval 8">
            <a:extLst>
              <a:ext uri="{FF2B5EF4-FFF2-40B4-BE49-F238E27FC236}">
                <a16:creationId xmlns:a16="http://schemas.microsoft.com/office/drawing/2014/main" id="{039C5BAE-C92B-4F37-95E8-34E5FFBE147E}"/>
              </a:ext>
            </a:extLst>
          </p:cNvPr>
          <p:cNvSpPr/>
          <p:nvPr/>
        </p:nvSpPr>
        <p:spPr>
          <a:xfrm>
            <a:off x="154962" y="2363037"/>
            <a:ext cx="3308485" cy="738264"/>
          </a:xfrm>
          <a:prstGeom prst="ellipse">
            <a:avLst/>
          </a:prstGeom>
          <a:solidFill>
            <a:srgbClr val="C00000">
              <a:alpha val="1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tx1"/>
                </a:solidFill>
              </a:rPr>
              <a:t>What do step-based metrics represent, more broadly?</a:t>
            </a:r>
          </a:p>
        </p:txBody>
      </p:sp>
      <p:sp>
        <p:nvSpPr>
          <p:cNvPr id="11" name="Oval 10">
            <a:extLst>
              <a:ext uri="{FF2B5EF4-FFF2-40B4-BE49-F238E27FC236}">
                <a16:creationId xmlns:a16="http://schemas.microsoft.com/office/drawing/2014/main" id="{97751FD9-56AE-410A-A79E-DCE011D443B2}"/>
              </a:ext>
            </a:extLst>
          </p:cNvPr>
          <p:cNvSpPr/>
          <p:nvPr/>
        </p:nvSpPr>
        <p:spPr>
          <a:xfrm>
            <a:off x="3529370" y="2406053"/>
            <a:ext cx="2983680" cy="685761"/>
          </a:xfrm>
          <a:prstGeom prst="ellipse">
            <a:avLst/>
          </a:prstGeom>
          <a:solidFill>
            <a:srgbClr val="C00000">
              <a:alpha val="1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tx1"/>
                </a:solidFill>
              </a:rPr>
              <a:t>How do we communicate these metrics?</a:t>
            </a:r>
          </a:p>
        </p:txBody>
      </p:sp>
      <p:pic>
        <p:nvPicPr>
          <p:cNvPr id="15" name="Picture 14">
            <a:extLst>
              <a:ext uri="{FF2B5EF4-FFF2-40B4-BE49-F238E27FC236}">
                <a16:creationId xmlns:a16="http://schemas.microsoft.com/office/drawing/2014/main" id="{851BC419-99CD-45A3-9E42-E8961252143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7826" b="9502"/>
          <a:stretch/>
        </p:blipFill>
        <p:spPr bwMode="auto">
          <a:xfrm>
            <a:off x="198432" y="513665"/>
            <a:ext cx="3265015" cy="985522"/>
          </a:xfrm>
          <a:prstGeom prst="rect">
            <a:avLst/>
          </a:prstGeom>
          <a:noFill/>
          <a:ln>
            <a:noFill/>
          </a:ln>
          <a:extLst>
            <a:ext uri="{53640926-AAD7-44D8-BBD7-CCE9431645EC}">
              <a14:shadowObscured xmlns:a14="http://schemas.microsoft.com/office/drawing/2010/main"/>
            </a:ext>
          </a:extLst>
        </p:spPr>
      </p:pic>
      <p:sp>
        <p:nvSpPr>
          <p:cNvPr id="18" name="Rectangle 17">
            <a:extLst>
              <a:ext uri="{FF2B5EF4-FFF2-40B4-BE49-F238E27FC236}">
                <a16:creationId xmlns:a16="http://schemas.microsoft.com/office/drawing/2014/main" id="{FBA8D076-960C-4DFD-ABDB-4701E20831F0}"/>
              </a:ext>
            </a:extLst>
          </p:cNvPr>
          <p:cNvSpPr/>
          <p:nvPr/>
        </p:nvSpPr>
        <p:spPr>
          <a:xfrm>
            <a:off x="0" y="4629325"/>
            <a:ext cx="6858000" cy="507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C95EE92-44C8-4DDA-9665-89053DA2BBB9}"/>
              </a:ext>
            </a:extLst>
          </p:cNvPr>
          <p:cNvSpPr/>
          <p:nvPr/>
        </p:nvSpPr>
        <p:spPr>
          <a:xfrm>
            <a:off x="921100" y="4012758"/>
            <a:ext cx="2265792" cy="344918"/>
          </a:xfrm>
          <a:prstGeom prst="ellipse">
            <a:avLst/>
          </a:prstGeom>
          <a:solidFill>
            <a:srgbClr val="4472C4">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tx1"/>
                </a:solidFill>
              </a:rPr>
              <a:t>Data quality checks</a:t>
            </a:r>
          </a:p>
        </p:txBody>
      </p:sp>
      <p:sp>
        <p:nvSpPr>
          <p:cNvPr id="20" name="Oval 19">
            <a:extLst>
              <a:ext uri="{FF2B5EF4-FFF2-40B4-BE49-F238E27FC236}">
                <a16:creationId xmlns:a16="http://schemas.microsoft.com/office/drawing/2014/main" id="{A18797C9-EFE9-4739-9EA7-FE3315557DDA}"/>
              </a:ext>
            </a:extLst>
          </p:cNvPr>
          <p:cNvSpPr/>
          <p:nvPr/>
        </p:nvSpPr>
        <p:spPr>
          <a:xfrm>
            <a:off x="145219" y="4384479"/>
            <a:ext cx="1933590" cy="503462"/>
          </a:xfrm>
          <a:prstGeom prst="ellipse">
            <a:avLst/>
          </a:prstGeom>
          <a:solidFill>
            <a:srgbClr val="4472C4">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Adjusting for wear time</a:t>
            </a:r>
          </a:p>
        </p:txBody>
      </p:sp>
      <p:sp>
        <p:nvSpPr>
          <p:cNvPr id="21" name="Oval 20">
            <a:extLst>
              <a:ext uri="{FF2B5EF4-FFF2-40B4-BE49-F238E27FC236}">
                <a16:creationId xmlns:a16="http://schemas.microsoft.com/office/drawing/2014/main" id="{AE35414C-ACEB-4F2F-9DBB-7463657221D0}"/>
              </a:ext>
            </a:extLst>
          </p:cNvPr>
          <p:cNvSpPr/>
          <p:nvPr/>
        </p:nvSpPr>
        <p:spPr>
          <a:xfrm>
            <a:off x="2729964" y="4260489"/>
            <a:ext cx="2440838" cy="724175"/>
          </a:xfrm>
          <a:prstGeom prst="ellipse">
            <a:avLst/>
          </a:prstGeom>
          <a:solidFill>
            <a:srgbClr val="C00000">
              <a:alpha val="1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tx1"/>
                </a:solidFill>
              </a:rPr>
              <a:t>How do we examine volume vs intensity?</a:t>
            </a:r>
          </a:p>
        </p:txBody>
      </p:sp>
      <p:sp>
        <p:nvSpPr>
          <p:cNvPr id="22" name="Oval 21">
            <a:extLst>
              <a:ext uri="{FF2B5EF4-FFF2-40B4-BE49-F238E27FC236}">
                <a16:creationId xmlns:a16="http://schemas.microsoft.com/office/drawing/2014/main" id="{0FE5E5DB-2296-4734-9762-B9E1FDF17FE9}"/>
              </a:ext>
            </a:extLst>
          </p:cNvPr>
          <p:cNvSpPr/>
          <p:nvPr/>
        </p:nvSpPr>
        <p:spPr>
          <a:xfrm>
            <a:off x="4316561" y="3826047"/>
            <a:ext cx="2196489" cy="476633"/>
          </a:xfrm>
          <a:prstGeom prst="ellipse">
            <a:avLst/>
          </a:prstGeom>
          <a:solidFill>
            <a:srgbClr val="C00000">
              <a:alpha val="1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tx1"/>
                </a:solidFill>
              </a:rPr>
              <a:t>Where’s the code?</a:t>
            </a:r>
          </a:p>
        </p:txBody>
      </p:sp>
      <p:sp>
        <p:nvSpPr>
          <p:cNvPr id="24" name="TextBox 23">
            <a:extLst>
              <a:ext uri="{FF2B5EF4-FFF2-40B4-BE49-F238E27FC236}">
                <a16:creationId xmlns:a16="http://schemas.microsoft.com/office/drawing/2014/main" id="{CFE80852-BA9C-464E-8E6F-EA43F632FAB4}"/>
              </a:ext>
            </a:extLst>
          </p:cNvPr>
          <p:cNvSpPr txBox="1"/>
          <p:nvPr/>
        </p:nvSpPr>
        <p:spPr>
          <a:xfrm>
            <a:off x="120515" y="1906097"/>
            <a:ext cx="6256782" cy="369332"/>
          </a:xfrm>
          <a:prstGeom prst="rect">
            <a:avLst/>
          </a:prstGeom>
          <a:noFill/>
        </p:spPr>
        <p:txBody>
          <a:bodyPr wrap="square">
            <a:spAutoFit/>
          </a:bodyPr>
          <a:lstStyle/>
          <a:p>
            <a:pPr marL="288925" marR="0" lvl="0" indent="-288925">
              <a:spcBef>
                <a:spcPts val="0"/>
              </a:spcBef>
              <a:spcAft>
                <a:spcPts val="600"/>
              </a:spcAft>
              <a:buFont typeface="+mj-lt"/>
              <a:buAutoNum type="arabicPeriod"/>
            </a:pPr>
            <a:r>
              <a:rPr lang="en-US" sz="1800" dirty="0">
                <a:effectLst/>
                <a:ea typeface="Calibri" panose="020F0502020204030204" pitchFamily="34" charset="0"/>
                <a:cs typeface="Times New Roman" panose="02020603050405020304" pitchFamily="18" charset="0"/>
              </a:rPr>
              <a:t>Review, compare, and contrast various step-based metrics</a:t>
            </a:r>
          </a:p>
        </p:txBody>
      </p:sp>
    </p:spTree>
    <p:extLst>
      <p:ext uri="{BB962C8B-B14F-4D97-AF65-F5344CB8AC3E}">
        <p14:creationId xmlns:p14="http://schemas.microsoft.com/office/powerpoint/2010/main" val="2799599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inVertical)">
                                      <p:cBhvr>
                                        <p:cTn id="20" dur="500"/>
                                        <p:tgtEl>
                                          <p:spTgt spid="20"/>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inVertical)">
                                      <p:cBhvr>
                                        <p:cTn id="23" dur="500"/>
                                        <p:tgtEl>
                                          <p:spTgt spid="1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arn(inVertical)">
                                      <p:cBhvr>
                                        <p:cTn id="26" dur="500"/>
                                        <p:tgtEl>
                                          <p:spTgt spid="21"/>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arn(inVertical)">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9" grpId="0" animBg="1"/>
      <p:bldP spid="20" grpId="0" animBg="1"/>
      <p:bldP spid="21" grpId="0" animBg="1"/>
      <p:bldP spid="2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Aim 1: Motivation</a:t>
            </a:r>
          </a:p>
        </p:txBody>
      </p:sp>
      <p:pic>
        <p:nvPicPr>
          <p:cNvPr id="14" name="Picture 13">
            <a:extLst>
              <a:ext uri="{FF2B5EF4-FFF2-40B4-BE49-F238E27FC236}">
                <a16:creationId xmlns:a16="http://schemas.microsoft.com/office/drawing/2014/main" id="{6EDEA2B8-1409-4573-B423-4DF72C36537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2135912"/>
            <a:ext cx="6858000" cy="301688"/>
          </a:xfrm>
          <a:prstGeom prst="rect">
            <a:avLst/>
          </a:prstGeom>
        </p:spPr>
      </p:pic>
      <p:pic>
        <p:nvPicPr>
          <p:cNvPr id="17" name="Picture 16">
            <a:extLst>
              <a:ext uri="{FF2B5EF4-FFF2-40B4-BE49-F238E27FC236}">
                <a16:creationId xmlns:a16="http://schemas.microsoft.com/office/drawing/2014/main" id="{B5D65F88-11CC-467E-8962-9121EA2DF9F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60079"/>
          <a:stretch/>
        </p:blipFill>
        <p:spPr>
          <a:xfrm>
            <a:off x="0" y="2269822"/>
            <a:ext cx="6858000" cy="865718"/>
          </a:xfrm>
          <a:prstGeom prst="rect">
            <a:avLst/>
          </a:prstGeom>
        </p:spPr>
      </p:pic>
      <p:pic>
        <p:nvPicPr>
          <p:cNvPr id="19" name="Picture 18">
            <a:extLst>
              <a:ext uri="{FF2B5EF4-FFF2-40B4-BE49-F238E27FC236}">
                <a16:creationId xmlns:a16="http://schemas.microsoft.com/office/drawing/2014/main" id="{3DA9F63A-548E-4FFD-8B05-0FBBEE70C81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39654"/>
          <a:stretch/>
        </p:blipFill>
        <p:spPr>
          <a:xfrm>
            <a:off x="0" y="3110138"/>
            <a:ext cx="6858000" cy="1308652"/>
          </a:xfrm>
          <a:prstGeom prst="rect">
            <a:avLst/>
          </a:prstGeom>
        </p:spPr>
      </p:pic>
      <p:grpSp>
        <p:nvGrpSpPr>
          <p:cNvPr id="22" name="Group 21">
            <a:extLst>
              <a:ext uri="{FF2B5EF4-FFF2-40B4-BE49-F238E27FC236}">
                <a16:creationId xmlns:a16="http://schemas.microsoft.com/office/drawing/2014/main" id="{3DD1C775-FA72-47D7-85E5-2720EA7B38C5}"/>
              </a:ext>
            </a:extLst>
          </p:cNvPr>
          <p:cNvGrpSpPr/>
          <p:nvPr/>
        </p:nvGrpSpPr>
        <p:grpSpPr>
          <a:xfrm>
            <a:off x="1637969" y="2536468"/>
            <a:ext cx="473105" cy="573670"/>
            <a:chOff x="1637969" y="882595"/>
            <a:chExt cx="473105" cy="573670"/>
          </a:xfrm>
        </p:grpSpPr>
        <p:sp>
          <p:nvSpPr>
            <p:cNvPr id="20" name="Right Brace 19">
              <a:extLst>
                <a:ext uri="{FF2B5EF4-FFF2-40B4-BE49-F238E27FC236}">
                  <a16:creationId xmlns:a16="http://schemas.microsoft.com/office/drawing/2014/main" id="{12D9C580-7593-4B15-80AB-9115188F83D5}"/>
                </a:ext>
              </a:extLst>
            </p:cNvPr>
            <p:cNvSpPr/>
            <p:nvPr/>
          </p:nvSpPr>
          <p:spPr>
            <a:xfrm>
              <a:off x="1637969" y="882595"/>
              <a:ext cx="143123" cy="573670"/>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7B6C7895-5373-4C02-BECE-C8853D2ADB75}"/>
                </a:ext>
              </a:extLst>
            </p:cNvPr>
            <p:cNvSpPr txBox="1"/>
            <p:nvPr/>
          </p:nvSpPr>
          <p:spPr>
            <a:xfrm>
              <a:off x="1785070" y="967783"/>
              <a:ext cx="326004" cy="369332"/>
            </a:xfrm>
            <a:prstGeom prst="rect">
              <a:avLst/>
            </a:prstGeom>
            <a:noFill/>
          </p:spPr>
          <p:txBody>
            <a:bodyPr wrap="square" rtlCol="0">
              <a:spAutoFit/>
            </a:bodyPr>
            <a:lstStyle/>
            <a:p>
              <a:r>
                <a:rPr lang="en-US" b="1" dirty="0"/>
                <a:t>5</a:t>
              </a:r>
            </a:p>
          </p:txBody>
        </p:sp>
      </p:grpSp>
      <p:grpSp>
        <p:nvGrpSpPr>
          <p:cNvPr id="23" name="Group 22">
            <a:extLst>
              <a:ext uri="{FF2B5EF4-FFF2-40B4-BE49-F238E27FC236}">
                <a16:creationId xmlns:a16="http://schemas.microsoft.com/office/drawing/2014/main" id="{B0F21655-8F42-451C-A47F-93B3F33A44DC}"/>
              </a:ext>
            </a:extLst>
          </p:cNvPr>
          <p:cNvGrpSpPr/>
          <p:nvPr/>
        </p:nvGrpSpPr>
        <p:grpSpPr>
          <a:xfrm>
            <a:off x="1407381" y="3343449"/>
            <a:ext cx="540691" cy="1099194"/>
            <a:chOff x="1570383" y="882595"/>
            <a:chExt cx="540691" cy="1099194"/>
          </a:xfrm>
        </p:grpSpPr>
        <p:sp>
          <p:nvSpPr>
            <p:cNvPr id="24" name="Right Brace 23">
              <a:extLst>
                <a:ext uri="{FF2B5EF4-FFF2-40B4-BE49-F238E27FC236}">
                  <a16:creationId xmlns:a16="http://schemas.microsoft.com/office/drawing/2014/main" id="{E02173FF-D147-44B7-ADAA-C520EE2FB5E0}"/>
                </a:ext>
              </a:extLst>
            </p:cNvPr>
            <p:cNvSpPr/>
            <p:nvPr/>
          </p:nvSpPr>
          <p:spPr>
            <a:xfrm>
              <a:off x="1570383" y="882595"/>
              <a:ext cx="210709" cy="1099194"/>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21656AA8-525E-44F8-8B34-8376814F2458}"/>
                </a:ext>
              </a:extLst>
            </p:cNvPr>
            <p:cNvSpPr txBox="1"/>
            <p:nvPr/>
          </p:nvSpPr>
          <p:spPr>
            <a:xfrm>
              <a:off x="1785070" y="1230177"/>
              <a:ext cx="326004" cy="369332"/>
            </a:xfrm>
            <a:prstGeom prst="rect">
              <a:avLst/>
            </a:prstGeom>
            <a:noFill/>
          </p:spPr>
          <p:txBody>
            <a:bodyPr wrap="square" rtlCol="0">
              <a:spAutoFit/>
            </a:bodyPr>
            <a:lstStyle/>
            <a:p>
              <a:r>
                <a:rPr lang="en-US" b="1" dirty="0"/>
                <a:t>8</a:t>
              </a:r>
            </a:p>
          </p:txBody>
        </p:sp>
      </p:grpSp>
      <p:sp>
        <p:nvSpPr>
          <p:cNvPr id="27" name="TextBox 26">
            <a:extLst>
              <a:ext uri="{FF2B5EF4-FFF2-40B4-BE49-F238E27FC236}">
                <a16:creationId xmlns:a16="http://schemas.microsoft.com/office/drawing/2014/main" id="{96C67F97-FE21-4989-8DDF-278A9AF46D29}"/>
              </a:ext>
            </a:extLst>
          </p:cNvPr>
          <p:cNvSpPr txBox="1"/>
          <p:nvPr/>
        </p:nvSpPr>
        <p:spPr>
          <a:xfrm>
            <a:off x="144018" y="1091898"/>
            <a:ext cx="6459540" cy="923330"/>
          </a:xfrm>
          <a:prstGeom prst="rect">
            <a:avLst/>
          </a:prstGeom>
          <a:noFill/>
        </p:spPr>
        <p:txBody>
          <a:bodyPr wrap="square" rtlCol="0">
            <a:spAutoFit/>
          </a:bodyPr>
          <a:lstStyle/>
          <a:p>
            <a:r>
              <a:rPr lang="en-US" b="1" dirty="0"/>
              <a:t>What? </a:t>
            </a:r>
            <a:r>
              <a:rPr lang="en-US" dirty="0"/>
              <a:t>Conceptually, supplemented by data </a:t>
            </a:r>
          </a:p>
          <a:p>
            <a:endParaRPr lang="en-US" b="1" dirty="0"/>
          </a:p>
          <a:p>
            <a:r>
              <a:rPr lang="en-US" b="1" dirty="0"/>
              <a:t>Why? </a:t>
            </a:r>
            <a:r>
              <a:rPr lang="en-US" dirty="0"/>
              <a:t>To begin/add to the discussion of </a:t>
            </a:r>
            <a:r>
              <a:rPr lang="en-US" sz="1800" u="sng" dirty="0">
                <a:effectLst/>
                <a:ea typeface="Calibri" panose="020F0502020204030204" pitchFamily="34" charset="0"/>
                <a:cs typeface="Times New Roman" panose="02020603050405020304" pitchFamily="18" charset="0"/>
              </a:rPr>
              <a:t>selection</a:t>
            </a:r>
            <a:r>
              <a:rPr lang="en-US" dirty="0">
                <a:ea typeface="Calibri" panose="020F0502020204030204" pitchFamily="34" charset="0"/>
                <a:cs typeface="Times New Roman" panose="02020603050405020304" pitchFamily="18" charset="0"/>
              </a:rPr>
              <a:t> &amp; </a:t>
            </a:r>
            <a:r>
              <a:rPr lang="en-US" sz="1800" u="sng" dirty="0">
                <a:effectLst/>
                <a:ea typeface="Calibri" panose="020F0502020204030204" pitchFamily="34" charset="0"/>
                <a:cs typeface="Times New Roman" panose="02020603050405020304" pitchFamily="18" charset="0"/>
              </a:rPr>
              <a:t>interpretation</a:t>
            </a:r>
            <a:endParaRPr lang="en-US" b="1" dirty="0"/>
          </a:p>
        </p:txBody>
      </p:sp>
      <p:sp>
        <p:nvSpPr>
          <p:cNvPr id="32" name="Rectangle 31">
            <a:extLst>
              <a:ext uri="{FF2B5EF4-FFF2-40B4-BE49-F238E27FC236}">
                <a16:creationId xmlns:a16="http://schemas.microsoft.com/office/drawing/2014/main" id="{D0DB369E-7042-4D13-A545-A309AFB9D7A2}"/>
              </a:ext>
            </a:extLst>
          </p:cNvPr>
          <p:cNvSpPr/>
          <p:nvPr/>
        </p:nvSpPr>
        <p:spPr>
          <a:xfrm>
            <a:off x="136067" y="2421698"/>
            <a:ext cx="802187" cy="137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0ABE3ED-466D-42ED-BA9C-7212426F8900}"/>
              </a:ext>
            </a:extLst>
          </p:cNvPr>
          <p:cNvSpPr/>
          <p:nvPr/>
        </p:nvSpPr>
        <p:spPr>
          <a:xfrm>
            <a:off x="120163" y="3154305"/>
            <a:ext cx="1920240" cy="1573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733BB31-79B3-4B88-B576-1F5761CEE1DD}"/>
              </a:ext>
            </a:extLst>
          </p:cNvPr>
          <p:cNvSpPr txBox="1"/>
          <p:nvPr/>
        </p:nvSpPr>
        <p:spPr>
          <a:xfrm>
            <a:off x="4572001" y="4457071"/>
            <a:ext cx="2285999" cy="246221"/>
          </a:xfrm>
          <a:prstGeom prst="rect">
            <a:avLst/>
          </a:prstGeom>
          <a:noFill/>
        </p:spPr>
        <p:txBody>
          <a:bodyPr wrap="square" rtlCol="0">
            <a:spAutoFit/>
          </a:bodyPr>
          <a:lstStyle/>
          <a:p>
            <a:pPr>
              <a:tabLst>
                <a:tab pos="1025525" algn="l"/>
              </a:tabLst>
            </a:pPr>
            <a:r>
              <a:rPr lang="en-US" sz="1000" dirty="0"/>
              <a:t>*Tudor-Locke et al. </a:t>
            </a:r>
            <a:r>
              <a:rPr lang="en-US" sz="1000" i="1" dirty="0"/>
              <a:t>Br J Sports Med </a:t>
            </a:r>
            <a:r>
              <a:rPr lang="en-US" sz="1000" dirty="0"/>
              <a:t>2018</a:t>
            </a:r>
          </a:p>
        </p:txBody>
      </p:sp>
      <p:sp>
        <p:nvSpPr>
          <p:cNvPr id="4" name="TextBox 3">
            <a:extLst>
              <a:ext uri="{FF2B5EF4-FFF2-40B4-BE49-F238E27FC236}">
                <a16:creationId xmlns:a16="http://schemas.microsoft.com/office/drawing/2014/main" id="{95EBB6D1-B800-4BCC-A3C7-171485E4FB04}"/>
              </a:ext>
            </a:extLst>
          </p:cNvPr>
          <p:cNvSpPr txBox="1"/>
          <p:nvPr/>
        </p:nvSpPr>
        <p:spPr>
          <a:xfrm>
            <a:off x="120515" y="531514"/>
            <a:ext cx="6256782" cy="369332"/>
          </a:xfrm>
          <a:prstGeom prst="rect">
            <a:avLst/>
          </a:prstGeom>
          <a:noFill/>
        </p:spPr>
        <p:txBody>
          <a:bodyPr wrap="square">
            <a:spAutoFit/>
          </a:bodyPr>
          <a:lstStyle/>
          <a:p>
            <a:pPr marL="288925" marR="0" lvl="0" indent="-288925">
              <a:spcBef>
                <a:spcPts val="0"/>
              </a:spcBef>
              <a:spcAft>
                <a:spcPts val="600"/>
              </a:spcAft>
              <a:buFont typeface="+mj-lt"/>
              <a:buAutoNum type="arabicPeriod"/>
            </a:pPr>
            <a:r>
              <a:rPr lang="en-US" sz="1800" dirty="0">
                <a:effectLst/>
                <a:ea typeface="Calibri" panose="020F0502020204030204" pitchFamily="34" charset="0"/>
                <a:cs typeface="Times New Roman" panose="02020603050405020304" pitchFamily="18" charset="0"/>
              </a:rPr>
              <a:t>Review, compare, and contrast various step-based metrics</a:t>
            </a:r>
          </a:p>
        </p:txBody>
      </p:sp>
    </p:spTree>
    <p:extLst>
      <p:ext uri="{BB962C8B-B14F-4D97-AF65-F5344CB8AC3E}">
        <p14:creationId xmlns:p14="http://schemas.microsoft.com/office/powerpoint/2010/main" val="3591738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par>
                                <p:cTn id="13" presetID="22" presetClass="entr" presetSubtype="1"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grpId="0" nodeType="withEffect">
                                  <p:stCondLst>
                                    <p:cond delay="40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22" presetClass="entr" presetSubtype="1" fill="hold" nodeType="withEffect">
                                  <p:stCondLst>
                                    <p:cond delay="40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arn(inHorizontal)">
                                      <p:cBhvr>
                                        <p:cTn id="29" dur="500"/>
                                        <p:tgtEl>
                                          <p:spTgt spid="22"/>
                                        </p:tgtEl>
                                      </p:cBhvr>
                                    </p:animEffect>
                                  </p:childTnLst>
                                </p:cTn>
                              </p:par>
                              <p:par>
                                <p:cTn id="30" presetID="16" presetClass="entr" presetSubtype="26"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arn(inHorizontal)">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animBg="1"/>
      <p:bldP spid="3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Aim 1: Motivation</a:t>
            </a:r>
          </a:p>
        </p:txBody>
      </p:sp>
      <p:pic>
        <p:nvPicPr>
          <p:cNvPr id="14" name="Picture 13">
            <a:extLst>
              <a:ext uri="{FF2B5EF4-FFF2-40B4-BE49-F238E27FC236}">
                <a16:creationId xmlns:a16="http://schemas.microsoft.com/office/drawing/2014/main" id="{6EDEA2B8-1409-4573-B423-4DF72C36537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482039"/>
            <a:ext cx="6858000" cy="301688"/>
          </a:xfrm>
          <a:prstGeom prst="rect">
            <a:avLst/>
          </a:prstGeom>
        </p:spPr>
      </p:pic>
      <p:pic>
        <p:nvPicPr>
          <p:cNvPr id="17" name="Picture 16">
            <a:extLst>
              <a:ext uri="{FF2B5EF4-FFF2-40B4-BE49-F238E27FC236}">
                <a16:creationId xmlns:a16="http://schemas.microsoft.com/office/drawing/2014/main" id="{B5D65F88-11CC-467E-8962-9121EA2DF9F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86088"/>
          <a:stretch/>
        </p:blipFill>
        <p:spPr>
          <a:xfrm>
            <a:off x="0" y="615949"/>
            <a:ext cx="6858000" cy="301688"/>
          </a:xfrm>
          <a:prstGeom prst="rect">
            <a:avLst/>
          </a:prstGeom>
        </p:spPr>
      </p:pic>
      <p:pic>
        <p:nvPicPr>
          <p:cNvPr id="19" name="Picture 18">
            <a:extLst>
              <a:ext uri="{FF2B5EF4-FFF2-40B4-BE49-F238E27FC236}">
                <a16:creationId xmlns:a16="http://schemas.microsoft.com/office/drawing/2014/main" id="{3DA9F63A-548E-4FFD-8B05-0FBBEE70C81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39654" b="51671"/>
          <a:stretch/>
        </p:blipFill>
        <p:spPr>
          <a:xfrm>
            <a:off x="0" y="909170"/>
            <a:ext cx="6858000" cy="188110"/>
          </a:xfrm>
          <a:prstGeom prst="rect">
            <a:avLst/>
          </a:prstGeom>
        </p:spPr>
      </p:pic>
      <p:pic>
        <p:nvPicPr>
          <p:cNvPr id="2" name="Picture 1">
            <a:extLst>
              <a:ext uri="{FF2B5EF4-FFF2-40B4-BE49-F238E27FC236}">
                <a16:creationId xmlns:a16="http://schemas.microsoft.com/office/drawing/2014/main" id="{36D5804C-87D1-45D6-AE7A-52F5472A2F1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0" y="942527"/>
            <a:ext cx="6858000" cy="3551156"/>
          </a:xfrm>
          <a:prstGeom prst="rect">
            <a:avLst/>
          </a:prstGeom>
        </p:spPr>
      </p:pic>
      <p:grpSp>
        <p:nvGrpSpPr>
          <p:cNvPr id="9" name="Group 8">
            <a:extLst>
              <a:ext uri="{FF2B5EF4-FFF2-40B4-BE49-F238E27FC236}">
                <a16:creationId xmlns:a16="http://schemas.microsoft.com/office/drawing/2014/main" id="{0976F1EC-B901-436A-959C-6C79CEDF2EFC}"/>
              </a:ext>
            </a:extLst>
          </p:cNvPr>
          <p:cNvGrpSpPr/>
          <p:nvPr/>
        </p:nvGrpSpPr>
        <p:grpSpPr>
          <a:xfrm>
            <a:off x="1622068" y="1422488"/>
            <a:ext cx="644053" cy="3071195"/>
            <a:chOff x="1570383" y="882594"/>
            <a:chExt cx="644053" cy="3071195"/>
          </a:xfrm>
        </p:grpSpPr>
        <p:sp>
          <p:nvSpPr>
            <p:cNvPr id="10" name="Right Brace 9">
              <a:extLst>
                <a:ext uri="{FF2B5EF4-FFF2-40B4-BE49-F238E27FC236}">
                  <a16:creationId xmlns:a16="http://schemas.microsoft.com/office/drawing/2014/main" id="{C6CAA3CB-5108-439E-8A45-09C708381016}"/>
                </a:ext>
              </a:extLst>
            </p:cNvPr>
            <p:cNvSpPr/>
            <p:nvPr/>
          </p:nvSpPr>
          <p:spPr>
            <a:xfrm>
              <a:off x="1570383" y="882594"/>
              <a:ext cx="210709" cy="3071195"/>
            </a:xfrm>
            <a:prstGeom prst="rightBrace">
              <a:avLst>
                <a:gd name="adj1" fmla="val 8333"/>
                <a:gd name="adj2" fmla="val 2853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D8322B0F-ED37-4BDB-A86D-D395F95E45D6}"/>
                </a:ext>
              </a:extLst>
            </p:cNvPr>
            <p:cNvSpPr txBox="1"/>
            <p:nvPr/>
          </p:nvSpPr>
          <p:spPr>
            <a:xfrm>
              <a:off x="1785069" y="1587983"/>
              <a:ext cx="429367" cy="369332"/>
            </a:xfrm>
            <a:prstGeom prst="rect">
              <a:avLst/>
            </a:prstGeom>
            <a:noFill/>
          </p:spPr>
          <p:txBody>
            <a:bodyPr wrap="square" rtlCol="0">
              <a:spAutoFit/>
            </a:bodyPr>
            <a:lstStyle/>
            <a:p>
              <a:r>
                <a:rPr lang="en-US" b="1" dirty="0"/>
                <a:t>22</a:t>
              </a:r>
            </a:p>
          </p:txBody>
        </p:sp>
      </p:grpSp>
      <p:sp>
        <p:nvSpPr>
          <p:cNvPr id="5" name="Rectangle 4">
            <a:extLst>
              <a:ext uri="{FF2B5EF4-FFF2-40B4-BE49-F238E27FC236}">
                <a16:creationId xmlns:a16="http://schemas.microsoft.com/office/drawing/2014/main" id="{4AD7DA9A-2880-43F7-911B-5A431FE323F8}"/>
              </a:ext>
            </a:extLst>
          </p:cNvPr>
          <p:cNvSpPr/>
          <p:nvPr/>
        </p:nvSpPr>
        <p:spPr>
          <a:xfrm>
            <a:off x="136067" y="1154142"/>
            <a:ext cx="2002834" cy="2285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1ED4724-EC29-4F5A-9B91-5444A437B6A0}"/>
              </a:ext>
            </a:extLst>
          </p:cNvPr>
          <p:cNvSpPr txBox="1"/>
          <p:nvPr/>
        </p:nvSpPr>
        <p:spPr>
          <a:xfrm>
            <a:off x="4572001" y="4457071"/>
            <a:ext cx="2285999" cy="246221"/>
          </a:xfrm>
          <a:prstGeom prst="rect">
            <a:avLst/>
          </a:prstGeom>
          <a:noFill/>
        </p:spPr>
        <p:txBody>
          <a:bodyPr wrap="square" rtlCol="0">
            <a:spAutoFit/>
          </a:bodyPr>
          <a:lstStyle/>
          <a:p>
            <a:pPr>
              <a:tabLst>
                <a:tab pos="1025525" algn="l"/>
              </a:tabLst>
            </a:pPr>
            <a:r>
              <a:rPr lang="en-US" sz="1000" dirty="0"/>
              <a:t>*Tudor-Locke et al. </a:t>
            </a:r>
            <a:r>
              <a:rPr lang="en-US" sz="1000" i="1" dirty="0"/>
              <a:t>Br J Sports Med </a:t>
            </a:r>
            <a:r>
              <a:rPr lang="en-US" sz="1000" dirty="0"/>
              <a:t>2018</a:t>
            </a:r>
          </a:p>
        </p:txBody>
      </p:sp>
    </p:spTree>
    <p:extLst>
      <p:ext uri="{BB962C8B-B14F-4D97-AF65-F5344CB8AC3E}">
        <p14:creationId xmlns:p14="http://schemas.microsoft.com/office/powerpoint/2010/main" val="3999229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6"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Aim 1: Motivation</a:t>
            </a:r>
          </a:p>
        </p:txBody>
      </p:sp>
      <p:pic>
        <p:nvPicPr>
          <p:cNvPr id="2" name="Picture 1">
            <a:extLst>
              <a:ext uri="{FF2B5EF4-FFF2-40B4-BE49-F238E27FC236}">
                <a16:creationId xmlns:a16="http://schemas.microsoft.com/office/drawing/2014/main" id="{36D5804C-87D1-45D6-AE7A-52F5472A2F1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b="86362"/>
          <a:stretch/>
        </p:blipFill>
        <p:spPr>
          <a:xfrm>
            <a:off x="0" y="942527"/>
            <a:ext cx="6858000" cy="484304"/>
          </a:xfrm>
          <a:prstGeom prst="rect">
            <a:avLst/>
          </a:prstGeom>
        </p:spPr>
      </p:pic>
      <p:grpSp>
        <p:nvGrpSpPr>
          <p:cNvPr id="27" name="Group 26">
            <a:extLst>
              <a:ext uri="{FF2B5EF4-FFF2-40B4-BE49-F238E27FC236}">
                <a16:creationId xmlns:a16="http://schemas.microsoft.com/office/drawing/2014/main" id="{F0716E58-ACE2-42AF-9FC0-E013BD0DA09C}"/>
              </a:ext>
            </a:extLst>
          </p:cNvPr>
          <p:cNvGrpSpPr/>
          <p:nvPr/>
        </p:nvGrpSpPr>
        <p:grpSpPr>
          <a:xfrm>
            <a:off x="0" y="1234576"/>
            <a:ext cx="6858000" cy="1470755"/>
            <a:chOff x="0" y="1234576"/>
            <a:chExt cx="6858000" cy="1470755"/>
          </a:xfrm>
        </p:grpSpPr>
        <p:pic>
          <p:nvPicPr>
            <p:cNvPr id="4" name="Picture 3">
              <a:extLst>
                <a:ext uri="{FF2B5EF4-FFF2-40B4-BE49-F238E27FC236}">
                  <a16:creationId xmlns:a16="http://schemas.microsoft.com/office/drawing/2014/main" id="{6D96DA52-4172-40E9-9826-9E7AF377C7B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0" y="1234576"/>
              <a:ext cx="6858000" cy="893958"/>
            </a:xfrm>
            <a:prstGeom prst="rect">
              <a:avLst/>
            </a:prstGeom>
          </p:spPr>
        </p:pic>
        <p:pic>
          <p:nvPicPr>
            <p:cNvPr id="3" name="Picture 2">
              <a:extLst>
                <a:ext uri="{FF2B5EF4-FFF2-40B4-BE49-F238E27FC236}">
                  <a16:creationId xmlns:a16="http://schemas.microsoft.com/office/drawing/2014/main" id="{42DD2977-F173-4ECB-B068-A8C0CFBB78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0" y="1947101"/>
              <a:ext cx="6858000" cy="758230"/>
            </a:xfrm>
            <a:prstGeom prst="rect">
              <a:avLst/>
            </a:prstGeom>
          </p:spPr>
        </p:pic>
      </p:grpSp>
      <p:pic>
        <p:nvPicPr>
          <p:cNvPr id="22" name="Picture 21">
            <a:extLst>
              <a:ext uri="{FF2B5EF4-FFF2-40B4-BE49-F238E27FC236}">
                <a16:creationId xmlns:a16="http://schemas.microsoft.com/office/drawing/2014/main" id="{4AB880C8-A88B-4B46-9D34-925E52399D7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0" y="482039"/>
            <a:ext cx="6858000" cy="301688"/>
          </a:xfrm>
          <a:prstGeom prst="rect">
            <a:avLst/>
          </a:prstGeom>
        </p:spPr>
      </p:pic>
      <p:pic>
        <p:nvPicPr>
          <p:cNvPr id="24" name="Picture 23">
            <a:extLst>
              <a:ext uri="{FF2B5EF4-FFF2-40B4-BE49-F238E27FC236}">
                <a16:creationId xmlns:a16="http://schemas.microsoft.com/office/drawing/2014/main" id="{EB13E153-8854-44E1-896C-E444CE7B4FC4}"/>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b="86088"/>
          <a:stretch/>
        </p:blipFill>
        <p:spPr>
          <a:xfrm>
            <a:off x="0" y="615949"/>
            <a:ext cx="6858000" cy="301688"/>
          </a:xfrm>
          <a:prstGeom prst="rect">
            <a:avLst/>
          </a:prstGeom>
        </p:spPr>
      </p:pic>
      <p:pic>
        <p:nvPicPr>
          <p:cNvPr id="26" name="Picture 25">
            <a:extLst>
              <a:ext uri="{FF2B5EF4-FFF2-40B4-BE49-F238E27FC236}">
                <a16:creationId xmlns:a16="http://schemas.microsoft.com/office/drawing/2014/main" id="{B19D3575-1134-4265-B078-FBD7854079D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t="39654" b="51671"/>
          <a:stretch/>
        </p:blipFill>
        <p:spPr>
          <a:xfrm>
            <a:off x="0" y="909170"/>
            <a:ext cx="6858000" cy="188110"/>
          </a:xfrm>
          <a:prstGeom prst="rect">
            <a:avLst/>
          </a:prstGeom>
        </p:spPr>
      </p:pic>
    </p:spTree>
    <p:extLst>
      <p:ext uri="{BB962C8B-B14F-4D97-AF65-F5344CB8AC3E}">
        <p14:creationId xmlns:p14="http://schemas.microsoft.com/office/powerpoint/2010/main" val="208915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BDC298E1-ADF4-4CBE-A1D6-822F3675DDAE}"/>
              </a:ext>
            </a:extLst>
          </p:cNvPr>
          <p:cNvSpPr/>
          <p:nvPr/>
        </p:nvSpPr>
        <p:spPr>
          <a:xfrm>
            <a:off x="150726" y="2360877"/>
            <a:ext cx="3308485" cy="738264"/>
          </a:xfrm>
          <a:prstGeom prst="ellipse">
            <a:avLst/>
          </a:prstGeom>
          <a:solidFill>
            <a:srgbClr val="C00000">
              <a:alpha val="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rgbClr val="C00000">
                    <a:alpha val="24000"/>
                  </a:srgbClr>
                </a:solidFill>
              </a:rPr>
              <a:t>What do step-based metrics represent, more broadly?</a:t>
            </a:r>
          </a:p>
        </p:txBody>
      </p:sp>
      <p:sp>
        <p:nvSpPr>
          <p:cNvPr id="16" name="Oval 15">
            <a:extLst>
              <a:ext uri="{FF2B5EF4-FFF2-40B4-BE49-F238E27FC236}">
                <a16:creationId xmlns:a16="http://schemas.microsoft.com/office/drawing/2014/main" id="{A31872A3-2E39-4021-AE5A-ED6AA282C48A}"/>
              </a:ext>
            </a:extLst>
          </p:cNvPr>
          <p:cNvSpPr/>
          <p:nvPr/>
        </p:nvSpPr>
        <p:spPr>
          <a:xfrm>
            <a:off x="3525134" y="2403893"/>
            <a:ext cx="2983680" cy="685761"/>
          </a:xfrm>
          <a:prstGeom prst="ellipse">
            <a:avLst/>
          </a:prstGeom>
          <a:solidFill>
            <a:srgbClr val="C00000">
              <a:alpha val="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rgbClr val="C00000">
                    <a:alpha val="24000"/>
                  </a:srgbClr>
                </a:solidFill>
              </a:rPr>
              <a:t>How do we communicate these metrics?</a:t>
            </a:r>
          </a:p>
        </p:txBody>
      </p:sp>
      <p:sp>
        <p:nvSpPr>
          <p:cNvPr id="23" name="Oval 22">
            <a:extLst>
              <a:ext uri="{FF2B5EF4-FFF2-40B4-BE49-F238E27FC236}">
                <a16:creationId xmlns:a16="http://schemas.microsoft.com/office/drawing/2014/main" id="{E09FAC9D-43B9-4448-9C74-BB6C1E8BC915}"/>
              </a:ext>
            </a:extLst>
          </p:cNvPr>
          <p:cNvSpPr/>
          <p:nvPr/>
        </p:nvSpPr>
        <p:spPr>
          <a:xfrm>
            <a:off x="3703320" y="740996"/>
            <a:ext cx="2219578" cy="576843"/>
          </a:xfrm>
          <a:prstGeom prst="ellipse">
            <a:avLst/>
          </a:prstGeom>
          <a:solidFill>
            <a:srgbClr val="C00000">
              <a:alpha val="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rgbClr val="C00000">
                    <a:alpha val="24000"/>
                  </a:srgbClr>
                </a:solidFill>
              </a:rPr>
              <a:t>Generalizability?</a:t>
            </a:r>
          </a:p>
        </p:txBody>
      </p:sp>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Motivation</a:t>
            </a:r>
          </a:p>
        </p:txBody>
      </p:sp>
      <p:sp>
        <p:nvSpPr>
          <p:cNvPr id="3" name="TextBox 2">
            <a:extLst>
              <a:ext uri="{FF2B5EF4-FFF2-40B4-BE49-F238E27FC236}">
                <a16:creationId xmlns:a16="http://schemas.microsoft.com/office/drawing/2014/main" id="{3C9DA7D5-DE82-4E75-8F76-674CFE4005B4}"/>
              </a:ext>
            </a:extLst>
          </p:cNvPr>
          <p:cNvSpPr txBox="1"/>
          <p:nvPr/>
        </p:nvSpPr>
        <p:spPr>
          <a:xfrm>
            <a:off x="120515" y="3334077"/>
            <a:ext cx="6256782" cy="646331"/>
          </a:xfrm>
          <a:prstGeom prst="rect">
            <a:avLst/>
          </a:prstGeom>
          <a:noFill/>
        </p:spPr>
        <p:txBody>
          <a:bodyPr wrap="square">
            <a:spAutoFit/>
          </a:bodyPr>
          <a:lstStyle/>
          <a:p>
            <a:pPr marL="285750" marR="0" lvl="0" indent="-285750">
              <a:spcBef>
                <a:spcPts val="0"/>
              </a:spcBef>
              <a:spcAft>
                <a:spcPts val="0"/>
              </a:spcAft>
              <a:buFont typeface="+mj-lt"/>
              <a:buAutoNum type="arabicPeriod" startAt="2"/>
            </a:pPr>
            <a:r>
              <a:rPr lang="en-US" dirty="0">
                <a:ea typeface="Calibri" panose="020F0502020204030204" pitchFamily="34" charset="0"/>
                <a:cs typeface="Times New Roman" panose="02020603050405020304" pitchFamily="18" charset="0"/>
              </a:rPr>
              <a:t>Discuss and illustrate challenges related to cleaning, analyzing, and processing step data</a:t>
            </a:r>
          </a:p>
        </p:txBody>
      </p:sp>
      <p:pic>
        <p:nvPicPr>
          <p:cNvPr id="15" name="Picture 14">
            <a:extLst>
              <a:ext uri="{FF2B5EF4-FFF2-40B4-BE49-F238E27FC236}">
                <a16:creationId xmlns:a16="http://schemas.microsoft.com/office/drawing/2014/main" id="{851BC419-99CD-45A3-9E42-E8961252143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7826" b="9502"/>
          <a:stretch/>
        </p:blipFill>
        <p:spPr bwMode="auto">
          <a:xfrm>
            <a:off x="198432" y="513665"/>
            <a:ext cx="3265015" cy="985522"/>
          </a:xfrm>
          <a:prstGeom prst="rect">
            <a:avLst/>
          </a:prstGeom>
          <a:noFill/>
          <a:ln>
            <a:noFill/>
          </a:ln>
          <a:extLst>
            <a:ext uri="{53640926-AAD7-44D8-BBD7-CCE9431645EC}">
              <a14:shadowObscured xmlns:a14="http://schemas.microsoft.com/office/drawing/2010/main"/>
            </a:ext>
          </a:extLst>
        </p:spPr>
      </p:pic>
      <p:sp>
        <p:nvSpPr>
          <p:cNvPr id="18" name="Rectangle 17">
            <a:extLst>
              <a:ext uri="{FF2B5EF4-FFF2-40B4-BE49-F238E27FC236}">
                <a16:creationId xmlns:a16="http://schemas.microsoft.com/office/drawing/2014/main" id="{FBA8D076-960C-4DFD-ABDB-4701E20831F0}"/>
              </a:ext>
            </a:extLst>
          </p:cNvPr>
          <p:cNvSpPr/>
          <p:nvPr/>
        </p:nvSpPr>
        <p:spPr>
          <a:xfrm>
            <a:off x="0" y="4629325"/>
            <a:ext cx="6858000" cy="507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C95EE92-44C8-4DDA-9665-89053DA2BBB9}"/>
              </a:ext>
            </a:extLst>
          </p:cNvPr>
          <p:cNvSpPr/>
          <p:nvPr/>
        </p:nvSpPr>
        <p:spPr>
          <a:xfrm>
            <a:off x="921100" y="4012758"/>
            <a:ext cx="2265792" cy="344918"/>
          </a:xfrm>
          <a:prstGeom prst="ellipse">
            <a:avLst/>
          </a:prstGeom>
          <a:solidFill>
            <a:srgbClr val="4472C4">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tx1"/>
                </a:solidFill>
              </a:rPr>
              <a:t>Data quality checks</a:t>
            </a:r>
          </a:p>
        </p:txBody>
      </p:sp>
      <p:sp>
        <p:nvSpPr>
          <p:cNvPr id="20" name="Oval 19">
            <a:extLst>
              <a:ext uri="{FF2B5EF4-FFF2-40B4-BE49-F238E27FC236}">
                <a16:creationId xmlns:a16="http://schemas.microsoft.com/office/drawing/2014/main" id="{A18797C9-EFE9-4739-9EA7-FE3315557DDA}"/>
              </a:ext>
            </a:extLst>
          </p:cNvPr>
          <p:cNvSpPr/>
          <p:nvPr/>
        </p:nvSpPr>
        <p:spPr>
          <a:xfrm>
            <a:off x="145219" y="4384479"/>
            <a:ext cx="1933590" cy="503462"/>
          </a:xfrm>
          <a:prstGeom prst="ellipse">
            <a:avLst/>
          </a:prstGeom>
          <a:solidFill>
            <a:srgbClr val="4472C4">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Adjusting for wear time</a:t>
            </a:r>
          </a:p>
        </p:txBody>
      </p:sp>
      <p:sp>
        <p:nvSpPr>
          <p:cNvPr id="21" name="Oval 20">
            <a:extLst>
              <a:ext uri="{FF2B5EF4-FFF2-40B4-BE49-F238E27FC236}">
                <a16:creationId xmlns:a16="http://schemas.microsoft.com/office/drawing/2014/main" id="{AE35414C-ACEB-4F2F-9DBB-7463657221D0}"/>
              </a:ext>
            </a:extLst>
          </p:cNvPr>
          <p:cNvSpPr/>
          <p:nvPr/>
        </p:nvSpPr>
        <p:spPr>
          <a:xfrm>
            <a:off x="2729964" y="4260489"/>
            <a:ext cx="2440838" cy="724175"/>
          </a:xfrm>
          <a:prstGeom prst="ellipse">
            <a:avLst/>
          </a:prstGeom>
          <a:solidFill>
            <a:srgbClr val="C00000">
              <a:alpha val="1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tx1"/>
                </a:solidFill>
              </a:rPr>
              <a:t>How do we examine volume vs intensity?</a:t>
            </a:r>
          </a:p>
        </p:txBody>
      </p:sp>
      <p:sp>
        <p:nvSpPr>
          <p:cNvPr id="22" name="Oval 21">
            <a:extLst>
              <a:ext uri="{FF2B5EF4-FFF2-40B4-BE49-F238E27FC236}">
                <a16:creationId xmlns:a16="http://schemas.microsoft.com/office/drawing/2014/main" id="{0FE5E5DB-2296-4734-9762-B9E1FDF17FE9}"/>
              </a:ext>
            </a:extLst>
          </p:cNvPr>
          <p:cNvSpPr/>
          <p:nvPr/>
        </p:nvSpPr>
        <p:spPr>
          <a:xfrm>
            <a:off x="4316561" y="3826047"/>
            <a:ext cx="2196489" cy="476633"/>
          </a:xfrm>
          <a:prstGeom prst="ellipse">
            <a:avLst/>
          </a:prstGeom>
          <a:solidFill>
            <a:srgbClr val="C00000">
              <a:alpha val="1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tx1"/>
                </a:solidFill>
              </a:rPr>
              <a:t>Where’s the code?</a:t>
            </a:r>
          </a:p>
        </p:txBody>
      </p:sp>
      <p:sp>
        <p:nvSpPr>
          <p:cNvPr id="24" name="TextBox 23">
            <a:extLst>
              <a:ext uri="{FF2B5EF4-FFF2-40B4-BE49-F238E27FC236}">
                <a16:creationId xmlns:a16="http://schemas.microsoft.com/office/drawing/2014/main" id="{CFE80852-BA9C-464E-8E6F-EA43F632FAB4}"/>
              </a:ext>
            </a:extLst>
          </p:cNvPr>
          <p:cNvSpPr txBox="1"/>
          <p:nvPr/>
        </p:nvSpPr>
        <p:spPr>
          <a:xfrm>
            <a:off x="120515" y="1906097"/>
            <a:ext cx="6256782" cy="369332"/>
          </a:xfrm>
          <a:prstGeom prst="rect">
            <a:avLst/>
          </a:prstGeom>
          <a:noFill/>
        </p:spPr>
        <p:txBody>
          <a:bodyPr wrap="square">
            <a:spAutoFit/>
          </a:bodyPr>
          <a:lstStyle/>
          <a:p>
            <a:pPr marL="288925" marR="0" lvl="0" indent="-288925">
              <a:spcBef>
                <a:spcPts val="0"/>
              </a:spcBef>
              <a:spcAft>
                <a:spcPts val="600"/>
              </a:spcAft>
              <a:buFont typeface="+mj-lt"/>
              <a:buAutoNum type="arabicPeriod"/>
            </a:pPr>
            <a:r>
              <a:rPr lang="en-US" sz="1800" dirty="0">
                <a:effectLst/>
                <a:ea typeface="Calibri" panose="020F0502020204030204" pitchFamily="34" charset="0"/>
                <a:cs typeface="Times New Roman" panose="02020603050405020304" pitchFamily="18" charset="0"/>
              </a:rPr>
              <a:t>Review, compare, and contrast various step-based metrics</a:t>
            </a:r>
          </a:p>
        </p:txBody>
      </p:sp>
    </p:spTree>
    <p:extLst>
      <p:ext uri="{BB962C8B-B14F-4D97-AF65-F5344CB8AC3E}">
        <p14:creationId xmlns:p14="http://schemas.microsoft.com/office/powerpoint/2010/main" val="36088961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Aim 2</a:t>
            </a:r>
          </a:p>
        </p:txBody>
      </p:sp>
      <p:sp>
        <p:nvSpPr>
          <p:cNvPr id="7" name="TextBox 6">
            <a:extLst>
              <a:ext uri="{FF2B5EF4-FFF2-40B4-BE49-F238E27FC236}">
                <a16:creationId xmlns:a16="http://schemas.microsoft.com/office/drawing/2014/main" id="{D40B7382-B7C2-4848-AF38-FEAA414295A8}"/>
              </a:ext>
            </a:extLst>
          </p:cNvPr>
          <p:cNvSpPr txBox="1"/>
          <p:nvPr/>
        </p:nvSpPr>
        <p:spPr>
          <a:xfrm>
            <a:off x="144018" y="1222829"/>
            <a:ext cx="6447613" cy="1431161"/>
          </a:xfrm>
          <a:prstGeom prst="rect">
            <a:avLst/>
          </a:prstGeom>
          <a:noFill/>
        </p:spPr>
        <p:txBody>
          <a:bodyPr wrap="square">
            <a:spAutoFit/>
          </a:bodyPr>
          <a:lstStyle/>
          <a:p>
            <a:pPr marL="0" indent="0">
              <a:spcAft>
                <a:spcPts val="600"/>
              </a:spcAft>
              <a:buNone/>
            </a:pPr>
            <a:r>
              <a:rPr lang="en-US" b="1" dirty="0"/>
              <a:t>Data cleaning</a:t>
            </a:r>
            <a:r>
              <a:rPr lang="en-US" dirty="0"/>
              <a:t>: application of a three phase framework</a:t>
            </a:r>
            <a:r>
              <a:rPr lang="en-US" baseline="30000" dirty="0"/>
              <a:t>1</a:t>
            </a:r>
          </a:p>
          <a:p>
            <a:pPr marL="517525" indent="-287338">
              <a:spcAft>
                <a:spcPts val="600"/>
              </a:spcAft>
              <a:buFont typeface="+mj-lt"/>
              <a:buAutoNum type="romanLcPeriod"/>
            </a:pPr>
            <a:r>
              <a:rPr lang="en-US" u="sng" dirty="0"/>
              <a:t>Screening phase </a:t>
            </a:r>
            <a:r>
              <a:rPr lang="en-US" dirty="0"/>
              <a:t>- e.g., identifying outliers/inliers</a:t>
            </a:r>
          </a:p>
          <a:p>
            <a:pPr marL="517525" indent="-287338">
              <a:spcAft>
                <a:spcPts val="600"/>
              </a:spcAft>
              <a:buFont typeface="+mj-lt"/>
              <a:buAutoNum type="romanLcPeriod"/>
            </a:pPr>
            <a:r>
              <a:rPr lang="en-US" u="sng" dirty="0"/>
              <a:t>Diagnostic phase </a:t>
            </a:r>
            <a:r>
              <a:rPr lang="en-US" dirty="0"/>
              <a:t>- e.g., erroneous, suspect, or a true extreme</a:t>
            </a:r>
          </a:p>
          <a:p>
            <a:pPr marL="517525" indent="-287338">
              <a:buFont typeface="+mj-lt"/>
              <a:buAutoNum type="romanLcPeriod"/>
            </a:pPr>
            <a:r>
              <a:rPr lang="en-US" u="sng" dirty="0"/>
              <a:t>Treatment phase </a:t>
            </a:r>
            <a:r>
              <a:rPr lang="en-US" dirty="0"/>
              <a:t>- i.e., correcting, deleting, or no change</a:t>
            </a:r>
          </a:p>
        </p:txBody>
      </p:sp>
      <p:sp>
        <p:nvSpPr>
          <p:cNvPr id="2" name="TextBox 1">
            <a:extLst>
              <a:ext uri="{FF2B5EF4-FFF2-40B4-BE49-F238E27FC236}">
                <a16:creationId xmlns:a16="http://schemas.microsoft.com/office/drawing/2014/main" id="{1624F409-CC55-4668-B5F4-75312FC7A0F3}"/>
              </a:ext>
            </a:extLst>
          </p:cNvPr>
          <p:cNvSpPr txBox="1"/>
          <p:nvPr/>
        </p:nvSpPr>
        <p:spPr>
          <a:xfrm>
            <a:off x="120515" y="494431"/>
            <a:ext cx="6256782" cy="646331"/>
          </a:xfrm>
          <a:prstGeom prst="rect">
            <a:avLst/>
          </a:prstGeom>
          <a:noFill/>
        </p:spPr>
        <p:txBody>
          <a:bodyPr wrap="square">
            <a:spAutoFit/>
          </a:bodyPr>
          <a:lstStyle/>
          <a:p>
            <a:pPr marL="285750" marR="0" lvl="0" indent="-285750">
              <a:spcBef>
                <a:spcPts val="0"/>
              </a:spcBef>
              <a:spcAft>
                <a:spcPts val="0"/>
              </a:spcAft>
              <a:buFont typeface="+mj-lt"/>
              <a:buAutoNum type="arabicPeriod" startAt="2"/>
            </a:pPr>
            <a:r>
              <a:rPr lang="en-US" sz="1800" dirty="0">
                <a:effectLst/>
                <a:ea typeface="Calibri" panose="020F0502020204030204" pitchFamily="34" charset="0"/>
                <a:cs typeface="Times New Roman" panose="02020603050405020304" pitchFamily="18" charset="0"/>
              </a:rPr>
              <a:t>Discuss and illustrate challenges related to cleaning, </a:t>
            </a:r>
            <a:r>
              <a:rPr lang="en-US" dirty="0">
                <a:ea typeface="Calibri" panose="020F0502020204030204" pitchFamily="34" charset="0"/>
                <a:cs typeface="Times New Roman" panose="02020603050405020304" pitchFamily="18" charset="0"/>
              </a:rPr>
              <a:t>analyzing, and processing </a:t>
            </a:r>
            <a:r>
              <a:rPr lang="en-US" sz="1800" dirty="0">
                <a:effectLst/>
                <a:ea typeface="Calibri" panose="020F0502020204030204" pitchFamily="34" charset="0"/>
                <a:cs typeface="Times New Roman" panose="02020603050405020304" pitchFamily="18" charset="0"/>
              </a:rPr>
              <a:t>step data</a:t>
            </a:r>
          </a:p>
        </p:txBody>
      </p:sp>
      <p:sp>
        <p:nvSpPr>
          <p:cNvPr id="19" name="Rectangle 18">
            <a:extLst>
              <a:ext uri="{FF2B5EF4-FFF2-40B4-BE49-F238E27FC236}">
                <a16:creationId xmlns:a16="http://schemas.microsoft.com/office/drawing/2014/main" id="{E6BCB403-2801-4486-B81D-F5A0D4350567}"/>
              </a:ext>
            </a:extLst>
          </p:cNvPr>
          <p:cNvSpPr/>
          <p:nvPr/>
        </p:nvSpPr>
        <p:spPr>
          <a:xfrm>
            <a:off x="0" y="4629325"/>
            <a:ext cx="6858000" cy="507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4D7D975-CA1B-4CC6-ACC1-13863EBC9242}"/>
              </a:ext>
            </a:extLst>
          </p:cNvPr>
          <p:cNvSpPr txBox="1"/>
          <p:nvPr/>
        </p:nvSpPr>
        <p:spPr>
          <a:xfrm>
            <a:off x="31678" y="4874594"/>
            <a:ext cx="2182633" cy="246221"/>
          </a:xfrm>
          <a:prstGeom prst="rect">
            <a:avLst/>
          </a:prstGeom>
          <a:noFill/>
        </p:spPr>
        <p:txBody>
          <a:bodyPr wrap="square" rtlCol="0">
            <a:spAutoFit/>
          </a:bodyPr>
          <a:lstStyle/>
          <a:p>
            <a:pPr>
              <a:tabLst>
                <a:tab pos="1025525" algn="l"/>
              </a:tabLst>
            </a:pPr>
            <a:r>
              <a:rPr lang="en-US" sz="1000" baseline="30000" dirty="0"/>
              <a:t>1</a:t>
            </a:r>
            <a:r>
              <a:rPr lang="en-US" sz="1000" dirty="0"/>
              <a:t>Van den </a:t>
            </a:r>
            <a:r>
              <a:rPr lang="en-US" sz="1000" dirty="0" err="1"/>
              <a:t>Broeck</a:t>
            </a:r>
            <a:r>
              <a:rPr lang="en-US" sz="1000" dirty="0"/>
              <a:t> et al. </a:t>
            </a:r>
            <a:r>
              <a:rPr lang="en-US" sz="1000" i="1" dirty="0" err="1"/>
              <a:t>PloS</a:t>
            </a:r>
            <a:r>
              <a:rPr lang="en-US" sz="1000" i="1" dirty="0"/>
              <a:t> Med </a:t>
            </a:r>
            <a:r>
              <a:rPr lang="en-US" sz="1000" dirty="0"/>
              <a:t>2005</a:t>
            </a:r>
          </a:p>
        </p:txBody>
      </p:sp>
      <p:grpSp>
        <p:nvGrpSpPr>
          <p:cNvPr id="29" name="Group 28">
            <a:extLst>
              <a:ext uri="{FF2B5EF4-FFF2-40B4-BE49-F238E27FC236}">
                <a16:creationId xmlns:a16="http://schemas.microsoft.com/office/drawing/2014/main" id="{F7518763-378E-49C3-9F9B-7A841141BAE9}"/>
              </a:ext>
            </a:extLst>
          </p:cNvPr>
          <p:cNvGrpSpPr/>
          <p:nvPr/>
        </p:nvGrpSpPr>
        <p:grpSpPr>
          <a:xfrm>
            <a:off x="195573" y="2736057"/>
            <a:ext cx="1776358" cy="1808781"/>
            <a:chOff x="195573" y="2736057"/>
            <a:chExt cx="1776358" cy="1808781"/>
          </a:xfrm>
        </p:grpSpPr>
        <p:pic>
          <p:nvPicPr>
            <p:cNvPr id="17" name="Picture 16">
              <a:extLst>
                <a:ext uri="{FF2B5EF4-FFF2-40B4-BE49-F238E27FC236}">
                  <a16:creationId xmlns:a16="http://schemas.microsoft.com/office/drawing/2014/main" id="{9BA5CDE9-A1C8-45DB-A016-5A5975D6855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330" t="7121" r="43997" b="43750"/>
            <a:stretch/>
          </p:blipFill>
          <p:spPr>
            <a:xfrm>
              <a:off x="211964" y="3069709"/>
              <a:ext cx="1740410" cy="1475129"/>
            </a:xfrm>
            <a:prstGeom prst="rect">
              <a:avLst/>
            </a:prstGeom>
            <a:ln>
              <a:solidFill>
                <a:schemeClr val="tx1"/>
              </a:solidFill>
            </a:ln>
          </p:spPr>
        </p:pic>
        <p:sp>
          <p:nvSpPr>
            <p:cNvPr id="20" name="TextBox 19">
              <a:extLst>
                <a:ext uri="{FF2B5EF4-FFF2-40B4-BE49-F238E27FC236}">
                  <a16:creationId xmlns:a16="http://schemas.microsoft.com/office/drawing/2014/main" id="{A217A9CD-0BBC-41F0-BFEF-13C6253149B0}"/>
                </a:ext>
              </a:extLst>
            </p:cNvPr>
            <p:cNvSpPr txBox="1"/>
            <p:nvPr/>
          </p:nvSpPr>
          <p:spPr>
            <a:xfrm>
              <a:off x="195573" y="2736057"/>
              <a:ext cx="1776358" cy="369332"/>
            </a:xfrm>
            <a:prstGeom prst="rect">
              <a:avLst/>
            </a:prstGeom>
            <a:noFill/>
          </p:spPr>
          <p:txBody>
            <a:bodyPr wrap="square" rtlCol="0">
              <a:spAutoFit/>
            </a:bodyPr>
            <a:lstStyle/>
            <a:p>
              <a:pPr algn="ctr"/>
              <a:r>
                <a:rPr lang="en-US" i="1" dirty="0"/>
                <a:t>Screening in SOL</a:t>
              </a:r>
            </a:p>
          </p:txBody>
        </p:sp>
      </p:grpSp>
      <p:grpSp>
        <p:nvGrpSpPr>
          <p:cNvPr id="30" name="Group 29">
            <a:extLst>
              <a:ext uri="{FF2B5EF4-FFF2-40B4-BE49-F238E27FC236}">
                <a16:creationId xmlns:a16="http://schemas.microsoft.com/office/drawing/2014/main" id="{8CBF94DA-910C-4C8F-A6BE-8CAD1CCD2EBF}"/>
              </a:ext>
            </a:extLst>
          </p:cNvPr>
          <p:cNvGrpSpPr/>
          <p:nvPr/>
        </p:nvGrpSpPr>
        <p:grpSpPr>
          <a:xfrm>
            <a:off x="2397191" y="2736057"/>
            <a:ext cx="3316144" cy="1993906"/>
            <a:chOff x="2397191" y="2736057"/>
            <a:chExt cx="3316144" cy="1993906"/>
          </a:xfrm>
        </p:grpSpPr>
        <p:sp>
          <p:nvSpPr>
            <p:cNvPr id="24" name="TextBox 23">
              <a:extLst>
                <a:ext uri="{FF2B5EF4-FFF2-40B4-BE49-F238E27FC236}">
                  <a16:creationId xmlns:a16="http://schemas.microsoft.com/office/drawing/2014/main" id="{E62DD648-6246-4AFC-B5B1-E67455825840}"/>
                </a:ext>
              </a:extLst>
            </p:cNvPr>
            <p:cNvSpPr txBox="1"/>
            <p:nvPr/>
          </p:nvSpPr>
          <p:spPr>
            <a:xfrm>
              <a:off x="2645049" y="2736057"/>
              <a:ext cx="2820428" cy="369332"/>
            </a:xfrm>
            <a:prstGeom prst="rect">
              <a:avLst/>
            </a:prstGeom>
            <a:noFill/>
          </p:spPr>
          <p:txBody>
            <a:bodyPr wrap="square" rtlCol="0">
              <a:spAutoFit/>
            </a:bodyPr>
            <a:lstStyle/>
            <a:p>
              <a:pPr algn="ctr"/>
              <a:r>
                <a:rPr lang="en-US" i="1" dirty="0"/>
                <a:t>Diagnosing/Treating in SOL</a:t>
              </a:r>
            </a:p>
          </p:txBody>
        </p:sp>
        <p:pic>
          <p:nvPicPr>
            <p:cNvPr id="26" name="Picture 25" descr="A close up of a piece of paper&#10;&#10;Description automatically generated">
              <a:extLst>
                <a:ext uri="{FF2B5EF4-FFF2-40B4-BE49-F238E27FC236}">
                  <a16:creationId xmlns:a16="http://schemas.microsoft.com/office/drawing/2014/main" id="{B5B34A01-999D-4729-A3AA-BC5A2EC6ED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97191" y="3071891"/>
              <a:ext cx="3316144" cy="1658072"/>
            </a:xfrm>
            <a:prstGeom prst="rect">
              <a:avLst/>
            </a:prstGeom>
            <a:ln w="19050">
              <a:solidFill>
                <a:srgbClr val="C00000"/>
              </a:solidFill>
            </a:ln>
          </p:spPr>
        </p:pic>
      </p:grpSp>
      <p:pic>
        <p:nvPicPr>
          <p:cNvPr id="28" name="Picture 27" descr="A picture containing diagram&#10;&#10;Description automatically generated">
            <a:extLst>
              <a:ext uri="{FF2B5EF4-FFF2-40B4-BE49-F238E27FC236}">
                <a16:creationId xmlns:a16="http://schemas.microsoft.com/office/drawing/2014/main" id="{05932F34-4870-4147-B7AF-AE934174960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35783" y="3338964"/>
            <a:ext cx="3355848" cy="1677924"/>
          </a:xfrm>
          <a:prstGeom prst="rect">
            <a:avLst/>
          </a:prstGeom>
          <a:ln w="19050">
            <a:solidFill>
              <a:srgbClr val="00B050"/>
            </a:solidFill>
          </a:ln>
        </p:spPr>
      </p:pic>
      <p:sp>
        <p:nvSpPr>
          <p:cNvPr id="31" name="Rectangle 30">
            <a:extLst>
              <a:ext uri="{FF2B5EF4-FFF2-40B4-BE49-F238E27FC236}">
                <a16:creationId xmlns:a16="http://schemas.microsoft.com/office/drawing/2014/main" id="{7BF6B4FE-A76F-4ECB-B372-9FCE965F6FB0}"/>
              </a:ext>
            </a:extLst>
          </p:cNvPr>
          <p:cNvSpPr/>
          <p:nvPr/>
        </p:nvSpPr>
        <p:spPr>
          <a:xfrm>
            <a:off x="4444779" y="537856"/>
            <a:ext cx="898498" cy="2924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50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wipe(left)">
                                      <p:cBhvr>
                                        <p:cTn id="15" dur="500"/>
                                        <p:tgtEl>
                                          <p:spTgt spid="7">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wipe(left)">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barn(inVertical)">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arn(inVertical)">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barn(inVertical)">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Aim 2</a:t>
            </a:r>
          </a:p>
        </p:txBody>
      </p:sp>
      <p:sp>
        <p:nvSpPr>
          <p:cNvPr id="7" name="TextBox 6">
            <a:extLst>
              <a:ext uri="{FF2B5EF4-FFF2-40B4-BE49-F238E27FC236}">
                <a16:creationId xmlns:a16="http://schemas.microsoft.com/office/drawing/2014/main" id="{D40B7382-B7C2-4848-AF38-FEAA414295A8}"/>
              </a:ext>
            </a:extLst>
          </p:cNvPr>
          <p:cNvSpPr txBox="1"/>
          <p:nvPr/>
        </p:nvSpPr>
        <p:spPr>
          <a:xfrm>
            <a:off x="287140" y="1353224"/>
            <a:ext cx="6368101" cy="3262432"/>
          </a:xfrm>
          <a:prstGeom prst="rect">
            <a:avLst/>
          </a:prstGeom>
          <a:noFill/>
        </p:spPr>
        <p:txBody>
          <a:bodyPr wrap="square">
            <a:spAutoFit/>
          </a:bodyPr>
          <a:lstStyle/>
          <a:p>
            <a:pPr marL="342900" indent="-342900">
              <a:buAutoNum type="alphaLcParenR"/>
            </a:pPr>
            <a:r>
              <a:rPr lang="en-US" b="1" dirty="0"/>
              <a:t>Adjusting for wear time</a:t>
            </a:r>
          </a:p>
          <a:p>
            <a:pPr marL="341313" indent="-174625">
              <a:buFont typeface="Arial" panose="020B0604020202020204" pitchFamily="34" charset="0"/>
              <a:buChar char="•"/>
            </a:pPr>
            <a:r>
              <a:rPr lang="en-US" dirty="0"/>
              <a:t>How?</a:t>
            </a:r>
          </a:p>
          <a:p>
            <a:pPr marL="341313" indent="-174625">
              <a:spcAft>
                <a:spcPts val="1200"/>
              </a:spcAft>
              <a:buFont typeface="Arial" panose="020B0604020202020204" pitchFamily="34" charset="0"/>
              <a:buChar char="•"/>
            </a:pPr>
            <a:r>
              <a:rPr lang="en-US" dirty="0"/>
              <a:t>When?</a:t>
            </a:r>
            <a:endParaRPr lang="en-US" b="1" dirty="0"/>
          </a:p>
          <a:p>
            <a:pPr>
              <a:spcAft>
                <a:spcPts val="600"/>
              </a:spcAft>
            </a:pPr>
            <a:r>
              <a:rPr lang="en-US" b="1" dirty="0"/>
              <a:t>b) Separating volume (steps/day) and intensity (steps/min)</a:t>
            </a:r>
          </a:p>
          <a:p>
            <a:pPr marL="174625" indent="-174625">
              <a:spcAft>
                <a:spcPts val="600"/>
              </a:spcAft>
              <a:buFont typeface="Arial" panose="020B0604020202020204" pitchFamily="34" charset="0"/>
              <a:buChar char="•"/>
            </a:pPr>
            <a:r>
              <a:rPr lang="en-US" dirty="0"/>
              <a:t>How are they related?</a:t>
            </a:r>
          </a:p>
          <a:p>
            <a:pPr marL="174625" indent="-174625">
              <a:spcAft>
                <a:spcPts val="600"/>
              </a:spcAft>
              <a:buFont typeface="Arial" panose="020B0604020202020204" pitchFamily="34" charset="0"/>
              <a:buChar char="•"/>
            </a:pPr>
            <a:r>
              <a:rPr lang="en-US" dirty="0"/>
              <a:t>What methods have been used?</a:t>
            </a:r>
          </a:p>
          <a:p>
            <a:pPr marL="174625" indent="-174625">
              <a:buFont typeface="Arial" panose="020B0604020202020204" pitchFamily="34" charset="0"/>
              <a:buChar char="•"/>
            </a:pPr>
            <a:r>
              <a:rPr lang="en-US" dirty="0"/>
              <a:t>Stratification </a:t>
            </a:r>
            <a:r>
              <a:rPr lang="en-US" sz="1800" dirty="0">
                <a:effectLst/>
                <a:latin typeface="Times New Roman" panose="02020603050405020304" pitchFamily="18" charset="0"/>
                <a:ea typeface="Calibri" panose="020F0502020204030204" pitchFamily="34" charset="0"/>
              </a:rPr>
              <a:t>→</a:t>
            </a:r>
            <a:r>
              <a:rPr lang="en-US" dirty="0">
                <a:sym typeface="Wingdings" panose="05000000000000000000" pitchFamily="2" charset="2"/>
              </a:rPr>
              <a:t> i</a:t>
            </a:r>
            <a:r>
              <a:rPr lang="en-US" dirty="0"/>
              <a:t>s positivity a potential concern? </a:t>
            </a:r>
          </a:p>
          <a:p>
            <a:pPr marL="684213" lvl="1" indent="-227013">
              <a:spcAft>
                <a:spcPts val="600"/>
              </a:spcAft>
              <a:buFont typeface="Courier New" panose="02070309020205020404" pitchFamily="49" charset="0"/>
              <a:buChar char="o"/>
            </a:pPr>
            <a:r>
              <a:rPr lang="en-US" sz="1600" dirty="0"/>
              <a:t>e.g., can a participant in the </a:t>
            </a:r>
            <a:r>
              <a:rPr lang="en-US" sz="1600" dirty="0">
                <a:solidFill>
                  <a:srgbClr val="C00000"/>
                </a:solidFill>
              </a:rPr>
              <a:t>lowest</a:t>
            </a:r>
            <a:r>
              <a:rPr lang="en-US" sz="1600" dirty="0"/>
              <a:t> quartile of steps/day be in the </a:t>
            </a:r>
            <a:r>
              <a:rPr lang="en-US" sz="1600" dirty="0">
                <a:solidFill>
                  <a:srgbClr val="0070C0"/>
                </a:solidFill>
              </a:rPr>
              <a:t>highest</a:t>
            </a:r>
            <a:r>
              <a:rPr lang="en-US" sz="1600" dirty="0"/>
              <a:t> quartile of time ≥ XX steps/min</a:t>
            </a:r>
          </a:p>
          <a:p>
            <a:pPr marL="174625" indent="-174625">
              <a:buFont typeface="Arial" panose="020B0604020202020204" pitchFamily="34" charset="0"/>
              <a:buChar char="•"/>
            </a:pPr>
            <a:r>
              <a:rPr lang="en-US" dirty="0"/>
              <a:t>Standardization </a:t>
            </a:r>
            <a:r>
              <a:rPr lang="en-US" sz="1800" dirty="0">
                <a:effectLst/>
                <a:latin typeface="Times New Roman" panose="02020603050405020304" pitchFamily="18" charset="0"/>
                <a:ea typeface="Calibri" panose="020F0502020204030204" pitchFamily="34" charset="0"/>
              </a:rPr>
              <a:t>→ </a:t>
            </a:r>
            <a:r>
              <a:rPr lang="en-US" dirty="0"/>
              <a:t>influence on step-based metric distributions?</a:t>
            </a:r>
          </a:p>
        </p:txBody>
      </p:sp>
      <p:sp>
        <p:nvSpPr>
          <p:cNvPr id="5" name="TextBox 4">
            <a:extLst>
              <a:ext uri="{FF2B5EF4-FFF2-40B4-BE49-F238E27FC236}">
                <a16:creationId xmlns:a16="http://schemas.microsoft.com/office/drawing/2014/main" id="{E34E0150-9154-427B-BA96-61275DC2E097}"/>
              </a:ext>
            </a:extLst>
          </p:cNvPr>
          <p:cNvSpPr txBox="1"/>
          <p:nvPr/>
        </p:nvSpPr>
        <p:spPr>
          <a:xfrm>
            <a:off x="120515" y="494431"/>
            <a:ext cx="6256782" cy="646331"/>
          </a:xfrm>
          <a:prstGeom prst="rect">
            <a:avLst/>
          </a:prstGeom>
          <a:noFill/>
        </p:spPr>
        <p:txBody>
          <a:bodyPr wrap="square">
            <a:spAutoFit/>
          </a:bodyPr>
          <a:lstStyle/>
          <a:p>
            <a:pPr marL="285750" marR="0" lvl="0" indent="-285750">
              <a:spcBef>
                <a:spcPts val="0"/>
              </a:spcBef>
              <a:spcAft>
                <a:spcPts val="0"/>
              </a:spcAft>
              <a:buFont typeface="+mj-lt"/>
              <a:buAutoNum type="arabicPeriod" startAt="2"/>
            </a:pPr>
            <a:r>
              <a:rPr lang="en-US" sz="1800" dirty="0">
                <a:effectLst/>
                <a:ea typeface="Calibri" panose="020F0502020204030204" pitchFamily="34" charset="0"/>
                <a:cs typeface="Times New Roman" panose="02020603050405020304" pitchFamily="18" charset="0"/>
              </a:rPr>
              <a:t>Discuss and illustrate challenges related to cleaning, analyzing, and processing step data</a:t>
            </a:r>
          </a:p>
        </p:txBody>
      </p:sp>
      <p:sp>
        <p:nvSpPr>
          <p:cNvPr id="11" name="Rectangle 10">
            <a:extLst>
              <a:ext uri="{FF2B5EF4-FFF2-40B4-BE49-F238E27FC236}">
                <a16:creationId xmlns:a16="http://schemas.microsoft.com/office/drawing/2014/main" id="{EF61593D-09C4-458D-BDDA-40DB6D27B7BD}"/>
              </a:ext>
            </a:extLst>
          </p:cNvPr>
          <p:cNvSpPr/>
          <p:nvPr/>
        </p:nvSpPr>
        <p:spPr>
          <a:xfrm>
            <a:off x="480703" y="828878"/>
            <a:ext cx="958483" cy="2924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7955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Aim 2</a:t>
            </a:r>
          </a:p>
        </p:txBody>
      </p:sp>
      <p:sp>
        <p:nvSpPr>
          <p:cNvPr id="7" name="TextBox 6">
            <a:extLst>
              <a:ext uri="{FF2B5EF4-FFF2-40B4-BE49-F238E27FC236}">
                <a16:creationId xmlns:a16="http://schemas.microsoft.com/office/drawing/2014/main" id="{D40B7382-B7C2-4848-AF38-FEAA414295A8}"/>
              </a:ext>
            </a:extLst>
          </p:cNvPr>
          <p:cNvSpPr txBox="1"/>
          <p:nvPr/>
        </p:nvSpPr>
        <p:spPr>
          <a:xfrm>
            <a:off x="287140" y="1241905"/>
            <a:ext cx="6368101" cy="3780522"/>
          </a:xfrm>
          <a:prstGeom prst="rect">
            <a:avLst/>
          </a:prstGeom>
          <a:noFill/>
        </p:spPr>
        <p:txBody>
          <a:bodyPr wrap="square">
            <a:spAutoFit/>
          </a:bodyPr>
          <a:lstStyle/>
          <a:p>
            <a:pPr>
              <a:spcAft>
                <a:spcPts val="600"/>
              </a:spcAft>
            </a:pPr>
            <a:r>
              <a:rPr lang="en-US" b="1" dirty="0"/>
              <a:t>‘</a:t>
            </a:r>
            <a:r>
              <a:rPr lang="en-US" b="1" dirty="0" err="1"/>
              <a:t>StepMetrics</a:t>
            </a:r>
            <a:r>
              <a:rPr lang="en-US" b="1" dirty="0"/>
              <a:t>’ (future) R package</a:t>
            </a:r>
          </a:p>
          <a:p>
            <a:pPr marL="230188" indent="-230188">
              <a:spcAft>
                <a:spcPts val="600"/>
              </a:spcAft>
              <a:buFont typeface="Arial" panose="020B0604020202020204" pitchFamily="34" charset="0"/>
              <a:buChar char="•"/>
            </a:pPr>
            <a:r>
              <a:rPr lang="en-US" dirty="0"/>
              <a:t>Flexible derivation of step-based metrics (SBM)</a:t>
            </a:r>
          </a:p>
          <a:p>
            <a:pPr marL="230188" indent="-230188">
              <a:spcAft>
                <a:spcPts val="200"/>
              </a:spcAft>
              <a:buFont typeface="Arial" panose="020B0604020202020204" pitchFamily="34" charset="0"/>
              <a:buChar char="•"/>
            </a:pPr>
            <a:r>
              <a:rPr lang="en-US" dirty="0"/>
              <a:t>Accounting for wear time</a:t>
            </a:r>
          </a:p>
          <a:p>
            <a:pPr marL="684213" lvl="1" indent="-227013">
              <a:spcAft>
                <a:spcPts val="200"/>
              </a:spcAft>
              <a:buFont typeface="Courier New" panose="02070309020205020404" pitchFamily="49" charset="0"/>
              <a:buChar char="o"/>
            </a:pPr>
            <a:r>
              <a:rPr lang="en-US" sz="1600" dirty="0"/>
              <a:t>Examining correlations between wear time and a SBM</a:t>
            </a:r>
          </a:p>
          <a:p>
            <a:pPr marL="684213" lvl="1" indent="-227013">
              <a:spcAft>
                <a:spcPts val="600"/>
              </a:spcAft>
              <a:buFont typeface="Courier New" panose="02070309020205020404" pitchFamily="49" charset="0"/>
              <a:buChar char="o"/>
            </a:pPr>
            <a:r>
              <a:rPr lang="en-US" sz="1600" dirty="0"/>
              <a:t>Implementing methods for wear time adjustment</a:t>
            </a:r>
          </a:p>
          <a:p>
            <a:pPr marL="230188" indent="-230188">
              <a:spcAft>
                <a:spcPts val="200"/>
              </a:spcAft>
              <a:buFont typeface="Arial" panose="020B0604020202020204" pitchFamily="34" charset="0"/>
              <a:buChar char="•"/>
            </a:pPr>
            <a:r>
              <a:rPr lang="en-US" dirty="0"/>
              <a:t>Data visualization</a:t>
            </a:r>
          </a:p>
          <a:p>
            <a:pPr marL="684213" lvl="1" indent="-227013">
              <a:spcAft>
                <a:spcPts val="200"/>
              </a:spcAft>
              <a:buFont typeface="Courier New" panose="02070309020205020404" pitchFamily="49" charset="0"/>
              <a:buChar char="o"/>
            </a:pPr>
            <a:r>
              <a:rPr lang="en-US" sz="1600" dirty="0"/>
              <a:t>Data quality checks</a:t>
            </a:r>
          </a:p>
          <a:p>
            <a:pPr marL="684213" lvl="1" indent="-227013">
              <a:spcAft>
                <a:spcPts val="600"/>
              </a:spcAft>
              <a:buFont typeface="Courier New" panose="02070309020205020404" pitchFamily="49" charset="0"/>
              <a:buChar char="o"/>
            </a:pPr>
            <a:r>
              <a:rPr lang="en-US" sz="1600" dirty="0"/>
              <a:t>Descriptive statistics</a:t>
            </a:r>
          </a:p>
          <a:p>
            <a:pPr>
              <a:spcAft>
                <a:spcPts val="200"/>
              </a:spcAft>
            </a:pPr>
            <a:r>
              <a:rPr lang="en-US" b="1" dirty="0"/>
              <a:t>Include features relevant to epidemiological research</a:t>
            </a:r>
          </a:p>
          <a:p>
            <a:pPr marL="230188" indent="-230188">
              <a:spcAft>
                <a:spcPts val="200"/>
              </a:spcAft>
              <a:buFont typeface="Arial" panose="020B0604020202020204" pitchFamily="34" charset="0"/>
              <a:buChar char="•"/>
            </a:pPr>
            <a:r>
              <a:rPr lang="en-US" dirty="0"/>
              <a:t>Efficiency</a:t>
            </a:r>
          </a:p>
          <a:p>
            <a:pPr marL="230188" indent="-230188">
              <a:spcAft>
                <a:spcPts val="200"/>
              </a:spcAft>
              <a:buFont typeface="Arial" panose="020B0604020202020204" pitchFamily="34" charset="0"/>
              <a:buChar char="•"/>
            </a:pPr>
            <a:r>
              <a:rPr lang="en-US" dirty="0"/>
              <a:t>Accounting for survey designs and weights </a:t>
            </a:r>
          </a:p>
          <a:p>
            <a:pPr>
              <a:spcAft>
                <a:spcPts val="1200"/>
              </a:spcAft>
            </a:pPr>
            <a:endParaRPr lang="en-US" dirty="0"/>
          </a:p>
        </p:txBody>
      </p:sp>
      <p:sp>
        <p:nvSpPr>
          <p:cNvPr id="5" name="TextBox 4">
            <a:extLst>
              <a:ext uri="{FF2B5EF4-FFF2-40B4-BE49-F238E27FC236}">
                <a16:creationId xmlns:a16="http://schemas.microsoft.com/office/drawing/2014/main" id="{E34E0150-9154-427B-BA96-61275DC2E097}"/>
              </a:ext>
            </a:extLst>
          </p:cNvPr>
          <p:cNvSpPr txBox="1"/>
          <p:nvPr/>
        </p:nvSpPr>
        <p:spPr>
          <a:xfrm>
            <a:off x="120515" y="494431"/>
            <a:ext cx="6256782" cy="646331"/>
          </a:xfrm>
          <a:prstGeom prst="rect">
            <a:avLst/>
          </a:prstGeom>
          <a:noFill/>
        </p:spPr>
        <p:txBody>
          <a:bodyPr wrap="square">
            <a:spAutoFit/>
          </a:bodyPr>
          <a:lstStyle/>
          <a:p>
            <a:pPr marL="285750" marR="0" lvl="0" indent="-285750">
              <a:spcBef>
                <a:spcPts val="0"/>
              </a:spcBef>
              <a:spcAft>
                <a:spcPts val="0"/>
              </a:spcAft>
              <a:buFont typeface="+mj-lt"/>
              <a:buAutoNum type="arabicPeriod" startAt="2"/>
            </a:pPr>
            <a:r>
              <a:rPr lang="en-US" sz="1800" dirty="0">
                <a:effectLst/>
                <a:ea typeface="Calibri" panose="020F0502020204030204" pitchFamily="34" charset="0"/>
                <a:cs typeface="Times New Roman" panose="02020603050405020304" pitchFamily="18" charset="0"/>
              </a:rPr>
              <a:t>Discuss and illustrate challenges related to cleaning, analyzing, and processing step data</a:t>
            </a:r>
          </a:p>
        </p:txBody>
      </p:sp>
      <p:sp>
        <p:nvSpPr>
          <p:cNvPr id="11" name="Rectangle 10">
            <a:extLst>
              <a:ext uri="{FF2B5EF4-FFF2-40B4-BE49-F238E27FC236}">
                <a16:creationId xmlns:a16="http://schemas.microsoft.com/office/drawing/2014/main" id="{EF61593D-09C4-458D-BDDA-40DB6D27B7BD}"/>
              </a:ext>
            </a:extLst>
          </p:cNvPr>
          <p:cNvSpPr/>
          <p:nvPr/>
        </p:nvSpPr>
        <p:spPr>
          <a:xfrm>
            <a:off x="1856278" y="828878"/>
            <a:ext cx="1030045" cy="2924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How to Create and Distribute an R Package | by Shian Su | Medium">
            <a:extLst>
              <a:ext uri="{FF2B5EF4-FFF2-40B4-BE49-F238E27FC236}">
                <a16:creationId xmlns:a16="http://schemas.microsoft.com/office/drawing/2014/main" id="{E664B870-C405-45FC-B588-EB7042E1D122}"/>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5101679" y="909034"/>
            <a:ext cx="1205747" cy="807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27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wipe(up)">
                                      <p:cBhvr>
                                        <p:cTn id="7" dur="500"/>
                                        <p:tgtEl>
                                          <p:spTgt spid="7">
                                            <p:txEl>
                                              <p:pRg st="2" end="2"/>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Effect transition="in" filter="wipe(left)">
                                      <p:cBhvr>
                                        <p:cTn id="11" dur="500"/>
                                        <p:tgtEl>
                                          <p:spTgt spid="7">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wipe(left)">
                                      <p:cBhvr>
                                        <p:cTn id="16" dur="500"/>
                                        <p:tgtEl>
                                          <p:spTgt spid="7">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wipe(left)">
                                      <p:cBhvr>
                                        <p:cTn id="21" dur="500"/>
                                        <p:tgtEl>
                                          <p:spTgt spid="7">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wipe(left)">
                                      <p:cBhvr>
                                        <p:cTn id="26" dur="500"/>
                                        <p:tgtEl>
                                          <p:spTgt spid="7">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animEffect transition="in" filter="wipe(left)">
                                      <p:cBhvr>
                                        <p:cTn id="31" dur="500"/>
                                        <p:tgtEl>
                                          <p:spTgt spid="7">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
                                            <p:txEl>
                                              <p:pRg st="8" end="8"/>
                                            </p:txEl>
                                          </p:spTgt>
                                        </p:tgtEl>
                                        <p:attrNameLst>
                                          <p:attrName>style.visibility</p:attrName>
                                        </p:attrNameLst>
                                      </p:cBhvr>
                                      <p:to>
                                        <p:strVal val="visible"/>
                                      </p:to>
                                    </p:set>
                                    <p:animEffect transition="in" filter="wipe(left)">
                                      <p:cBhvr>
                                        <p:cTn id="36" dur="500"/>
                                        <p:tgtEl>
                                          <p:spTgt spid="7">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7">
                                            <p:txEl>
                                              <p:pRg st="9" end="9"/>
                                            </p:txEl>
                                          </p:spTgt>
                                        </p:tgtEl>
                                        <p:attrNameLst>
                                          <p:attrName>style.visibility</p:attrName>
                                        </p:attrNameLst>
                                      </p:cBhvr>
                                      <p:to>
                                        <p:strVal val="visible"/>
                                      </p:to>
                                    </p:set>
                                    <p:animEffect transition="in" filter="wipe(left)">
                                      <p:cBhvr>
                                        <p:cTn id="41" dur="500"/>
                                        <p:tgtEl>
                                          <p:spTgt spid="7">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7">
                                            <p:txEl>
                                              <p:pRg st="10" end="10"/>
                                            </p:txEl>
                                          </p:spTgt>
                                        </p:tgtEl>
                                        <p:attrNameLst>
                                          <p:attrName>style.visibility</p:attrName>
                                        </p:attrNameLst>
                                      </p:cBhvr>
                                      <p:to>
                                        <p:strVal val="visible"/>
                                      </p:to>
                                    </p:set>
                                    <p:animEffect transition="in" filter="wipe(left)">
                                      <p:cBhvr>
                                        <p:cTn id="46"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Aim 2</a:t>
            </a:r>
          </a:p>
        </p:txBody>
      </p:sp>
      <p:sp>
        <p:nvSpPr>
          <p:cNvPr id="7" name="TextBox 6">
            <a:extLst>
              <a:ext uri="{FF2B5EF4-FFF2-40B4-BE49-F238E27FC236}">
                <a16:creationId xmlns:a16="http://schemas.microsoft.com/office/drawing/2014/main" id="{D40B7382-B7C2-4848-AF38-FEAA414295A8}"/>
              </a:ext>
            </a:extLst>
          </p:cNvPr>
          <p:cNvSpPr txBox="1"/>
          <p:nvPr/>
        </p:nvSpPr>
        <p:spPr>
          <a:xfrm>
            <a:off x="287140" y="1241905"/>
            <a:ext cx="6368101" cy="3236784"/>
          </a:xfrm>
          <a:prstGeom prst="rect">
            <a:avLst/>
          </a:prstGeom>
          <a:noFill/>
        </p:spPr>
        <p:txBody>
          <a:bodyPr wrap="square">
            <a:spAutoFit/>
          </a:bodyPr>
          <a:lstStyle/>
          <a:p>
            <a:pPr>
              <a:spcAft>
                <a:spcPts val="1200"/>
              </a:spcAft>
            </a:pPr>
            <a:r>
              <a:rPr lang="en-US" b="1" dirty="0"/>
              <a:t>‘</a:t>
            </a:r>
            <a:r>
              <a:rPr lang="en-US" b="1" dirty="0" err="1"/>
              <a:t>StepMetrics</a:t>
            </a:r>
            <a:r>
              <a:rPr lang="en-US" b="1" dirty="0"/>
              <a:t>’ (future) R package</a:t>
            </a:r>
          </a:p>
          <a:p>
            <a:pPr marL="230188" indent="-230188">
              <a:spcAft>
                <a:spcPts val="600"/>
              </a:spcAft>
              <a:buFont typeface="Arial" panose="020B0604020202020204" pitchFamily="34" charset="0"/>
              <a:buChar char="•"/>
            </a:pPr>
            <a:r>
              <a:rPr lang="en-US" dirty="0"/>
              <a:t>Flexible derivation of step-based metrics (SBM)</a:t>
            </a:r>
          </a:p>
          <a:p>
            <a:pPr marL="230188" indent="-230188">
              <a:spcAft>
                <a:spcPts val="600"/>
              </a:spcAft>
              <a:buFont typeface="Arial" panose="020B0604020202020204" pitchFamily="34" charset="0"/>
              <a:buChar char="•"/>
            </a:pPr>
            <a:r>
              <a:rPr lang="en-US" dirty="0"/>
              <a:t>Accounting for wear time</a:t>
            </a:r>
          </a:p>
          <a:p>
            <a:pPr marL="230188" indent="-230188">
              <a:spcAft>
                <a:spcPts val="200"/>
              </a:spcAft>
              <a:buFont typeface="Arial" panose="020B0604020202020204" pitchFamily="34" charset="0"/>
              <a:buChar char="•"/>
            </a:pPr>
            <a:r>
              <a:rPr lang="en-US" dirty="0"/>
              <a:t>Data visualization</a:t>
            </a:r>
          </a:p>
          <a:p>
            <a:pPr marL="684213" lvl="1" indent="-227013">
              <a:spcAft>
                <a:spcPts val="200"/>
              </a:spcAft>
              <a:buFont typeface="Courier New" panose="02070309020205020404" pitchFamily="49" charset="0"/>
              <a:buChar char="o"/>
            </a:pPr>
            <a:r>
              <a:rPr lang="en-US" sz="1600" dirty="0"/>
              <a:t>Data quality checks</a:t>
            </a:r>
          </a:p>
          <a:p>
            <a:pPr marL="684213" lvl="1" indent="-227013">
              <a:buFont typeface="Courier New" panose="02070309020205020404" pitchFamily="49" charset="0"/>
              <a:buChar char="o"/>
            </a:pPr>
            <a:r>
              <a:rPr lang="en-US" sz="1600" dirty="0"/>
              <a:t>Descriptive statistics</a:t>
            </a:r>
          </a:p>
          <a:p>
            <a:pPr>
              <a:spcAft>
                <a:spcPts val="200"/>
              </a:spcAft>
            </a:pPr>
            <a:endParaRPr lang="en-US" b="1" dirty="0"/>
          </a:p>
          <a:p>
            <a:pPr>
              <a:spcAft>
                <a:spcPts val="200"/>
              </a:spcAft>
            </a:pPr>
            <a:r>
              <a:rPr lang="en-US" b="1" dirty="0"/>
              <a:t>Include features relevant to epidemiological research</a:t>
            </a:r>
          </a:p>
          <a:p>
            <a:pPr marL="230188" indent="-230188">
              <a:spcAft>
                <a:spcPts val="200"/>
              </a:spcAft>
              <a:buFont typeface="Arial" panose="020B0604020202020204" pitchFamily="34" charset="0"/>
              <a:buChar char="•"/>
            </a:pPr>
            <a:r>
              <a:rPr lang="en-US" dirty="0"/>
              <a:t>Efficiency</a:t>
            </a:r>
          </a:p>
          <a:p>
            <a:pPr marL="230188" indent="-230188">
              <a:spcAft>
                <a:spcPts val="200"/>
              </a:spcAft>
              <a:buFont typeface="Arial" panose="020B0604020202020204" pitchFamily="34" charset="0"/>
              <a:buChar char="•"/>
            </a:pPr>
            <a:r>
              <a:rPr lang="en-US" dirty="0"/>
              <a:t>Accounting for survey designs and weights </a:t>
            </a:r>
          </a:p>
        </p:txBody>
      </p:sp>
      <p:sp>
        <p:nvSpPr>
          <p:cNvPr id="5" name="TextBox 4">
            <a:extLst>
              <a:ext uri="{FF2B5EF4-FFF2-40B4-BE49-F238E27FC236}">
                <a16:creationId xmlns:a16="http://schemas.microsoft.com/office/drawing/2014/main" id="{E34E0150-9154-427B-BA96-61275DC2E097}"/>
              </a:ext>
            </a:extLst>
          </p:cNvPr>
          <p:cNvSpPr txBox="1"/>
          <p:nvPr/>
        </p:nvSpPr>
        <p:spPr>
          <a:xfrm>
            <a:off x="120515" y="494431"/>
            <a:ext cx="6256782" cy="646331"/>
          </a:xfrm>
          <a:prstGeom prst="rect">
            <a:avLst/>
          </a:prstGeom>
          <a:noFill/>
        </p:spPr>
        <p:txBody>
          <a:bodyPr wrap="square">
            <a:spAutoFit/>
          </a:bodyPr>
          <a:lstStyle/>
          <a:p>
            <a:pPr marL="285750" marR="0" lvl="0" indent="-285750">
              <a:spcBef>
                <a:spcPts val="0"/>
              </a:spcBef>
              <a:spcAft>
                <a:spcPts val="0"/>
              </a:spcAft>
              <a:buFont typeface="+mj-lt"/>
              <a:buAutoNum type="arabicPeriod" startAt="2"/>
            </a:pPr>
            <a:r>
              <a:rPr lang="en-US" sz="1800" dirty="0">
                <a:effectLst/>
                <a:ea typeface="Calibri" panose="020F0502020204030204" pitchFamily="34" charset="0"/>
                <a:cs typeface="Times New Roman" panose="02020603050405020304" pitchFamily="18" charset="0"/>
              </a:rPr>
              <a:t>Discuss and illustrate challenges related to cleaning, analyzing, and processing step data</a:t>
            </a:r>
          </a:p>
        </p:txBody>
      </p:sp>
      <p:sp>
        <p:nvSpPr>
          <p:cNvPr id="11" name="Rectangle 10">
            <a:extLst>
              <a:ext uri="{FF2B5EF4-FFF2-40B4-BE49-F238E27FC236}">
                <a16:creationId xmlns:a16="http://schemas.microsoft.com/office/drawing/2014/main" id="{EF61593D-09C4-458D-BDDA-40DB6D27B7BD}"/>
              </a:ext>
            </a:extLst>
          </p:cNvPr>
          <p:cNvSpPr/>
          <p:nvPr/>
        </p:nvSpPr>
        <p:spPr>
          <a:xfrm>
            <a:off x="1856278" y="828878"/>
            <a:ext cx="1030045" cy="2924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How to Create and Distribute an R Package | by Shian Su | Medium">
            <a:extLst>
              <a:ext uri="{FF2B5EF4-FFF2-40B4-BE49-F238E27FC236}">
                <a16:creationId xmlns:a16="http://schemas.microsoft.com/office/drawing/2014/main" id="{E664B870-C405-45FC-B588-EB7042E1D122}"/>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5101679" y="909034"/>
            <a:ext cx="1205747" cy="807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467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0AE530-A9AB-4747-A8A1-5E9E3BB7470F}"/>
              </a:ext>
            </a:extLst>
          </p:cNvPr>
          <p:cNvSpPr/>
          <p:nvPr/>
        </p:nvSpPr>
        <p:spPr>
          <a:xfrm>
            <a:off x="0" y="2147001"/>
            <a:ext cx="6856715" cy="849499"/>
          </a:xfrm>
          <a:prstGeom prst="rect">
            <a:avLst/>
          </a:prstGeom>
          <a:solidFill>
            <a:srgbClr val="4B9CD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sp>
        <p:nvSpPr>
          <p:cNvPr id="6" name="Title 1"/>
          <p:cNvSpPr txBox="1">
            <a:spLocks/>
          </p:cNvSpPr>
          <p:nvPr/>
        </p:nvSpPr>
        <p:spPr>
          <a:xfrm>
            <a:off x="0" y="2027535"/>
            <a:ext cx="6856715" cy="1088473"/>
          </a:xfrm>
          <a:prstGeom prst="rect">
            <a:avLst/>
          </a:prstGeom>
        </p:spPr>
        <p:txBody>
          <a:bodyPr vert="horz" lIns="38576" tIns="19289" rIns="38576" bIns="19289"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buClr>
                <a:schemeClr val="accent1"/>
              </a:buClr>
            </a:pPr>
            <a:r>
              <a:rPr lang="en-US" sz="2800" b="1" dirty="0">
                <a:solidFill>
                  <a:schemeClr val="bg1"/>
                </a:solidFill>
                <a:latin typeface="Avenir Next Medium" panose="020B0503020202020204" pitchFamily="34" charset="0"/>
                <a:ea typeface="Arial" charset="0"/>
                <a:cs typeface="Arial" charset="0"/>
              </a:rPr>
              <a:t>HCHS/SOL Methods</a:t>
            </a:r>
            <a:endParaRPr lang="en-US" sz="2800" dirty="0">
              <a:solidFill>
                <a:schemeClr val="bg1"/>
              </a:solidFill>
              <a:latin typeface="Avenir Next Medium" panose="020B0503020202020204" pitchFamily="34" charset="0"/>
              <a:ea typeface="Arial" charset="0"/>
              <a:cs typeface="Arial" charset="0"/>
            </a:endParaRPr>
          </a:p>
        </p:txBody>
      </p:sp>
      <p:sp>
        <p:nvSpPr>
          <p:cNvPr id="9" name="Rectangle 8">
            <a:extLst>
              <a:ext uri="{FF2B5EF4-FFF2-40B4-BE49-F238E27FC236}">
                <a16:creationId xmlns:a16="http://schemas.microsoft.com/office/drawing/2014/main" id="{EE928BA4-B954-2446-A634-2A2881736F63}"/>
              </a:ext>
            </a:extLst>
          </p:cNvPr>
          <p:cNvSpPr/>
          <p:nvPr/>
        </p:nvSpPr>
        <p:spPr>
          <a:xfrm>
            <a:off x="0" y="2112712"/>
            <a:ext cx="6858000" cy="46292"/>
          </a:xfrm>
          <a:prstGeom prst="rect">
            <a:avLst/>
          </a:prstGeom>
          <a:solidFill>
            <a:srgbClr val="1329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sp>
        <p:nvSpPr>
          <p:cNvPr id="10" name="Rectangle 9">
            <a:extLst>
              <a:ext uri="{FF2B5EF4-FFF2-40B4-BE49-F238E27FC236}">
                <a16:creationId xmlns:a16="http://schemas.microsoft.com/office/drawing/2014/main" id="{45541157-4634-4242-A76C-E7F2CD898D24}"/>
              </a:ext>
            </a:extLst>
          </p:cNvPr>
          <p:cNvSpPr/>
          <p:nvPr/>
        </p:nvSpPr>
        <p:spPr>
          <a:xfrm>
            <a:off x="0" y="2996500"/>
            <a:ext cx="6858000" cy="46292"/>
          </a:xfrm>
          <a:prstGeom prst="rect">
            <a:avLst/>
          </a:prstGeom>
          <a:solidFill>
            <a:srgbClr val="1329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spTree>
    <p:extLst>
      <p:ext uri="{BB962C8B-B14F-4D97-AF65-F5344CB8AC3E}">
        <p14:creationId xmlns:p14="http://schemas.microsoft.com/office/powerpoint/2010/main" val="20969183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159994D-AC76-4AFA-BA21-37E679041407}"/>
              </a:ext>
            </a:extLst>
          </p:cNvPr>
          <p:cNvGrpSpPr/>
          <p:nvPr/>
        </p:nvGrpSpPr>
        <p:grpSpPr>
          <a:xfrm>
            <a:off x="535693" y="1042595"/>
            <a:ext cx="5229183" cy="2884524"/>
            <a:chOff x="535693" y="1042595"/>
            <a:chExt cx="5229183" cy="2884524"/>
          </a:xfrm>
        </p:grpSpPr>
        <p:pic>
          <p:nvPicPr>
            <p:cNvPr id="8196" name="Picture 4" descr="The Dunning-Kruger Effect – Agile-Mercurial">
              <a:extLst>
                <a:ext uri="{FF2B5EF4-FFF2-40B4-BE49-F238E27FC236}">
                  <a16:creationId xmlns:a16="http://schemas.microsoft.com/office/drawing/2014/main" id="{D217AF28-4B8D-480E-89C6-533F72EB39E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35693" y="1042595"/>
              <a:ext cx="5229183" cy="28845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9E21970-C9DC-4B88-81FB-8C4FF2F21EF7}"/>
                </a:ext>
              </a:extLst>
            </p:cNvPr>
            <p:cNvSpPr/>
            <p:nvPr/>
          </p:nvSpPr>
          <p:spPr>
            <a:xfrm>
              <a:off x="2419350" y="1094422"/>
              <a:ext cx="2962275"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Dunning-Kruger Effect</a:t>
            </a:r>
          </a:p>
        </p:txBody>
      </p:sp>
      <p:pic>
        <p:nvPicPr>
          <p:cNvPr id="8" name="Picture 7" descr="Logo&#10;&#10;Description automatically generated">
            <a:extLst>
              <a:ext uri="{FF2B5EF4-FFF2-40B4-BE49-F238E27FC236}">
                <a16:creationId xmlns:a16="http://schemas.microsoft.com/office/drawing/2014/main" id="{CC917BDE-6D5B-4096-8A92-44DE00F972A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1068213">
            <a:off x="259518" y="3079758"/>
            <a:ext cx="758458" cy="874304"/>
          </a:xfrm>
          <a:prstGeom prst="rect">
            <a:avLst/>
          </a:prstGeom>
        </p:spPr>
      </p:pic>
    </p:spTree>
    <p:extLst>
      <p:ext uri="{BB962C8B-B14F-4D97-AF65-F5344CB8AC3E}">
        <p14:creationId xmlns:p14="http://schemas.microsoft.com/office/powerpoint/2010/main" val="223556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44444E-6 -1.97531E-6 L 0.07222 -0.50463 " pathEditMode="relative" rAng="0" ptsTypes="AA">
                                      <p:cBhvr>
                                        <p:cTn id="6" dur="1250" fill="hold"/>
                                        <p:tgtEl>
                                          <p:spTgt spid="8"/>
                                        </p:tgtEl>
                                        <p:attrNameLst>
                                          <p:attrName>ppt_x</p:attrName>
                                          <p:attrName>ppt_y</p:attrName>
                                        </p:attrNameLst>
                                      </p:cBhvr>
                                      <p:rCtr x="3611" y="-25247"/>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7222 -0.50463 C 0.07222 -0.48796 0.09745 -0.42963 0.10162 -0.39321 C 0.10509 -0.35679 0.10949 -0.3608 0.13773 -0.28086 C 0.16319 -0.18611 0.15393 -0.21049 0.17569 -0.17099 C 0.2118 -0.13704 0.25347 -0.11697 0.29513 -0.11512 " pathEditMode="relative" rAng="0" ptsTypes="AAAAA">
                                      <p:cBhvr>
                                        <p:cTn id="10" dur="2000" fill="hold"/>
                                        <p:tgtEl>
                                          <p:spTgt spid="8"/>
                                        </p:tgtEl>
                                        <p:attrNameLst>
                                          <p:attrName>ppt_x</p:attrName>
                                          <p:attrName>ppt_y</p:attrName>
                                        </p:attrNameLst>
                                      </p:cBhvr>
                                      <p:rCtr x="11134" y="19475"/>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29513 -0.11512 L 0.40694 -0.14105 " pathEditMode="relative" rAng="0" ptsTypes="AA">
                                      <p:cBhvr>
                                        <p:cTn id="14" dur="2000" fill="hold"/>
                                        <p:tgtEl>
                                          <p:spTgt spid="8"/>
                                        </p:tgtEl>
                                        <p:attrNameLst>
                                          <p:attrName>ppt_x</p:attrName>
                                          <p:attrName>ppt_y</p:attrName>
                                        </p:attrNameLst>
                                      </p:cBhvr>
                                      <p:rCtr x="5579"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Building on Prior Work</a:t>
            </a:r>
          </a:p>
        </p:txBody>
      </p:sp>
      <p:grpSp>
        <p:nvGrpSpPr>
          <p:cNvPr id="26" name="Group 25">
            <a:extLst>
              <a:ext uri="{FF2B5EF4-FFF2-40B4-BE49-F238E27FC236}">
                <a16:creationId xmlns:a16="http://schemas.microsoft.com/office/drawing/2014/main" id="{4C9F9103-96BA-4D9F-8CD6-407CCFC0064E}"/>
              </a:ext>
            </a:extLst>
          </p:cNvPr>
          <p:cNvGrpSpPr/>
          <p:nvPr/>
        </p:nvGrpSpPr>
        <p:grpSpPr>
          <a:xfrm>
            <a:off x="130357" y="2390563"/>
            <a:ext cx="4385108" cy="1206623"/>
            <a:chOff x="2365819" y="3423507"/>
            <a:chExt cx="4385108" cy="1206623"/>
          </a:xfrm>
        </p:grpSpPr>
        <p:grpSp>
          <p:nvGrpSpPr>
            <p:cNvPr id="17" name="Group 16">
              <a:extLst>
                <a:ext uri="{FF2B5EF4-FFF2-40B4-BE49-F238E27FC236}">
                  <a16:creationId xmlns:a16="http://schemas.microsoft.com/office/drawing/2014/main" id="{76604594-1582-44DD-8A08-7967B83BEE8C}"/>
                </a:ext>
              </a:extLst>
            </p:cNvPr>
            <p:cNvGrpSpPr/>
            <p:nvPr/>
          </p:nvGrpSpPr>
          <p:grpSpPr>
            <a:xfrm>
              <a:off x="2365819" y="3423507"/>
              <a:ext cx="4385108" cy="1206623"/>
              <a:chOff x="144018" y="870298"/>
              <a:chExt cx="4385108" cy="1206623"/>
            </a:xfrm>
          </p:grpSpPr>
          <p:pic>
            <p:nvPicPr>
              <p:cNvPr id="3" name="Picture 2">
                <a:extLst>
                  <a:ext uri="{FF2B5EF4-FFF2-40B4-BE49-F238E27FC236}">
                    <a16:creationId xmlns:a16="http://schemas.microsoft.com/office/drawing/2014/main" id="{83B6EBF0-C8C7-49DB-A6AE-28F485E1AFB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1704"/>
              <a:stretch/>
            </p:blipFill>
            <p:spPr>
              <a:xfrm>
                <a:off x="144018" y="870298"/>
                <a:ext cx="4385108" cy="1206623"/>
              </a:xfrm>
              <a:prstGeom prst="rect">
                <a:avLst/>
              </a:prstGeom>
              <a:ln w="19050">
                <a:solidFill>
                  <a:schemeClr val="tx1"/>
                </a:solidFill>
              </a:ln>
            </p:spPr>
          </p:pic>
          <p:sp>
            <p:nvSpPr>
              <p:cNvPr id="15" name="TextBox 14">
                <a:extLst>
                  <a:ext uri="{FF2B5EF4-FFF2-40B4-BE49-F238E27FC236}">
                    <a16:creationId xmlns:a16="http://schemas.microsoft.com/office/drawing/2014/main" id="{79BBAF9B-7E4E-4ACE-9CE5-9E0328D9F997}"/>
                  </a:ext>
                </a:extLst>
              </p:cNvPr>
              <p:cNvSpPr txBox="1"/>
              <p:nvPr/>
            </p:nvSpPr>
            <p:spPr>
              <a:xfrm>
                <a:off x="2748301" y="885634"/>
                <a:ext cx="1737360" cy="184666"/>
              </a:xfrm>
              <a:prstGeom prst="rect">
                <a:avLst/>
              </a:prstGeom>
              <a:noFill/>
            </p:spPr>
            <p:txBody>
              <a:bodyPr wrap="square" lIns="0" tIns="0" rIns="0" bIns="0">
                <a:spAutoFit/>
              </a:bodyPr>
              <a:lstStyle/>
              <a:p>
                <a:r>
                  <a:rPr lang="en-US" sz="1200" i="1" dirty="0"/>
                  <a:t>Med Sci Sports </a:t>
                </a:r>
                <a:r>
                  <a:rPr lang="en-US" sz="1200" i="1" dirty="0" err="1"/>
                  <a:t>Exerc</a:t>
                </a:r>
                <a:r>
                  <a:rPr lang="en-US" sz="1200" i="1" dirty="0"/>
                  <a:t>  </a:t>
                </a:r>
                <a:r>
                  <a:rPr lang="en-US" sz="1200" dirty="0"/>
                  <a:t> 2016</a:t>
                </a:r>
              </a:p>
            </p:txBody>
          </p:sp>
        </p:grpSp>
        <p:pic>
          <p:nvPicPr>
            <p:cNvPr id="24" name="Picture 23">
              <a:extLst>
                <a:ext uri="{FF2B5EF4-FFF2-40B4-BE49-F238E27FC236}">
                  <a16:creationId xmlns:a16="http://schemas.microsoft.com/office/drawing/2014/main" id="{7902C39E-30FC-4613-BA1E-8D2FAB76CF9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365819" y="4210768"/>
              <a:ext cx="4385108" cy="418686"/>
            </a:xfrm>
            <a:prstGeom prst="rect">
              <a:avLst/>
            </a:prstGeom>
            <a:ln>
              <a:noFill/>
            </a:ln>
          </p:spPr>
        </p:pic>
      </p:grpSp>
      <p:grpSp>
        <p:nvGrpSpPr>
          <p:cNvPr id="29" name="Group 28">
            <a:extLst>
              <a:ext uri="{FF2B5EF4-FFF2-40B4-BE49-F238E27FC236}">
                <a16:creationId xmlns:a16="http://schemas.microsoft.com/office/drawing/2014/main" id="{53C59588-60B3-4626-994C-1A743723169B}"/>
              </a:ext>
            </a:extLst>
          </p:cNvPr>
          <p:cNvGrpSpPr/>
          <p:nvPr/>
        </p:nvGrpSpPr>
        <p:grpSpPr>
          <a:xfrm>
            <a:off x="2400028" y="3644326"/>
            <a:ext cx="3250602" cy="1398397"/>
            <a:chOff x="128116" y="2486978"/>
            <a:chExt cx="3250602" cy="1398397"/>
          </a:xfrm>
        </p:grpSpPr>
        <p:grpSp>
          <p:nvGrpSpPr>
            <p:cNvPr id="14" name="Group 13">
              <a:extLst>
                <a:ext uri="{FF2B5EF4-FFF2-40B4-BE49-F238E27FC236}">
                  <a16:creationId xmlns:a16="http://schemas.microsoft.com/office/drawing/2014/main" id="{85F5CE05-3F0A-455E-9371-A82BAB878EEB}"/>
                </a:ext>
              </a:extLst>
            </p:cNvPr>
            <p:cNvGrpSpPr/>
            <p:nvPr/>
          </p:nvGrpSpPr>
          <p:grpSpPr>
            <a:xfrm>
              <a:off x="128116" y="2486978"/>
              <a:ext cx="3250602" cy="1398397"/>
              <a:chOff x="181515" y="2291584"/>
              <a:chExt cx="3250602" cy="1398397"/>
            </a:xfrm>
          </p:grpSpPr>
          <p:pic>
            <p:nvPicPr>
              <p:cNvPr id="4" name="Picture 3">
                <a:extLst>
                  <a:ext uri="{FF2B5EF4-FFF2-40B4-BE49-F238E27FC236}">
                    <a16:creationId xmlns:a16="http://schemas.microsoft.com/office/drawing/2014/main" id="{B60DBA78-11DD-4DC4-962B-7B077089436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81515" y="2307486"/>
                <a:ext cx="3250602" cy="1382495"/>
              </a:xfrm>
              <a:prstGeom prst="rect">
                <a:avLst/>
              </a:prstGeom>
              <a:ln w="19050">
                <a:solidFill>
                  <a:schemeClr val="tx1"/>
                </a:solidFill>
              </a:ln>
            </p:spPr>
          </p:pic>
          <p:sp>
            <p:nvSpPr>
              <p:cNvPr id="12" name="TextBox 11">
                <a:extLst>
                  <a:ext uri="{FF2B5EF4-FFF2-40B4-BE49-F238E27FC236}">
                    <a16:creationId xmlns:a16="http://schemas.microsoft.com/office/drawing/2014/main" id="{41E985BA-2BE5-4345-BA64-79F588656D46}"/>
                  </a:ext>
                </a:extLst>
              </p:cNvPr>
              <p:cNvSpPr txBox="1"/>
              <p:nvPr/>
            </p:nvSpPr>
            <p:spPr>
              <a:xfrm>
                <a:off x="1714635" y="2291584"/>
                <a:ext cx="1717482" cy="215444"/>
              </a:xfrm>
              <a:prstGeom prst="rect">
                <a:avLst/>
              </a:prstGeom>
              <a:noFill/>
            </p:spPr>
            <p:txBody>
              <a:bodyPr wrap="square" lIns="0" tIns="0" rIns="0" bIns="0">
                <a:spAutoFit/>
              </a:bodyPr>
              <a:lstStyle/>
              <a:p>
                <a:r>
                  <a:rPr lang="en-US" sz="1400" b="0" i="1" u="none" strike="noStrike" baseline="0" dirty="0">
                    <a:solidFill>
                      <a:srgbClr val="221E1F"/>
                    </a:solidFill>
                  </a:rPr>
                  <a:t>Methods Inf Med  </a:t>
                </a:r>
                <a:r>
                  <a:rPr lang="en-US" sz="1400" b="0" u="none" strike="noStrike" baseline="0" dirty="0">
                    <a:solidFill>
                      <a:srgbClr val="221E1F"/>
                    </a:solidFill>
                  </a:rPr>
                  <a:t>2016</a:t>
                </a:r>
                <a:endParaRPr lang="en-US" sz="1400" dirty="0"/>
              </a:p>
            </p:txBody>
          </p:sp>
        </p:grpSp>
        <p:pic>
          <p:nvPicPr>
            <p:cNvPr id="27" name="Picture 26">
              <a:extLst>
                <a:ext uri="{FF2B5EF4-FFF2-40B4-BE49-F238E27FC236}">
                  <a16:creationId xmlns:a16="http://schemas.microsoft.com/office/drawing/2014/main" id="{E3CF27FF-7451-4839-8F8D-BCAF8C452C63}"/>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28116" y="3530803"/>
              <a:ext cx="3250602" cy="354572"/>
            </a:xfrm>
            <a:prstGeom prst="rect">
              <a:avLst/>
            </a:prstGeom>
            <a:ln>
              <a:noFill/>
            </a:ln>
          </p:spPr>
        </p:pic>
      </p:grpSp>
      <p:grpSp>
        <p:nvGrpSpPr>
          <p:cNvPr id="32" name="Group 31">
            <a:extLst>
              <a:ext uri="{FF2B5EF4-FFF2-40B4-BE49-F238E27FC236}">
                <a16:creationId xmlns:a16="http://schemas.microsoft.com/office/drawing/2014/main" id="{AA6F44A1-06AA-4466-ACC3-F2ABDEB3D0C8}"/>
              </a:ext>
            </a:extLst>
          </p:cNvPr>
          <p:cNvGrpSpPr/>
          <p:nvPr/>
        </p:nvGrpSpPr>
        <p:grpSpPr>
          <a:xfrm>
            <a:off x="23853" y="497198"/>
            <a:ext cx="4012014" cy="1255982"/>
            <a:chOff x="128116" y="802674"/>
            <a:chExt cx="4012014" cy="1255982"/>
          </a:xfrm>
        </p:grpSpPr>
        <p:pic>
          <p:nvPicPr>
            <p:cNvPr id="23" name="Picture 22">
              <a:extLst>
                <a:ext uri="{FF2B5EF4-FFF2-40B4-BE49-F238E27FC236}">
                  <a16:creationId xmlns:a16="http://schemas.microsoft.com/office/drawing/2014/main" id="{BCC4A9D7-DDA2-4294-A090-C8EED37EBAF5}"/>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28116" y="802674"/>
              <a:ext cx="4012014" cy="1255982"/>
            </a:xfrm>
            <a:prstGeom prst="rect">
              <a:avLst/>
            </a:prstGeom>
            <a:ln w="12700">
              <a:solidFill>
                <a:schemeClr val="tx1"/>
              </a:solidFill>
            </a:ln>
          </p:spPr>
        </p:pic>
        <p:pic>
          <p:nvPicPr>
            <p:cNvPr id="30" name="Picture 29">
              <a:extLst>
                <a:ext uri="{FF2B5EF4-FFF2-40B4-BE49-F238E27FC236}">
                  <a16:creationId xmlns:a16="http://schemas.microsoft.com/office/drawing/2014/main" id="{44EEB569-94A1-4C68-82EE-F3185C524C5A}"/>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074289" y="873212"/>
              <a:ext cx="1055303" cy="206734"/>
            </a:xfrm>
            <a:prstGeom prst="rect">
              <a:avLst/>
            </a:prstGeom>
            <a:ln>
              <a:noFill/>
            </a:ln>
          </p:spPr>
        </p:pic>
      </p:grpSp>
      <p:grpSp>
        <p:nvGrpSpPr>
          <p:cNvPr id="22" name="Group 21">
            <a:extLst>
              <a:ext uri="{FF2B5EF4-FFF2-40B4-BE49-F238E27FC236}">
                <a16:creationId xmlns:a16="http://schemas.microsoft.com/office/drawing/2014/main" id="{0048FE33-0672-4CFB-A397-8B65ED9D4391}"/>
              </a:ext>
            </a:extLst>
          </p:cNvPr>
          <p:cNvGrpSpPr/>
          <p:nvPr/>
        </p:nvGrpSpPr>
        <p:grpSpPr>
          <a:xfrm>
            <a:off x="2642220" y="1556734"/>
            <a:ext cx="4152172" cy="767045"/>
            <a:chOff x="2003902" y="3746169"/>
            <a:chExt cx="4568436" cy="886845"/>
          </a:xfrm>
          <a:solidFill>
            <a:schemeClr val="bg1"/>
          </a:solidFill>
        </p:grpSpPr>
        <p:pic>
          <p:nvPicPr>
            <p:cNvPr id="21" name="Picture 20">
              <a:extLst>
                <a:ext uri="{FF2B5EF4-FFF2-40B4-BE49-F238E27FC236}">
                  <a16:creationId xmlns:a16="http://schemas.microsoft.com/office/drawing/2014/main" id="{DAABDA73-7483-4E98-84F4-58FE97A3F598}"/>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t="-41945"/>
            <a:stretch/>
          </p:blipFill>
          <p:spPr>
            <a:xfrm>
              <a:off x="2003902" y="3746169"/>
              <a:ext cx="4568436" cy="886845"/>
            </a:xfrm>
            <a:prstGeom prst="rect">
              <a:avLst/>
            </a:prstGeom>
            <a:grpFill/>
            <a:ln w="19050">
              <a:solidFill>
                <a:schemeClr val="tx1"/>
              </a:solidFill>
            </a:ln>
          </p:spPr>
        </p:pic>
        <p:pic>
          <p:nvPicPr>
            <p:cNvPr id="19" name="Picture 18">
              <a:extLst>
                <a:ext uri="{FF2B5EF4-FFF2-40B4-BE49-F238E27FC236}">
                  <a16:creationId xmlns:a16="http://schemas.microsoft.com/office/drawing/2014/main" id="{D3C30FCA-CA52-4552-9EBF-EFB22326DB2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199762" y="3797601"/>
              <a:ext cx="1372576" cy="290250"/>
            </a:xfrm>
            <a:prstGeom prst="rect">
              <a:avLst/>
            </a:prstGeom>
            <a:grpFill/>
          </p:spPr>
        </p:pic>
      </p:grpSp>
    </p:spTree>
    <p:extLst>
      <p:ext uri="{BB962C8B-B14F-4D97-AF65-F5344CB8AC3E}">
        <p14:creationId xmlns:p14="http://schemas.microsoft.com/office/powerpoint/2010/main" val="384604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Acknowledgements</a:t>
            </a:r>
          </a:p>
        </p:txBody>
      </p:sp>
      <p:sp>
        <p:nvSpPr>
          <p:cNvPr id="11" name="AutoShape 2" descr="Image result for foot steps&quot;">
            <a:extLst>
              <a:ext uri="{FF2B5EF4-FFF2-40B4-BE49-F238E27FC236}">
                <a16:creationId xmlns:a16="http://schemas.microsoft.com/office/drawing/2014/main" id="{05EB3E36-EFB5-478F-8D4C-A1BB5308DAA6}"/>
              </a:ext>
            </a:extLst>
          </p:cNvPr>
          <p:cNvSpPr>
            <a:spLocks noChangeAspect="1" noChangeArrowheads="1"/>
          </p:cNvSpPr>
          <p:nvPr/>
        </p:nvSpPr>
        <p:spPr bwMode="auto">
          <a:xfrm>
            <a:off x="3276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3">
            <a:extLst>
              <a:ext uri="{FF2B5EF4-FFF2-40B4-BE49-F238E27FC236}">
                <a16:creationId xmlns:a16="http://schemas.microsoft.com/office/drawing/2014/main" id="{12BF18DD-C2B6-4866-AC04-53EBB2D66048}"/>
              </a:ext>
            </a:extLst>
          </p:cNvPr>
          <p:cNvSpPr>
            <a:spLocks noGrp="1"/>
          </p:cNvSpPr>
          <p:nvPr>
            <p:ph idx="1"/>
          </p:nvPr>
        </p:nvSpPr>
        <p:spPr>
          <a:xfrm>
            <a:off x="194092" y="826936"/>
            <a:ext cx="4719814" cy="4134682"/>
          </a:xfrm>
        </p:spPr>
        <p:txBody>
          <a:bodyPr>
            <a:normAutofit/>
          </a:bodyPr>
          <a:lstStyle/>
          <a:p>
            <a:pPr>
              <a:lnSpc>
                <a:spcPct val="100000"/>
              </a:lnSpc>
              <a:spcAft>
                <a:spcPts val="800"/>
              </a:spcAft>
            </a:pPr>
            <a:r>
              <a:rPr lang="en-US" sz="1800" dirty="0">
                <a:latin typeface="Calibri" pitchFamily="34" charset="0"/>
              </a:rPr>
              <a:t>Kelly Evenson, PhD</a:t>
            </a:r>
          </a:p>
          <a:p>
            <a:pPr>
              <a:lnSpc>
                <a:spcPct val="100000"/>
              </a:lnSpc>
              <a:spcAft>
                <a:spcPts val="800"/>
              </a:spcAft>
            </a:pPr>
            <a:r>
              <a:rPr lang="en-US" sz="1800" dirty="0">
                <a:latin typeface="Calibri" pitchFamily="34" charset="0"/>
              </a:rPr>
              <a:t>Carmen Cuthbertson, PhD</a:t>
            </a:r>
          </a:p>
          <a:p>
            <a:pPr>
              <a:lnSpc>
                <a:spcPct val="100000"/>
              </a:lnSpc>
              <a:spcAft>
                <a:spcPts val="800"/>
              </a:spcAft>
            </a:pPr>
            <a:r>
              <a:rPr lang="en-US" sz="1800" dirty="0">
                <a:latin typeface="Calibri" pitchFamily="34" charset="0"/>
              </a:rPr>
              <a:t>Daniela </a:t>
            </a:r>
            <a:r>
              <a:rPr lang="en-US" sz="1800" dirty="0" err="1"/>
              <a:t>Sotres</a:t>
            </a:r>
            <a:r>
              <a:rPr lang="en-US" sz="1800" dirty="0"/>
              <a:t>-Alvarez, PhD</a:t>
            </a:r>
            <a:endParaRPr lang="en-US" sz="1800" dirty="0">
              <a:latin typeface="Calibri" pitchFamily="34" charset="0"/>
            </a:endParaRPr>
          </a:p>
          <a:p>
            <a:pPr>
              <a:lnSpc>
                <a:spcPct val="100000"/>
              </a:lnSpc>
              <a:spcAft>
                <a:spcPts val="800"/>
              </a:spcAft>
            </a:pPr>
            <a:r>
              <a:rPr lang="en-US" sz="1800" dirty="0">
                <a:latin typeface="Calibri" pitchFamily="34" charset="0"/>
              </a:rPr>
              <a:t>I-Min Lee, PhD</a:t>
            </a:r>
          </a:p>
          <a:p>
            <a:pPr>
              <a:lnSpc>
                <a:spcPct val="100000"/>
              </a:lnSpc>
              <a:spcAft>
                <a:spcPts val="800"/>
              </a:spcAft>
            </a:pPr>
            <a:r>
              <a:rPr lang="en-US" sz="1800" dirty="0">
                <a:latin typeface="Calibri" pitchFamily="34" charset="0"/>
              </a:rPr>
              <a:t>Molly Wen, Applications Specialist</a:t>
            </a:r>
          </a:p>
          <a:p>
            <a:pPr>
              <a:lnSpc>
                <a:spcPct val="100000"/>
              </a:lnSpc>
              <a:spcAft>
                <a:spcPts val="800"/>
              </a:spcAft>
            </a:pPr>
            <a:r>
              <a:rPr lang="en-US" sz="1800" dirty="0">
                <a:latin typeface="Calibri" pitchFamily="34" charset="0"/>
              </a:rPr>
              <a:t>Catrine Tudor-Locke, PhD</a:t>
            </a:r>
          </a:p>
          <a:p>
            <a:pPr>
              <a:lnSpc>
                <a:spcPct val="100000"/>
              </a:lnSpc>
            </a:pPr>
            <a:r>
              <a:rPr lang="en-US" sz="1800" dirty="0"/>
              <a:t>Support from T32 </a:t>
            </a:r>
            <a:r>
              <a:rPr lang="en-US" sz="1800" dirty="0">
                <a:latin typeface="Calibri" panose="020F0502020204030204" pitchFamily="34" charset="0"/>
              </a:rPr>
              <a:t>Cardiovascular Epidemiology Training Grant (NRSA:T32-HL007055-44)</a:t>
            </a:r>
            <a:endParaRPr lang="en-US" sz="1800" dirty="0"/>
          </a:p>
        </p:txBody>
      </p:sp>
      <p:pic>
        <p:nvPicPr>
          <p:cNvPr id="3074" name="Picture 2" descr="Hispanic Community Health Study / Study of Latinos">
            <a:extLst>
              <a:ext uri="{FF2B5EF4-FFF2-40B4-BE49-F238E27FC236}">
                <a16:creationId xmlns:a16="http://schemas.microsoft.com/office/drawing/2014/main" id="{80C837D4-30FC-4D81-9E69-412B473A785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98109" y="544206"/>
            <a:ext cx="1710167" cy="15947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85E6A4D-98CA-4FD1-BBDE-A57F868CB03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923410" y="2340855"/>
            <a:ext cx="2755127" cy="7665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HLBI Updates Research Topics of Special Interest | Global Biodefense">
            <a:extLst>
              <a:ext uri="{FF2B5EF4-FFF2-40B4-BE49-F238E27FC236}">
                <a16:creationId xmlns:a16="http://schemas.microsoft.com/office/drawing/2014/main" id="{0803B548-9396-4616-A954-DECD4D068DAE}"/>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l="27246" t="6812" r="24986" b="24976"/>
          <a:stretch/>
        </p:blipFill>
        <p:spPr bwMode="auto">
          <a:xfrm>
            <a:off x="4913906" y="3490669"/>
            <a:ext cx="1233088" cy="951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16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animEffect transition="in" filter="fade">
                                      <p:cBhvr>
                                        <p:cTn id="15" dur="500"/>
                                        <p:tgtEl>
                                          <p:spTgt spid="10">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4" end="4"/>
                                            </p:txEl>
                                          </p:spTgt>
                                        </p:tgtEl>
                                        <p:attrNameLst>
                                          <p:attrName>style.visibility</p:attrName>
                                        </p:attrNameLst>
                                      </p:cBhvr>
                                      <p:to>
                                        <p:strVal val="visible"/>
                                      </p:to>
                                    </p:set>
                                    <p:animEffect transition="in" filter="fade">
                                      <p:cBhvr>
                                        <p:cTn id="18" dur="500"/>
                                        <p:tgtEl>
                                          <p:spTgt spid="10">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076"/>
                                        </p:tgtEl>
                                        <p:attrNameLst>
                                          <p:attrName>style.visibility</p:attrName>
                                        </p:attrNameLst>
                                      </p:cBhvr>
                                      <p:to>
                                        <p:strVal val="visible"/>
                                      </p:to>
                                    </p:set>
                                    <p:animEffect transition="in" filter="fade">
                                      <p:cBhvr>
                                        <p:cTn id="21" dur="500"/>
                                        <p:tgtEl>
                                          <p:spTgt spid="307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500"/>
                                        <p:tgtEl>
                                          <p:spTgt spid="10">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Effect transition="in" filter="fade">
                                      <p:cBhvr>
                                        <p:cTn id="31" dur="500"/>
                                        <p:tgtEl>
                                          <p:spTgt spid="10">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078"/>
                                        </p:tgtEl>
                                        <p:attrNameLst>
                                          <p:attrName>style.visibility</p:attrName>
                                        </p:attrNameLst>
                                      </p:cBhvr>
                                      <p:to>
                                        <p:strVal val="visible"/>
                                      </p:to>
                                    </p:set>
                                    <p:animEffect transition="in" filter="fade">
                                      <p:cBhvr>
                                        <p:cTn id="34"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descr="A graphical representation of the Gillings School cupola" title="Gillings School cupola">
            <a:extLst>
              <a:ext uri="{FF2B5EF4-FFF2-40B4-BE49-F238E27FC236}">
                <a16:creationId xmlns:a16="http://schemas.microsoft.com/office/drawing/2014/main" id="{BBC7BCDE-A07D-704C-8133-E3B1DC02070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12099" y="596827"/>
            <a:ext cx="2745901" cy="4082826"/>
          </a:xfrm>
          <a:prstGeom prst="rect">
            <a:avLst/>
          </a:prstGeom>
        </p:spPr>
      </p:pic>
      <p:sp>
        <p:nvSpPr>
          <p:cNvPr id="2" name="TextBox 1">
            <a:extLst>
              <a:ext uri="{FF2B5EF4-FFF2-40B4-BE49-F238E27FC236}">
                <a16:creationId xmlns:a16="http://schemas.microsoft.com/office/drawing/2014/main" id="{95C01C0B-444E-4CCC-8608-F5912FD50380}"/>
              </a:ext>
            </a:extLst>
          </p:cNvPr>
          <p:cNvSpPr txBox="1"/>
          <p:nvPr/>
        </p:nvSpPr>
        <p:spPr>
          <a:xfrm>
            <a:off x="1303589" y="1710252"/>
            <a:ext cx="3411534" cy="2369880"/>
          </a:xfrm>
          <a:prstGeom prst="rect">
            <a:avLst/>
          </a:prstGeom>
          <a:noFill/>
        </p:spPr>
        <p:txBody>
          <a:bodyPr wrap="square" rtlCol="0">
            <a:spAutoFit/>
          </a:bodyPr>
          <a:lstStyle/>
          <a:p>
            <a:pPr algn="ctr"/>
            <a:r>
              <a:rPr lang="en-US" sz="3200" b="1" dirty="0"/>
              <a:t>Thank You!</a:t>
            </a:r>
          </a:p>
          <a:p>
            <a:pPr algn="ctr"/>
            <a:endParaRPr lang="en-US" sz="3200" b="1" dirty="0"/>
          </a:p>
          <a:p>
            <a:pPr algn="ctr"/>
            <a:r>
              <a:rPr lang="en-US" sz="2800" dirty="0"/>
              <a:t>Questions?</a:t>
            </a:r>
          </a:p>
          <a:p>
            <a:pPr algn="ctr"/>
            <a:r>
              <a:rPr lang="en-US" sz="2800" dirty="0"/>
              <a:t>Comments?</a:t>
            </a:r>
          </a:p>
          <a:p>
            <a:pPr algn="ctr"/>
            <a:r>
              <a:rPr lang="en-US" sz="2800" dirty="0"/>
              <a:t>Feedback?</a:t>
            </a:r>
          </a:p>
        </p:txBody>
      </p:sp>
    </p:spTree>
    <p:extLst>
      <p:ext uri="{BB962C8B-B14F-4D97-AF65-F5344CB8AC3E}">
        <p14:creationId xmlns:p14="http://schemas.microsoft.com/office/powerpoint/2010/main" val="18200435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My Questions</a:t>
            </a:r>
          </a:p>
        </p:txBody>
      </p:sp>
      <p:sp>
        <p:nvSpPr>
          <p:cNvPr id="11" name="AutoShape 2" descr="Image result for foot steps&quot;">
            <a:extLst>
              <a:ext uri="{FF2B5EF4-FFF2-40B4-BE49-F238E27FC236}">
                <a16:creationId xmlns:a16="http://schemas.microsoft.com/office/drawing/2014/main" id="{05EB3E36-EFB5-478F-8D4C-A1BB5308DAA6}"/>
              </a:ext>
            </a:extLst>
          </p:cNvPr>
          <p:cNvSpPr>
            <a:spLocks noChangeAspect="1" noChangeArrowheads="1"/>
          </p:cNvSpPr>
          <p:nvPr/>
        </p:nvSpPr>
        <p:spPr bwMode="auto">
          <a:xfrm>
            <a:off x="3276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3">
            <a:extLst>
              <a:ext uri="{FF2B5EF4-FFF2-40B4-BE49-F238E27FC236}">
                <a16:creationId xmlns:a16="http://schemas.microsoft.com/office/drawing/2014/main" id="{12BF18DD-C2B6-4866-AC04-53EBB2D66048}"/>
              </a:ext>
            </a:extLst>
          </p:cNvPr>
          <p:cNvSpPr>
            <a:spLocks noGrp="1"/>
          </p:cNvSpPr>
          <p:nvPr>
            <p:ph idx="1"/>
          </p:nvPr>
        </p:nvSpPr>
        <p:spPr>
          <a:xfrm>
            <a:off x="144018" y="596348"/>
            <a:ext cx="6198757" cy="4134682"/>
          </a:xfrm>
        </p:spPr>
        <p:txBody>
          <a:bodyPr>
            <a:normAutofit/>
          </a:bodyPr>
          <a:lstStyle/>
          <a:p>
            <a:pPr>
              <a:lnSpc>
                <a:spcPct val="100000"/>
              </a:lnSpc>
            </a:pPr>
            <a:r>
              <a:rPr lang="en-US" sz="1800" dirty="0">
                <a:latin typeface="Calibri" pitchFamily="34" charset="0"/>
              </a:rPr>
              <a:t>Strategies for computational efficiency </a:t>
            </a:r>
          </a:p>
          <a:p>
            <a:pPr lvl="1">
              <a:lnSpc>
                <a:spcPct val="100000"/>
              </a:lnSpc>
              <a:buFont typeface="Courier New" panose="02070309020205020404" pitchFamily="49" charset="0"/>
              <a:buChar char="o"/>
            </a:pPr>
            <a:r>
              <a:rPr lang="en-US" sz="1500" dirty="0">
                <a:latin typeface="Calibri" pitchFamily="34" charset="0"/>
              </a:rPr>
              <a:t>Applications to creating R packages</a:t>
            </a:r>
          </a:p>
          <a:p>
            <a:pPr lvl="1">
              <a:lnSpc>
                <a:spcPct val="100000"/>
              </a:lnSpc>
              <a:spcAft>
                <a:spcPts val="1200"/>
              </a:spcAft>
              <a:buFont typeface="Courier New" panose="02070309020205020404" pitchFamily="49" charset="0"/>
              <a:buChar char="o"/>
            </a:pPr>
            <a:r>
              <a:rPr lang="en-US" sz="1500" dirty="0">
                <a:latin typeface="Calibri" pitchFamily="34" charset="0"/>
              </a:rPr>
              <a:t>‘</a:t>
            </a:r>
            <a:r>
              <a:rPr lang="en-US" sz="1500" dirty="0" err="1">
                <a:latin typeface="Calibri" pitchFamily="34" charset="0"/>
              </a:rPr>
              <a:t>data.table</a:t>
            </a:r>
            <a:r>
              <a:rPr lang="en-US" sz="1500" dirty="0">
                <a:latin typeface="Calibri" pitchFamily="34" charset="0"/>
              </a:rPr>
              <a:t>’ package?</a:t>
            </a:r>
          </a:p>
          <a:p>
            <a:pPr>
              <a:lnSpc>
                <a:spcPct val="100000"/>
              </a:lnSpc>
              <a:spcAft>
                <a:spcPts val="1200"/>
              </a:spcAft>
            </a:pPr>
            <a:r>
              <a:rPr lang="en-US" sz="1800" dirty="0">
                <a:latin typeface="Calibri" pitchFamily="34" charset="0"/>
              </a:rPr>
              <a:t>Need for a new package for steps to include functions for things like wear time and combining data?</a:t>
            </a:r>
          </a:p>
          <a:p>
            <a:pPr>
              <a:lnSpc>
                <a:spcPct val="100000"/>
              </a:lnSpc>
            </a:pPr>
            <a:r>
              <a:rPr lang="en-US" sz="1800" dirty="0">
                <a:latin typeface="Calibri" pitchFamily="34" charset="0"/>
              </a:rPr>
              <a:t>How is data usually stored? </a:t>
            </a:r>
          </a:p>
          <a:p>
            <a:pPr lvl="1">
              <a:lnSpc>
                <a:spcPct val="100000"/>
              </a:lnSpc>
              <a:spcAft>
                <a:spcPts val="1200"/>
              </a:spcAft>
              <a:buFont typeface="Courier New" panose="02070309020205020404" pitchFamily="49" charset="0"/>
              <a:buChar char="o"/>
            </a:pPr>
            <a:r>
              <a:rPr lang="en-US" sz="1500" dirty="0">
                <a:latin typeface="Calibri" pitchFamily="34" charset="0"/>
              </a:rPr>
              <a:t>e.g., individual files for each person or long format</a:t>
            </a:r>
          </a:p>
          <a:p>
            <a:pPr>
              <a:lnSpc>
                <a:spcPct val="100000"/>
              </a:lnSpc>
              <a:spcAft>
                <a:spcPts val="1200"/>
              </a:spcAft>
            </a:pPr>
            <a:r>
              <a:rPr lang="en-US" sz="1800" dirty="0">
                <a:latin typeface="Calibri" pitchFamily="34" charset="0"/>
              </a:rPr>
              <a:t>Use of other functions/modified source code in R packages</a:t>
            </a:r>
          </a:p>
          <a:p>
            <a:pPr>
              <a:lnSpc>
                <a:spcPct val="100000"/>
              </a:lnSpc>
              <a:spcAft>
                <a:spcPts val="800"/>
              </a:spcAft>
            </a:pPr>
            <a:r>
              <a:rPr lang="en-US" sz="1800" dirty="0">
                <a:latin typeface="Calibri" pitchFamily="34" charset="0"/>
              </a:rPr>
              <a:t>General tips? What advice had you heard about creating R packages that you undervalued?</a:t>
            </a:r>
          </a:p>
        </p:txBody>
      </p:sp>
      <p:sp>
        <p:nvSpPr>
          <p:cNvPr id="7" name="Rectangle 3">
            <a:extLst>
              <a:ext uri="{FF2B5EF4-FFF2-40B4-BE49-F238E27FC236}">
                <a16:creationId xmlns:a16="http://schemas.microsoft.com/office/drawing/2014/main" id="{05DB78AA-782E-4BA8-ADDD-8E34FB62FB47}"/>
              </a:ext>
            </a:extLst>
          </p:cNvPr>
          <p:cNvSpPr>
            <a:spLocks noChangeArrowheads="1"/>
          </p:cNvSpPr>
          <p:nvPr/>
        </p:nvSpPr>
        <p:spPr bwMode="auto">
          <a:xfrm>
            <a:off x="4070608" y="826785"/>
            <a:ext cx="2573782" cy="78483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900" b="0" i="0" u="none" strike="noStrike" cap="none" normalizeH="0" baseline="0" dirty="0">
                <a:ln>
                  <a:noFill/>
                </a:ln>
                <a:solidFill>
                  <a:srgbClr val="618588"/>
                </a:solidFill>
                <a:effectLst/>
                <a:latin typeface="Lucida Console" panose="020B0609040504020204" pitchFamily="49" charset="0"/>
              </a:rPr>
              <a:t># </a:t>
            </a:r>
            <a:r>
              <a:rPr kumimoji="0" lang="en-US" altLang="en-US" sz="900" b="0" i="0" u="none" strike="noStrike" cap="none" normalizeH="0" baseline="0" dirty="0" err="1">
                <a:ln>
                  <a:noFill/>
                </a:ln>
                <a:solidFill>
                  <a:srgbClr val="618588"/>
                </a:solidFill>
                <a:effectLst/>
                <a:latin typeface="Lucida Console" panose="020B0609040504020204" pitchFamily="49" charset="0"/>
              </a:rPr>
              <a:t>dpylr</a:t>
            </a:r>
            <a:endParaRPr kumimoji="0" lang="en-US" altLang="en-US" sz="900" b="0" i="0" u="none" strike="noStrike" cap="none" normalizeH="0" baseline="0" dirty="0">
              <a:ln>
                <a:noFill/>
              </a:ln>
              <a:solidFill>
                <a:srgbClr val="618588"/>
              </a:solidFill>
              <a:effectLst/>
              <a:latin typeface="Lucida Console" panose="020B0609040504020204" pitchFamily="49" charset="0"/>
            </a:endParaRPr>
          </a:p>
          <a:p>
            <a:pPr marR="0" lvl="0" algn="l" defTabSz="914400" rtl="0" eaLnBrk="0" fontAlgn="base" latinLnBrk="0" hangingPunct="0">
              <a:lnSpc>
                <a:spcPct val="100000"/>
              </a:lnSpc>
              <a:spcBef>
                <a:spcPct val="0"/>
              </a:spcBef>
              <a:spcAft>
                <a:spcPct val="0"/>
              </a:spcAft>
              <a:buClrTx/>
              <a:buSzTx/>
              <a:tabLst/>
            </a:pPr>
            <a:r>
              <a:rPr kumimoji="0" lang="en-US" altLang="en-US" sz="900" b="0" i="0" u="none" strike="noStrike" cap="none" normalizeH="0" baseline="0" dirty="0" err="1">
                <a:ln>
                  <a:noFill/>
                </a:ln>
                <a:solidFill>
                  <a:srgbClr val="0000FF"/>
                </a:solidFill>
                <a:effectLst/>
                <a:latin typeface="Lucida Console" panose="020B0609040504020204" pitchFamily="49" charset="0"/>
              </a:rPr>
              <a:t>newdata</a:t>
            </a:r>
            <a:r>
              <a:rPr kumimoji="0" lang="en-US" altLang="en-US" sz="900" b="0" i="0" u="none" strike="noStrike" cap="none" normalizeH="0" baseline="0" dirty="0">
                <a:ln>
                  <a:noFill/>
                </a:ln>
                <a:solidFill>
                  <a:srgbClr val="0000FF"/>
                </a:solidFill>
                <a:effectLst/>
                <a:latin typeface="Lucida Console" panose="020B0609040504020204" pitchFamily="49" charset="0"/>
              </a:rPr>
              <a:t> &lt;- mutate(data, </a:t>
            </a:r>
            <a:r>
              <a:rPr kumimoji="0" lang="en-US" altLang="en-US" sz="900" b="0" i="0" u="none" strike="noStrike" cap="none" normalizeH="0" baseline="0" dirty="0" err="1">
                <a:ln>
                  <a:noFill/>
                </a:ln>
                <a:solidFill>
                  <a:srgbClr val="0000FF"/>
                </a:solidFill>
                <a:effectLst/>
                <a:latin typeface="Lucida Console" panose="020B0609040504020204" pitchFamily="49" charset="0"/>
              </a:rPr>
              <a:t>hr</a:t>
            </a:r>
            <a:r>
              <a:rPr kumimoji="0" lang="en-US" altLang="en-US" sz="900" b="0" i="0" u="none" strike="noStrike" cap="none" normalizeH="0" baseline="0" dirty="0">
                <a:ln>
                  <a:noFill/>
                </a:ln>
                <a:solidFill>
                  <a:srgbClr val="0000FF"/>
                </a:solidFill>
                <a:effectLst/>
                <a:latin typeface="Lucida Console" panose="020B0609040504020204" pitchFamily="49" charset="0"/>
              </a:rPr>
              <a:t> = min*60)</a:t>
            </a:r>
          </a:p>
          <a:p>
            <a:pPr marR="0" lvl="0" algn="l" defTabSz="914400" rtl="0" eaLnBrk="0" fontAlgn="base" latinLnBrk="0" hangingPunct="0">
              <a:lnSpc>
                <a:spcPct val="100000"/>
              </a:lnSpc>
              <a:spcBef>
                <a:spcPct val="0"/>
              </a:spcBef>
              <a:spcAft>
                <a:spcPct val="0"/>
              </a:spcAft>
              <a:buClrTx/>
              <a:buSzTx/>
              <a:tabLst/>
            </a:pPr>
            <a:endParaRPr kumimoji="0" lang="en-US" altLang="en-US" sz="900" b="0" i="0" u="none" strike="noStrike" cap="none" normalizeH="0" baseline="0" dirty="0">
              <a:ln>
                <a:noFill/>
              </a:ln>
              <a:solidFill>
                <a:srgbClr val="618588"/>
              </a:solidFill>
              <a:effectLst/>
              <a:latin typeface="Lucida Console" panose="020B0609040504020204" pitchFamily="49" charset="0"/>
            </a:endParaRPr>
          </a:p>
          <a:p>
            <a:pPr marR="0" lvl="0" algn="l" defTabSz="914400" rtl="0" eaLnBrk="0" fontAlgn="base" latinLnBrk="0" hangingPunct="0">
              <a:lnSpc>
                <a:spcPct val="100000"/>
              </a:lnSpc>
              <a:spcBef>
                <a:spcPct val="0"/>
              </a:spcBef>
              <a:spcAft>
                <a:spcPct val="0"/>
              </a:spcAft>
              <a:buClrTx/>
              <a:buSzTx/>
              <a:tabLst/>
            </a:pPr>
            <a:r>
              <a:rPr kumimoji="0" lang="en-US" altLang="en-US" sz="900" b="0" i="0" u="none" strike="noStrike" cap="none" normalizeH="0" baseline="0" dirty="0">
                <a:ln>
                  <a:noFill/>
                </a:ln>
                <a:solidFill>
                  <a:srgbClr val="618588"/>
                </a:solidFill>
                <a:effectLst/>
                <a:latin typeface="Lucida Console" panose="020B0609040504020204" pitchFamily="49" charset="0"/>
              </a:rPr>
              <a:t># </a:t>
            </a:r>
            <a:r>
              <a:rPr kumimoji="0" lang="en-US" altLang="en-US" sz="900" b="0" i="0" u="none" strike="noStrike" cap="none" normalizeH="0" baseline="0" dirty="0" err="1">
                <a:ln>
                  <a:noFill/>
                </a:ln>
                <a:solidFill>
                  <a:srgbClr val="618588"/>
                </a:solidFill>
                <a:effectLst/>
                <a:latin typeface="Lucida Console" panose="020B0609040504020204" pitchFamily="49" charset="0"/>
              </a:rPr>
              <a:t>data.table</a:t>
            </a:r>
            <a:r>
              <a:rPr kumimoji="0" lang="en-US" altLang="en-US" sz="900" b="0" i="0" u="none" strike="noStrike" cap="none" normalizeH="0" baseline="0" dirty="0">
                <a:ln>
                  <a:noFill/>
                </a:ln>
                <a:solidFill>
                  <a:srgbClr val="618588"/>
                </a:solidFill>
                <a:effectLst/>
                <a:latin typeface="Lucida Console" panose="020B0609040504020204" pitchFamily="49" charset="0"/>
              </a:rPr>
              <a:t> </a:t>
            </a:r>
          </a:p>
          <a:p>
            <a:pPr marR="0" lvl="0" algn="l" defTabSz="914400" rtl="0" eaLnBrk="0" fontAlgn="base" latinLnBrk="0" hangingPunct="0">
              <a:lnSpc>
                <a:spcPct val="100000"/>
              </a:lnSpc>
              <a:spcBef>
                <a:spcPct val="0"/>
              </a:spcBef>
              <a:spcAft>
                <a:spcPct val="0"/>
              </a:spcAft>
              <a:buClrTx/>
              <a:buSzTx/>
              <a:tabLst/>
            </a:pPr>
            <a:r>
              <a:rPr kumimoji="0" lang="en-US" altLang="en-US" sz="900" b="0" i="0" u="none" strike="noStrike" cap="none" normalizeH="0" baseline="0" dirty="0">
                <a:ln>
                  <a:noFill/>
                </a:ln>
                <a:solidFill>
                  <a:srgbClr val="0000FF"/>
                </a:solidFill>
                <a:effectLst/>
                <a:latin typeface="Lucida Console" panose="020B0609040504020204" pitchFamily="49" charset="0"/>
              </a:rPr>
              <a:t>data[, </a:t>
            </a:r>
            <a:r>
              <a:rPr kumimoji="0" lang="en-US" altLang="en-US" sz="900" b="0" i="0" u="none" strike="noStrike" cap="none" normalizeH="0" baseline="0" dirty="0" err="1">
                <a:ln>
                  <a:noFill/>
                </a:ln>
                <a:solidFill>
                  <a:srgbClr val="0000FF"/>
                </a:solidFill>
                <a:effectLst/>
                <a:latin typeface="Lucida Console" panose="020B0609040504020204" pitchFamily="49" charset="0"/>
              </a:rPr>
              <a:t>hr</a:t>
            </a:r>
            <a:r>
              <a:rPr kumimoji="0" lang="en-US" altLang="en-US" sz="900" b="0" i="0" u="none" strike="noStrike" cap="none" normalizeH="0" baseline="0" dirty="0">
                <a:ln>
                  <a:noFill/>
                </a:ln>
                <a:solidFill>
                  <a:srgbClr val="0000FF"/>
                </a:solidFill>
                <a:effectLst/>
                <a:latin typeface="Lucida Console" panose="020B0609040504020204" pitchFamily="49" charset="0"/>
              </a:rPr>
              <a:t> := min*60]</a:t>
            </a:r>
          </a:p>
        </p:txBody>
      </p:sp>
    </p:spTree>
    <p:extLst>
      <p:ext uri="{BB962C8B-B14F-4D97-AF65-F5344CB8AC3E}">
        <p14:creationId xmlns:p14="http://schemas.microsoft.com/office/powerpoint/2010/main" val="9258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wipe(down)">
                                      <p:cBhvr>
                                        <p:cTn id="10" dur="500"/>
                                        <p:tgtEl>
                                          <p:spTgt spid="1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animEffect transition="in" filter="wipe(left)">
                                      <p:cBhvr>
                                        <p:cTn id="15" dur="500"/>
                                        <p:tgtEl>
                                          <p:spTgt spid="10">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0">
                                            <p:txEl>
                                              <p:pRg st="4" end="4"/>
                                            </p:txEl>
                                          </p:spTgt>
                                        </p:tgtEl>
                                        <p:attrNameLst>
                                          <p:attrName>style.visibility</p:attrName>
                                        </p:attrNameLst>
                                      </p:cBhvr>
                                      <p:to>
                                        <p:strVal val="visible"/>
                                      </p:to>
                                    </p:set>
                                    <p:animEffect transition="in" filter="wipe(left)">
                                      <p:cBhvr>
                                        <p:cTn id="18" dur="500"/>
                                        <p:tgtEl>
                                          <p:spTgt spid="10">
                                            <p:txEl>
                                              <p:pRg st="4" end="4"/>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animEffect transition="in" filter="wipe(left)">
                                      <p:cBhvr>
                                        <p:cTn id="21" dur="500"/>
                                        <p:tgtEl>
                                          <p:spTgt spid="10">
                                            <p:txEl>
                                              <p:pRg st="5" end="5"/>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10">
                                            <p:txEl>
                                              <p:pRg st="6" end="6"/>
                                            </p:txEl>
                                          </p:spTgt>
                                        </p:tgtEl>
                                        <p:attrNameLst>
                                          <p:attrName>style.visibility</p:attrName>
                                        </p:attrNameLst>
                                      </p:cBhvr>
                                      <p:to>
                                        <p:strVal val="visible"/>
                                      </p:to>
                                    </p:set>
                                    <p:animEffect transition="in" filter="wipe(left)">
                                      <p:cBhvr>
                                        <p:cTn id="24" dur="500"/>
                                        <p:tgtEl>
                                          <p:spTgt spid="10">
                                            <p:txEl>
                                              <p:pRg st="6" end="6"/>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animEffect transition="in" filter="wipe(left)">
                                      <p:cBhvr>
                                        <p:cTn id="27"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0AE530-A9AB-4747-A8A1-5E9E3BB7470F}"/>
              </a:ext>
            </a:extLst>
          </p:cNvPr>
          <p:cNvSpPr/>
          <p:nvPr/>
        </p:nvSpPr>
        <p:spPr>
          <a:xfrm>
            <a:off x="0" y="2147001"/>
            <a:ext cx="6856715" cy="849499"/>
          </a:xfrm>
          <a:prstGeom prst="rect">
            <a:avLst/>
          </a:prstGeom>
          <a:solidFill>
            <a:srgbClr val="4B9CD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sp>
        <p:nvSpPr>
          <p:cNvPr id="6" name="Title 1"/>
          <p:cNvSpPr txBox="1">
            <a:spLocks/>
          </p:cNvSpPr>
          <p:nvPr/>
        </p:nvSpPr>
        <p:spPr>
          <a:xfrm>
            <a:off x="8467" y="2029377"/>
            <a:ext cx="6856715" cy="1088473"/>
          </a:xfrm>
          <a:prstGeom prst="rect">
            <a:avLst/>
          </a:prstGeom>
        </p:spPr>
        <p:txBody>
          <a:bodyPr vert="horz" lIns="38576" tIns="19289" rIns="38576" bIns="19289"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buClr>
                <a:schemeClr val="accent1"/>
              </a:buClr>
            </a:pPr>
            <a:r>
              <a:rPr lang="en-US" sz="2800" b="1" dirty="0">
                <a:solidFill>
                  <a:schemeClr val="bg1"/>
                </a:solidFill>
                <a:latin typeface="Avenir Next Medium" panose="020B0503020202020204" pitchFamily="34" charset="0"/>
                <a:ea typeface="Arial" charset="0"/>
                <a:cs typeface="Arial" charset="0"/>
              </a:rPr>
              <a:t>Supplemental Slides</a:t>
            </a:r>
            <a:endParaRPr lang="en-US" sz="2800" dirty="0">
              <a:solidFill>
                <a:schemeClr val="bg1"/>
              </a:solidFill>
              <a:latin typeface="Avenir Next Medium" panose="020B0503020202020204" pitchFamily="34" charset="0"/>
              <a:ea typeface="Arial" charset="0"/>
              <a:cs typeface="Arial" charset="0"/>
            </a:endParaRPr>
          </a:p>
        </p:txBody>
      </p:sp>
      <p:sp>
        <p:nvSpPr>
          <p:cNvPr id="9" name="Rectangle 8">
            <a:extLst>
              <a:ext uri="{FF2B5EF4-FFF2-40B4-BE49-F238E27FC236}">
                <a16:creationId xmlns:a16="http://schemas.microsoft.com/office/drawing/2014/main" id="{EE928BA4-B954-2446-A634-2A2881736F63}"/>
              </a:ext>
            </a:extLst>
          </p:cNvPr>
          <p:cNvSpPr/>
          <p:nvPr/>
        </p:nvSpPr>
        <p:spPr>
          <a:xfrm>
            <a:off x="0" y="2112712"/>
            <a:ext cx="6858000" cy="46292"/>
          </a:xfrm>
          <a:prstGeom prst="rect">
            <a:avLst/>
          </a:prstGeom>
          <a:solidFill>
            <a:srgbClr val="1329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sp>
        <p:nvSpPr>
          <p:cNvPr id="10" name="Rectangle 9">
            <a:extLst>
              <a:ext uri="{FF2B5EF4-FFF2-40B4-BE49-F238E27FC236}">
                <a16:creationId xmlns:a16="http://schemas.microsoft.com/office/drawing/2014/main" id="{45541157-4634-4242-A76C-E7F2CD898D24}"/>
              </a:ext>
            </a:extLst>
          </p:cNvPr>
          <p:cNvSpPr/>
          <p:nvPr/>
        </p:nvSpPr>
        <p:spPr>
          <a:xfrm>
            <a:off x="0" y="2996500"/>
            <a:ext cx="6858000" cy="46292"/>
          </a:xfrm>
          <a:prstGeom prst="rect">
            <a:avLst/>
          </a:prstGeom>
          <a:solidFill>
            <a:srgbClr val="1329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spTree>
    <p:extLst>
      <p:ext uri="{BB962C8B-B14F-4D97-AF65-F5344CB8AC3E}">
        <p14:creationId xmlns:p14="http://schemas.microsoft.com/office/powerpoint/2010/main" val="5931015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Peak 30 vs Count-Based Metrics</a:t>
            </a:r>
          </a:p>
        </p:txBody>
      </p:sp>
      <p:sp>
        <p:nvSpPr>
          <p:cNvPr id="22" name="Rectangle 21">
            <a:extLst>
              <a:ext uri="{FF2B5EF4-FFF2-40B4-BE49-F238E27FC236}">
                <a16:creationId xmlns:a16="http://schemas.microsoft.com/office/drawing/2014/main" id="{74784874-9734-4294-B5EC-0A994DA1DF29}"/>
              </a:ext>
            </a:extLst>
          </p:cNvPr>
          <p:cNvSpPr/>
          <p:nvPr/>
        </p:nvSpPr>
        <p:spPr>
          <a:xfrm>
            <a:off x="2403431" y="4738977"/>
            <a:ext cx="2274073" cy="300925"/>
          </a:xfrm>
          <a:prstGeom prst="rect">
            <a:avLst/>
          </a:prstGeom>
          <a:solidFill>
            <a:srgbClr val="4B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967E7C-3910-400B-8D9A-0313FC5A271D}"/>
              </a:ext>
            </a:extLst>
          </p:cNvPr>
          <p:cNvSpPr txBox="1"/>
          <p:nvPr/>
        </p:nvSpPr>
        <p:spPr>
          <a:xfrm>
            <a:off x="190836" y="516836"/>
            <a:ext cx="6329234" cy="4001095"/>
          </a:xfrm>
          <a:prstGeom prst="rect">
            <a:avLst/>
          </a:prstGeom>
          <a:noFill/>
        </p:spPr>
        <p:txBody>
          <a:bodyPr wrap="square" rtlCol="0">
            <a:spAutoFit/>
          </a:bodyPr>
          <a:lstStyle/>
          <a:p>
            <a:pPr>
              <a:spcAft>
                <a:spcPts val="600"/>
              </a:spcAft>
            </a:pPr>
            <a:r>
              <a:rPr lang="en-US" sz="2200" b="1" dirty="0"/>
              <a:t>What is peak 30-min cadence?</a:t>
            </a:r>
          </a:p>
          <a:p>
            <a:r>
              <a:rPr lang="en-US" dirty="0"/>
              <a:t>Average steps/min recorded for the  30 highest, but not necessarily consecutive, minutes in a day</a:t>
            </a:r>
          </a:p>
          <a:p>
            <a:endParaRPr lang="en-US" dirty="0"/>
          </a:p>
          <a:p>
            <a:pPr>
              <a:spcAft>
                <a:spcPts val="600"/>
              </a:spcAft>
            </a:pPr>
            <a:r>
              <a:rPr lang="en-US" sz="2000" i="1" dirty="0"/>
              <a:t>Additional Notes</a:t>
            </a:r>
          </a:p>
          <a:p>
            <a:pPr marL="174625" indent="-174625">
              <a:spcAft>
                <a:spcPts val="600"/>
              </a:spcAft>
              <a:buFont typeface="Arial" panose="020B0604020202020204" pitchFamily="34" charset="0"/>
              <a:buChar char="•"/>
            </a:pPr>
            <a:r>
              <a:rPr lang="en-US" sz="2000" dirty="0"/>
              <a:t>Units are steps/min</a:t>
            </a:r>
          </a:p>
          <a:p>
            <a:pPr marL="174625" indent="-174625">
              <a:spcAft>
                <a:spcPts val="600"/>
              </a:spcAft>
              <a:buFont typeface="Arial" panose="020B0604020202020204" pitchFamily="34" charset="0"/>
              <a:buChar char="•"/>
            </a:pPr>
            <a:r>
              <a:rPr lang="en-US" sz="2000" dirty="0"/>
              <a:t>Influenced by:</a:t>
            </a:r>
            <a:r>
              <a:rPr lang="en-US" sz="2000" baseline="30000" dirty="0"/>
              <a:t>1,2</a:t>
            </a:r>
          </a:p>
          <a:p>
            <a:pPr marL="573088" indent="-285750">
              <a:spcAft>
                <a:spcPts val="600"/>
              </a:spcAft>
              <a:buAutoNum type="arabicParenR"/>
            </a:pPr>
            <a:r>
              <a:rPr lang="en-US" dirty="0"/>
              <a:t>Intensity - highest daily cadence values accumulated</a:t>
            </a:r>
          </a:p>
          <a:p>
            <a:pPr marL="573088" indent="-285750">
              <a:buAutoNum type="arabicParenR"/>
            </a:pPr>
            <a:r>
              <a:rPr lang="en-US" dirty="0"/>
              <a:t>Duration - ‘persistence’ of behavior on that day </a:t>
            </a:r>
          </a:p>
          <a:p>
            <a:pPr marL="803275" lvl="1" indent="-171450">
              <a:spcAft>
                <a:spcPts val="600"/>
              </a:spcAft>
              <a:buFont typeface="Arial" panose="020B0604020202020204" pitchFamily="34" charset="0"/>
              <a:buChar char="•"/>
            </a:pPr>
            <a:r>
              <a:rPr lang="en-US" dirty="0"/>
              <a:t>Averaged over 30 minutes</a:t>
            </a:r>
          </a:p>
          <a:p>
            <a:pPr marL="573088" indent="-285750">
              <a:buAutoNum type="arabicParenR"/>
            </a:pPr>
            <a:r>
              <a:rPr lang="en-US" dirty="0"/>
              <a:t>Consistency - habitual regularity of this behavior pattern </a:t>
            </a:r>
          </a:p>
          <a:p>
            <a:pPr marL="803275" lvl="1" indent="-171450">
              <a:buFont typeface="Arial" panose="020B0604020202020204" pitchFamily="34" charset="0"/>
              <a:buChar char="•"/>
            </a:pPr>
            <a:r>
              <a:rPr lang="en-US" dirty="0"/>
              <a:t>Averaged across ≥ 3 days</a:t>
            </a:r>
          </a:p>
        </p:txBody>
      </p:sp>
      <p:sp>
        <p:nvSpPr>
          <p:cNvPr id="9" name="TextBox 8">
            <a:extLst>
              <a:ext uri="{FF2B5EF4-FFF2-40B4-BE49-F238E27FC236}">
                <a16:creationId xmlns:a16="http://schemas.microsoft.com/office/drawing/2014/main" id="{2228837D-1414-4EC0-9F6D-78A13D2F0ED4}"/>
              </a:ext>
            </a:extLst>
          </p:cNvPr>
          <p:cNvSpPr txBox="1"/>
          <p:nvPr/>
        </p:nvSpPr>
        <p:spPr>
          <a:xfrm>
            <a:off x="4373219" y="4268492"/>
            <a:ext cx="2520563" cy="430887"/>
          </a:xfrm>
          <a:prstGeom prst="rect">
            <a:avLst/>
          </a:prstGeom>
          <a:noFill/>
        </p:spPr>
        <p:txBody>
          <a:bodyPr wrap="square" rtlCol="0">
            <a:spAutoFit/>
          </a:bodyPr>
          <a:lstStyle/>
          <a:p>
            <a:pPr marL="0" lvl="1"/>
            <a:r>
              <a:rPr lang="en-US" sz="1100" baseline="30000" dirty="0"/>
              <a:t>1</a:t>
            </a:r>
            <a:r>
              <a:rPr lang="en-US" sz="1100" dirty="0"/>
              <a:t>Tudor-Locke et al. </a:t>
            </a:r>
            <a:r>
              <a:rPr lang="en-US" sz="1100" i="1" dirty="0"/>
              <a:t>Br J Sports Med</a:t>
            </a:r>
            <a:r>
              <a:rPr lang="en-US" sz="1100" dirty="0"/>
              <a:t> 2018</a:t>
            </a:r>
          </a:p>
          <a:p>
            <a:pPr marL="0" lvl="1"/>
            <a:r>
              <a:rPr lang="en-US" sz="1100" baseline="30000" dirty="0"/>
              <a:t>2</a:t>
            </a:r>
            <a:r>
              <a:rPr lang="en-US" sz="1100" dirty="0"/>
              <a:t>Kang et al.</a:t>
            </a:r>
            <a:r>
              <a:rPr lang="en-US" sz="1100" i="1" dirty="0"/>
              <a:t> J Phys Act Health </a:t>
            </a:r>
            <a:r>
              <a:rPr lang="en-US" sz="1100" dirty="0"/>
              <a:t>2016</a:t>
            </a:r>
            <a:endParaRPr lang="en-US" dirty="0"/>
          </a:p>
        </p:txBody>
      </p:sp>
    </p:spTree>
    <p:extLst>
      <p:ext uri="{BB962C8B-B14F-4D97-AF65-F5344CB8AC3E}">
        <p14:creationId xmlns:p14="http://schemas.microsoft.com/office/powerpoint/2010/main" val="25758719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wipe(up)">
                                      <p:cBhvr>
                                        <p:cTn id="7" dur="500"/>
                                        <p:tgtEl>
                                          <p:spTgt spid="2">
                                            <p:txEl>
                                              <p:pRg st="3" end="3"/>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wipe(up)">
                                      <p:cBhvr>
                                        <p:cTn id="10" dur="500"/>
                                        <p:tgtEl>
                                          <p:spTgt spid="2">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wipe(up)">
                                      <p:cBhvr>
                                        <p:cTn id="15" dur="500"/>
                                        <p:tgtEl>
                                          <p:spTgt spid="2">
                                            <p:txEl>
                                              <p:pRg st="5" end="5"/>
                                            </p:txEl>
                                          </p:spTgt>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wipe(left)">
                                      <p:cBhvr>
                                        <p:cTn id="21" dur="500"/>
                                        <p:tgtEl>
                                          <p:spTgt spid="2">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wipe(left)">
                                      <p:cBhvr>
                                        <p:cTn id="26" dur="500"/>
                                        <p:tgtEl>
                                          <p:spTgt spid="2">
                                            <p:txEl>
                                              <p:pRg st="7" end="7"/>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Effect transition="in" filter="wipe(left)">
                                      <p:cBhvr>
                                        <p:cTn id="29" dur="500"/>
                                        <p:tgtEl>
                                          <p:spTgt spid="2">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wipe(left)">
                                      <p:cBhvr>
                                        <p:cTn id="34" dur="500"/>
                                        <p:tgtEl>
                                          <p:spTgt spid="2">
                                            <p:txEl>
                                              <p:pRg st="9" end="9"/>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Effect transition="in" filter="wipe(left)">
                                      <p:cBhvr>
                                        <p:cTn id="3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Chart, treemap chart&#10;&#10;Description automatically generated">
            <a:extLst>
              <a:ext uri="{FF2B5EF4-FFF2-40B4-BE49-F238E27FC236}">
                <a16:creationId xmlns:a16="http://schemas.microsoft.com/office/drawing/2014/main" id="{C4642701-E2D1-496D-9368-0056AF32824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8600" y="488564"/>
            <a:ext cx="6400800" cy="4620569"/>
          </a:xfrm>
          <a:prstGeom prst="rect">
            <a:avLst/>
          </a:prstGeom>
        </p:spPr>
      </p:pic>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Correlations Summary (with self-report)</a:t>
            </a:r>
          </a:p>
        </p:txBody>
      </p:sp>
      <p:sp>
        <p:nvSpPr>
          <p:cNvPr id="12" name="Rectangle 11">
            <a:extLst>
              <a:ext uri="{FF2B5EF4-FFF2-40B4-BE49-F238E27FC236}">
                <a16:creationId xmlns:a16="http://schemas.microsoft.com/office/drawing/2014/main" id="{75F40E7F-5594-4206-BFCF-2BA900002D5E}"/>
              </a:ext>
            </a:extLst>
          </p:cNvPr>
          <p:cNvSpPr/>
          <p:nvPr/>
        </p:nvSpPr>
        <p:spPr>
          <a:xfrm>
            <a:off x="1106850" y="4290998"/>
            <a:ext cx="749808" cy="41148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F9B68B-6DF3-452E-B3DA-2B38B544BD6E}"/>
              </a:ext>
            </a:extLst>
          </p:cNvPr>
          <p:cNvSpPr/>
          <p:nvPr/>
        </p:nvSpPr>
        <p:spPr>
          <a:xfrm>
            <a:off x="2673113" y="2487687"/>
            <a:ext cx="749808" cy="41148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B449A8-5614-44A0-9F64-F02C9176CBC1}"/>
              </a:ext>
            </a:extLst>
          </p:cNvPr>
          <p:cNvSpPr/>
          <p:nvPr/>
        </p:nvSpPr>
        <p:spPr>
          <a:xfrm>
            <a:off x="1891583" y="3388028"/>
            <a:ext cx="749808" cy="41148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BB303F9-C04B-41E3-B525-E0F43A42662A}"/>
              </a:ext>
            </a:extLst>
          </p:cNvPr>
          <p:cNvSpPr/>
          <p:nvPr/>
        </p:nvSpPr>
        <p:spPr>
          <a:xfrm>
            <a:off x="3456113" y="1134571"/>
            <a:ext cx="749808" cy="41148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AB99498-52B4-48FD-8B62-377FD8B95298}"/>
              </a:ext>
            </a:extLst>
          </p:cNvPr>
          <p:cNvSpPr/>
          <p:nvPr/>
        </p:nvSpPr>
        <p:spPr>
          <a:xfrm>
            <a:off x="1892825" y="1624594"/>
            <a:ext cx="749808" cy="393192"/>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3689AE5-80D3-4CFD-98D3-6C2AC30BAB1B}"/>
              </a:ext>
            </a:extLst>
          </p:cNvPr>
          <p:cNvSpPr/>
          <p:nvPr/>
        </p:nvSpPr>
        <p:spPr>
          <a:xfrm>
            <a:off x="4272880" y="2939788"/>
            <a:ext cx="1527048" cy="859719"/>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A2446DA-0B3E-4548-89CA-3035827C1C6B}"/>
              </a:ext>
            </a:extLst>
          </p:cNvPr>
          <p:cNvSpPr/>
          <p:nvPr/>
        </p:nvSpPr>
        <p:spPr>
          <a:xfrm>
            <a:off x="4270499" y="4290998"/>
            <a:ext cx="1527048" cy="41148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3FF03B-27A8-4149-9030-FD26F1BA5AF5}"/>
              </a:ext>
            </a:extLst>
          </p:cNvPr>
          <p:cNvSpPr/>
          <p:nvPr/>
        </p:nvSpPr>
        <p:spPr>
          <a:xfrm>
            <a:off x="5830796" y="1135509"/>
            <a:ext cx="749808" cy="41148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33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0-#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0-#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0-#ppt_w/2"/>
                                          </p:val>
                                        </p:tav>
                                        <p:tav tm="100000">
                                          <p:val>
                                            <p:strVal val="#ppt_x"/>
                                          </p:val>
                                        </p:tav>
                                      </p:tavLst>
                                    </p:anim>
                                    <p:anim calcmode="lin" valueType="num">
                                      <p:cBhvr additive="base">
                                        <p:cTn id="4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0-#ppt_w/2"/>
                                          </p:val>
                                        </p:tav>
                                        <p:tav tm="100000">
                                          <p:val>
                                            <p:strVal val="#ppt_x"/>
                                          </p:val>
                                        </p:tav>
                                      </p:tavLst>
                                    </p:anim>
                                    <p:anim calcmode="lin" valueType="num">
                                      <p:cBhvr additive="base">
                                        <p:cTn id="50"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7" grpId="0" animBg="1"/>
      <p:bldP spid="19" grpId="0" animBg="1"/>
      <p:bldP spid="20" grpId="0" animBg="1"/>
      <p:bldP spid="22" grpId="0" animBg="1"/>
      <p:bldP spid="23" grpId="0" animBg="1"/>
      <p:bldP spid="2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0AE530-A9AB-4747-A8A1-5E9E3BB7470F}"/>
              </a:ext>
            </a:extLst>
          </p:cNvPr>
          <p:cNvSpPr/>
          <p:nvPr/>
        </p:nvSpPr>
        <p:spPr>
          <a:xfrm>
            <a:off x="0" y="2147001"/>
            <a:ext cx="6856715" cy="849499"/>
          </a:xfrm>
          <a:prstGeom prst="rect">
            <a:avLst/>
          </a:prstGeom>
          <a:solidFill>
            <a:srgbClr val="4B9CD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sp>
        <p:nvSpPr>
          <p:cNvPr id="6" name="Title 1"/>
          <p:cNvSpPr txBox="1">
            <a:spLocks/>
          </p:cNvSpPr>
          <p:nvPr/>
        </p:nvSpPr>
        <p:spPr>
          <a:xfrm>
            <a:off x="8467" y="2029377"/>
            <a:ext cx="6856715" cy="1088473"/>
          </a:xfrm>
          <a:prstGeom prst="rect">
            <a:avLst/>
          </a:prstGeom>
        </p:spPr>
        <p:txBody>
          <a:bodyPr vert="horz" lIns="38576" tIns="19289" rIns="38576" bIns="19289"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buClr>
                <a:schemeClr val="accent1"/>
              </a:buClr>
            </a:pPr>
            <a:r>
              <a:rPr lang="en-US" sz="2800" b="1" dirty="0">
                <a:solidFill>
                  <a:schemeClr val="bg1"/>
                </a:solidFill>
                <a:latin typeface="Avenir Next Medium" panose="020B0503020202020204" pitchFamily="34" charset="0"/>
                <a:ea typeface="Arial" charset="0"/>
                <a:cs typeface="Arial" charset="0"/>
              </a:rPr>
              <a:t>Accounting for Wear Time</a:t>
            </a:r>
            <a:endParaRPr lang="en-US" sz="2800" dirty="0">
              <a:solidFill>
                <a:schemeClr val="bg1"/>
              </a:solidFill>
              <a:latin typeface="Avenir Next Medium" panose="020B0503020202020204" pitchFamily="34" charset="0"/>
              <a:ea typeface="Arial" charset="0"/>
              <a:cs typeface="Arial" charset="0"/>
            </a:endParaRPr>
          </a:p>
        </p:txBody>
      </p:sp>
      <p:sp>
        <p:nvSpPr>
          <p:cNvPr id="9" name="Rectangle 8">
            <a:extLst>
              <a:ext uri="{FF2B5EF4-FFF2-40B4-BE49-F238E27FC236}">
                <a16:creationId xmlns:a16="http://schemas.microsoft.com/office/drawing/2014/main" id="{EE928BA4-B954-2446-A634-2A2881736F63}"/>
              </a:ext>
            </a:extLst>
          </p:cNvPr>
          <p:cNvSpPr/>
          <p:nvPr/>
        </p:nvSpPr>
        <p:spPr>
          <a:xfrm>
            <a:off x="0" y="2112712"/>
            <a:ext cx="6858000" cy="46292"/>
          </a:xfrm>
          <a:prstGeom prst="rect">
            <a:avLst/>
          </a:prstGeom>
          <a:solidFill>
            <a:srgbClr val="1329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sp>
        <p:nvSpPr>
          <p:cNvPr id="10" name="Rectangle 9">
            <a:extLst>
              <a:ext uri="{FF2B5EF4-FFF2-40B4-BE49-F238E27FC236}">
                <a16:creationId xmlns:a16="http://schemas.microsoft.com/office/drawing/2014/main" id="{45541157-4634-4242-A76C-E7F2CD898D24}"/>
              </a:ext>
            </a:extLst>
          </p:cNvPr>
          <p:cNvSpPr/>
          <p:nvPr/>
        </p:nvSpPr>
        <p:spPr>
          <a:xfrm>
            <a:off x="0" y="2996500"/>
            <a:ext cx="6858000" cy="46292"/>
          </a:xfrm>
          <a:prstGeom prst="rect">
            <a:avLst/>
          </a:prstGeom>
          <a:solidFill>
            <a:srgbClr val="1329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p>
        </p:txBody>
      </p:sp>
    </p:spTree>
    <p:extLst>
      <p:ext uri="{BB962C8B-B14F-4D97-AF65-F5344CB8AC3E}">
        <p14:creationId xmlns:p14="http://schemas.microsoft.com/office/powerpoint/2010/main" val="39154112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A7BE72-617D-4A8F-8D06-E233BF14D6E4}"/>
              </a:ext>
            </a:extLst>
          </p:cNvPr>
          <p:cNvGrpSpPr/>
          <p:nvPr/>
        </p:nvGrpSpPr>
        <p:grpSpPr>
          <a:xfrm>
            <a:off x="-644" y="0"/>
            <a:ext cx="6858000" cy="458657"/>
            <a:chOff x="-644" y="644967"/>
            <a:chExt cx="6858000" cy="458657"/>
          </a:xfrm>
        </p:grpSpPr>
        <p:sp>
          <p:nvSpPr>
            <p:cNvPr id="10" name="Rectangle 9">
              <a:extLst>
                <a:ext uri="{FF2B5EF4-FFF2-40B4-BE49-F238E27FC236}">
                  <a16:creationId xmlns:a16="http://schemas.microsoft.com/office/drawing/2014/main" id="{4E53D6BB-9E1B-8749-86A7-3A2B16342435}"/>
                </a:ext>
              </a:extLst>
            </p:cNvPr>
            <p:cNvSpPr>
              <a:spLocks/>
            </p:cNvSpPr>
            <p:nvPr/>
          </p:nvSpPr>
          <p:spPr>
            <a:xfrm>
              <a:off x="0" y="644967"/>
              <a:ext cx="6853286" cy="412364"/>
            </a:xfrm>
            <a:prstGeom prst="rect">
              <a:avLst/>
            </a:prstGeom>
            <a:solidFill>
              <a:srgbClr val="4B9CD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76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25F1114-43D5-BC47-8C14-92A54823287A}"/>
                </a:ext>
              </a:extLst>
            </p:cNvPr>
            <p:cNvSpPr>
              <a:spLocks/>
            </p:cNvSpPr>
            <p:nvPr/>
          </p:nvSpPr>
          <p:spPr>
            <a:xfrm>
              <a:off x="-644" y="1057332"/>
              <a:ext cx="6858000" cy="46292"/>
            </a:xfrm>
            <a:prstGeom prst="rect">
              <a:avLst/>
            </a:prstGeom>
            <a:solidFill>
              <a:srgbClr val="1329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76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Title 1">
            <a:extLst>
              <a:ext uri="{FF2B5EF4-FFF2-40B4-BE49-F238E27FC236}">
                <a16:creationId xmlns:a16="http://schemas.microsoft.com/office/drawing/2014/main" id="{01CF5BB2-5589-477D-9A67-2537481F67E2}"/>
              </a:ext>
            </a:extLst>
          </p:cNvPr>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
                <a:srgbClr val="4472C4"/>
              </a:buClr>
              <a:buSzTx/>
              <a:buFontTx/>
              <a:buNone/>
              <a:tabLst/>
              <a:defRPr/>
            </a:pPr>
            <a:r>
              <a:rPr kumimoji="0" lang="en-US" sz="2400" b="1" i="0" u="none" strike="noStrike" kern="1200" cap="none" spc="0" normalizeH="0" baseline="0" noProof="0" dirty="0">
                <a:ln>
                  <a:noFill/>
                </a:ln>
                <a:solidFill>
                  <a:prstClr val="white"/>
                </a:solidFill>
                <a:effectLst/>
                <a:uLnTx/>
                <a:uFillTx/>
                <a:latin typeface="Avenir Next Medium" panose="020B0503020202020204" pitchFamily="34" charset="0"/>
                <a:ea typeface="Futura Medium" charset="0"/>
                <a:cs typeface="Futura Medium" charset="0"/>
              </a:rPr>
              <a:t>Total Wear Time</a:t>
            </a:r>
          </a:p>
        </p:txBody>
      </p:sp>
      <p:pic>
        <p:nvPicPr>
          <p:cNvPr id="14" name="Picture 13" descr="A close up of a logo&#10;&#10;Description automatically generated">
            <a:extLst>
              <a:ext uri="{FF2B5EF4-FFF2-40B4-BE49-F238E27FC236}">
                <a16:creationId xmlns:a16="http://schemas.microsoft.com/office/drawing/2014/main" id="{27E663D7-C63C-418C-839D-3FA6E0E41C7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3919" y="499588"/>
            <a:ext cx="6630162" cy="4419184"/>
          </a:xfrm>
          <a:prstGeom prst="rect">
            <a:avLst/>
          </a:prstGeom>
        </p:spPr>
      </p:pic>
      <p:grpSp>
        <p:nvGrpSpPr>
          <p:cNvPr id="2" name="Group 1">
            <a:extLst>
              <a:ext uri="{FF2B5EF4-FFF2-40B4-BE49-F238E27FC236}">
                <a16:creationId xmlns:a16="http://schemas.microsoft.com/office/drawing/2014/main" id="{EE616940-DF04-44D2-90CC-4605908CA05D}"/>
              </a:ext>
            </a:extLst>
          </p:cNvPr>
          <p:cNvGrpSpPr/>
          <p:nvPr/>
        </p:nvGrpSpPr>
        <p:grpSpPr>
          <a:xfrm>
            <a:off x="1767840" y="890270"/>
            <a:ext cx="939800" cy="3225800"/>
            <a:chOff x="1767840" y="920750"/>
            <a:chExt cx="939800" cy="3225800"/>
          </a:xfrm>
        </p:grpSpPr>
        <p:sp>
          <p:nvSpPr>
            <p:cNvPr id="15" name="Rectangle 14">
              <a:extLst>
                <a:ext uri="{FF2B5EF4-FFF2-40B4-BE49-F238E27FC236}">
                  <a16:creationId xmlns:a16="http://schemas.microsoft.com/office/drawing/2014/main" id="{CF5F3778-2412-4F2C-9F61-27F124893E97}"/>
                </a:ext>
              </a:extLst>
            </p:cNvPr>
            <p:cNvSpPr/>
            <p:nvPr/>
          </p:nvSpPr>
          <p:spPr>
            <a:xfrm>
              <a:off x="1767840" y="920750"/>
              <a:ext cx="314960" cy="3225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8B03D36-68F6-4406-AC1E-25B28DE82E70}"/>
                </a:ext>
              </a:extLst>
            </p:cNvPr>
            <p:cNvSpPr/>
            <p:nvPr/>
          </p:nvSpPr>
          <p:spPr>
            <a:xfrm>
              <a:off x="2278380" y="920750"/>
              <a:ext cx="429260" cy="3225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1" name="TextBox 20">
            <a:extLst>
              <a:ext uri="{FF2B5EF4-FFF2-40B4-BE49-F238E27FC236}">
                <a16:creationId xmlns:a16="http://schemas.microsoft.com/office/drawing/2014/main" id="{A73B6171-6797-4939-82D0-EA6BE2CE6060}"/>
              </a:ext>
            </a:extLst>
          </p:cNvPr>
          <p:cNvSpPr txBox="1"/>
          <p:nvPr/>
        </p:nvSpPr>
        <p:spPr>
          <a:xfrm>
            <a:off x="929259" y="2062849"/>
            <a:ext cx="5646420"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Total time = time at zero cadence (TZC) </a:t>
            </a:r>
          </a:p>
          <a:p>
            <a:pPr marL="114300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time at 1-69 steps/min + time ≥70 steps/min</a:t>
            </a:r>
          </a:p>
        </p:txBody>
      </p:sp>
      <p:sp>
        <p:nvSpPr>
          <p:cNvPr id="3" name="Arrow: Right 2">
            <a:extLst>
              <a:ext uri="{FF2B5EF4-FFF2-40B4-BE49-F238E27FC236}">
                <a16:creationId xmlns:a16="http://schemas.microsoft.com/office/drawing/2014/main" id="{1815C58F-281C-43EA-888B-EC5639C168E6}"/>
              </a:ext>
            </a:extLst>
          </p:cNvPr>
          <p:cNvSpPr/>
          <p:nvPr/>
        </p:nvSpPr>
        <p:spPr>
          <a:xfrm rot="10800000">
            <a:off x="411099" y="2154424"/>
            <a:ext cx="518160" cy="38480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6357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hidden"/>
                                      </p:to>
                                    </p:set>
                                  </p:childTnLst>
                                </p:cTn>
                              </p:par>
                              <p:par>
                                <p:cTn id="14" presetID="16" presetClass="entr" presetSubtype="26"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accent1"/>
              </a:buClr>
            </a:pPr>
            <a:r>
              <a:rPr lang="en-US" sz="2400" b="1" dirty="0">
                <a:solidFill>
                  <a:schemeClr val="bg1"/>
                </a:solidFill>
                <a:latin typeface="Avenir Next Medium" panose="020B0503020202020204" pitchFamily="34" charset="0"/>
                <a:ea typeface="Futura Medium" charset="0"/>
                <a:cs typeface="Futura Medium" charset="0"/>
              </a:rPr>
              <a:t>Study Sample</a:t>
            </a:r>
          </a:p>
        </p:txBody>
      </p:sp>
      <p:sp>
        <p:nvSpPr>
          <p:cNvPr id="3" name="Content Placeholder 2">
            <a:extLst>
              <a:ext uri="{FF2B5EF4-FFF2-40B4-BE49-F238E27FC236}">
                <a16:creationId xmlns:a16="http://schemas.microsoft.com/office/drawing/2014/main" id="{D2185A4D-9CD0-4AC5-AE86-BA9DDD257BD1}"/>
              </a:ext>
            </a:extLst>
          </p:cNvPr>
          <p:cNvSpPr>
            <a:spLocks noGrp="1"/>
          </p:cNvSpPr>
          <p:nvPr>
            <p:ph idx="1"/>
          </p:nvPr>
        </p:nvSpPr>
        <p:spPr>
          <a:xfrm>
            <a:off x="245132" y="723569"/>
            <a:ext cx="6569964" cy="3375754"/>
          </a:xfrm>
        </p:spPr>
        <p:txBody>
          <a:bodyPr/>
          <a:lstStyle/>
          <a:p>
            <a:pPr marL="0" indent="0">
              <a:spcBef>
                <a:spcPts val="0"/>
              </a:spcBef>
              <a:spcAft>
                <a:spcPts val="600"/>
              </a:spcAft>
              <a:buNone/>
            </a:pPr>
            <a:r>
              <a:rPr lang="en-US" sz="2300" b="1" dirty="0"/>
              <a:t>Hispanic Community Health Study / Study of Latinos</a:t>
            </a:r>
          </a:p>
          <a:p>
            <a:pPr marL="174625"/>
            <a:r>
              <a:rPr lang="en-US" sz="2400" dirty="0"/>
              <a:t>16,415 Latino adults in the US</a:t>
            </a:r>
          </a:p>
          <a:p>
            <a:r>
              <a:rPr lang="en-US" sz="2400" dirty="0"/>
              <a:t>Baseline assessments in 2008-2011</a:t>
            </a:r>
          </a:p>
          <a:p>
            <a:pPr lvl="1">
              <a:spcAft>
                <a:spcPts val="600"/>
              </a:spcAft>
              <a:buFont typeface="Courier New" panose="02070309020205020404" pitchFamily="49" charset="0"/>
              <a:buChar char="o"/>
            </a:pPr>
            <a:r>
              <a:rPr lang="en-US" sz="2000" dirty="0"/>
              <a:t> Including accelerometry</a:t>
            </a:r>
            <a:r>
              <a:rPr lang="en-US" sz="2000" baseline="30000" dirty="0"/>
              <a:t>1</a:t>
            </a:r>
          </a:p>
          <a:p>
            <a:pPr marL="174625"/>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5FE19766-29F5-4703-84E6-9BB9D147414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8008" y="2481333"/>
            <a:ext cx="3891022" cy="2146120"/>
          </a:xfrm>
          <a:prstGeom prst="rect">
            <a:avLst/>
          </a:prstGeom>
        </p:spPr>
      </p:pic>
      <p:pic>
        <p:nvPicPr>
          <p:cNvPr id="2050" name="Picture 2" descr="Image result for hchs sol">
            <a:extLst>
              <a:ext uri="{FF2B5EF4-FFF2-40B4-BE49-F238E27FC236}">
                <a16:creationId xmlns:a16="http://schemas.microsoft.com/office/drawing/2014/main" id="{8A372269-D108-41A0-8E64-94C5BAEEF8A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51662" y="2571750"/>
            <a:ext cx="1735082" cy="16179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C9ACC82-A1A0-4EF6-ADB6-523199BA70FA}"/>
              </a:ext>
            </a:extLst>
          </p:cNvPr>
          <p:cNvSpPr txBox="1"/>
          <p:nvPr/>
        </p:nvSpPr>
        <p:spPr>
          <a:xfrm>
            <a:off x="4917882" y="4413514"/>
            <a:ext cx="1940118" cy="276999"/>
          </a:xfrm>
          <a:prstGeom prst="rect">
            <a:avLst/>
          </a:prstGeom>
          <a:noFill/>
        </p:spPr>
        <p:txBody>
          <a:bodyPr wrap="square" rtlCol="0">
            <a:spAutoFit/>
          </a:bodyPr>
          <a:lstStyle/>
          <a:p>
            <a:r>
              <a:rPr lang="en-US" sz="1200" baseline="30000" dirty="0"/>
              <a:t>1</a:t>
            </a:r>
            <a:r>
              <a:rPr lang="en-US" sz="1200" dirty="0"/>
              <a:t>Evenson et al. </a:t>
            </a:r>
            <a:r>
              <a:rPr lang="en-US" sz="1200" i="1" dirty="0"/>
              <a:t>MSSE</a:t>
            </a:r>
            <a:r>
              <a:rPr lang="en-US" sz="1200" dirty="0"/>
              <a:t> 2015 </a:t>
            </a:r>
          </a:p>
        </p:txBody>
      </p:sp>
    </p:spTree>
    <p:extLst>
      <p:ext uri="{BB962C8B-B14F-4D97-AF65-F5344CB8AC3E}">
        <p14:creationId xmlns:p14="http://schemas.microsoft.com/office/powerpoint/2010/main" val="407264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
                <a:srgbClr val="4472C4"/>
              </a:buClr>
              <a:buSzTx/>
              <a:buFontTx/>
              <a:buNone/>
              <a:tabLst/>
              <a:defRPr/>
            </a:pPr>
            <a:r>
              <a:rPr kumimoji="0" lang="en-US" sz="2400" b="1" i="0" u="none" strike="noStrike" kern="1200" cap="none" spc="0" normalizeH="0" baseline="0" noProof="0" dirty="0">
                <a:ln>
                  <a:noFill/>
                </a:ln>
                <a:solidFill>
                  <a:prstClr val="white"/>
                </a:solidFill>
                <a:effectLst/>
                <a:uLnTx/>
                <a:uFillTx/>
                <a:latin typeface="Avenir Next Medium" panose="020B0503020202020204" pitchFamily="34" charset="0"/>
                <a:ea typeface="Futura Medium" charset="0"/>
                <a:cs typeface="Futura Medium" charset="0"/>
              </a:rPr>
              <a:t>Accounting for Wear Time</a:t>
            </a:r>
          </a:p>
        </p:txBody>
      </p:sp>
      <p:sp>
        <p:nvSpPr>
          <p:cNvPr id="11" name="AutoShape 2" descr="Image result for foot steps&quot;">
            <a:extLst>
              <a:ext uri="{FF2B5EF4-FFF2-40B4-BE49-F238E27FC236}">
                <a16:creationId xmlns:a16="http://schemas.microsoft.com/office/drawing/2014/main" id="{05EB3E36-EFB5-478F-8D4C-A1BB5308DAA6}"/>
              </a:ext>
            </a:extLst>
          </p:cNvPr>
          <p:cNvSpPr>
            <a:spLocks noChangeAspect="1" noChangeArrowheads="1"/>
          </p:cNvSpPr>
          <p:nvPr/>
        </p:nvSpPr>
        <p:spPr bwMode="auto">
          <a:xfrm>
            <a:off x="3276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590F22F-1064-49E3-AF3E-8D403777B366}"/>
              </a:ext>
            </a:extLst>
          </p:cNvPr>
          <p:cNvSpPr txBox="1"/>
          <p:nvPr/>
        </p:nvSpPr>
        <p:spPr>
          <a:xfrm>
            <a:off x="191072" y="560070"/>
            <a:ext cx="6475856" cy="42627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Approaches</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Use percent wear time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(e.g., % wear time at ≥70 steps/min)</a:t>
            </a:r>
          </a:p>
          <a:p>
            <a:pPr marL="685800" marR="0" lvl="1" indent="-2286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Difficult to interpret</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Convert percent wear to minutes/day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Using residual from regressing time at cadence on wear time</a:t>
            </a:r>
            <a:r>
              <a:rPr kumimoji="0" lang="en-US" sz="1900" b="0" i="0" u="none" strike="noStrike" kern="1200" cap="none" spc="0" normalizeH="0" baseline="30000" noProof="0" dirty="0">
                <a:ln>
                  <a:noFill/>
                </a:ln>
                <a:solidFill>
                  <a:prstClr val="black"/>
                </a:solidFill>
                <a:effectLst/>
                <a:uLnTx/>
                <a:uFillTx/>
                <a:latin typeface="Calibri" panose="020F0502020204030204"/>
                <a:ea typeface="+mn-ea"/>
                <a:cs typeface="+mn-cs"/>
              </a:rPr>
              <a:t>1</a:t>
            </a:r>
          </a:p>
          <a:p>
            <a:pPr marL="457200" marR="0" lvl="1" indent="-2286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Fit model                      e.g.,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TZC</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pred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l-GR"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β</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wear time</a:t>
            </a:r>
          </a:p>
          <a:p>
            <a:pPr marL="457200" marR="0" lvl="1" indent="-2286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Calculate residual		   </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residual</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TZC</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actual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TZC</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pred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228600" algn="l" defTabSz="457200" rtl="0" eaLnBrk="1" fontAlgn="auto" latinLnBrk="0" hangingPunct="1">
              <a:lnSpc>
                <a:spcPct val="100000"/>
              </a:lnSpc>
              <a:spcBef>
                <a:spcPts val="0"/>
              </a:spcBef>
              <a:spcAft>
                <a:spcPts val="1200"/>
              </a:spcAft>
              <a:buClrTx/>
              <a:buSzTx/>
              <a:buFont typeface="+mj-lt"/>
              <a:buAutoNum type="alphaLcParen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model to estimate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E(TZC|16hrs wear)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l-GR"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β</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16hrs</a:t>
            </a:r>
          </a:p>
          <a:p>
            <a:pPr marL="457200" marR="0" lvl="1" indent="-228600" algn="l" defTabSz="457200" rtl="0" eaLnBrk="1" fontAlgn="auto" latinLnBrk="0" hangingPunct="1">
              <a:lnSpc>
                <a:spcPct val="100000"/>
              </a:lnSpc>
              <a:spcBef>
                <a:spcPts val="0"/>
              </a:spcBef>
              <a:spcAft>
                <a:spcPts val="600"/>
              </a:spcAft>
              <a:buClrTx/>
              <a:buSzTx/>
              <a:buFont typeface="+mj-lt"/>
              <a:buAutoNum type="alphaLcParen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 each participant, calculate:</a:t>
            </a:r>
          </a:p>
          <a:p>
            <a:pPr marL="457200" marR="0" lvl="1"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TZC|16hrs wear = </a:t>
            </a:r>
            <a:r>
              <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rPr>
              <a:t>E(TZC|16hrs wear)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residual</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685800" marR="0" lvl="1" indent="-228600" algn="l" defTabSz="457200" rtl="0" eaLnBrk="1" fontAlgn="auto" latinLnBrk="0" hangingPunct="1">
              <a:lnSpc>
                <a:spcPct val="100000"/>
              </a:lnSpc>
              <a:spcBef>
                <a:spcPts val="0"/>
              </a:spcBef>
              <a:spcAft>
                <a:spcPts val="0"/>
              </a:spcAft>
              <a:buClrTx/>
              <a:buSzTx/>
              <a:buFont typeface="+mj-lt"/>
              <a:buAutoNum type="alphaLcParen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257300" marR="0" lvl="2" indent="-342900" algn="l" defTabSz="457200" rtl="0" eaLnBrk="1" fontAlgn="auto" latinLnBrk="0" hangingPunct="1">
              <a:lnSpc>
                <a:spcPct val="100000"/>
              </a:lnSpc>
              <a:spcBef>
                <a:spcPts val="0"/>
              </a:spcBef>
              <a:spcAft>
                <a:spcPts val="0"/>
              </a:spcAft>
              <a:buClrTx/>
              <a:buSzTx/>
              <a:buFont typeface="+mj-lt"/>
              <a:buAutoNum type="alphaLcParen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1CF1DAC-882C-4455-AD9E-8122FB52981F}"/>
              </a:ext>
            </a:extLst>
          </p:cNvPr>
          <p:cNvSpPr txBox="1"/>
          <p:nvPr/>
        </p:nvSpPr>
        <p:spPr>
          <a:xfrm>
            <a:off x="4723256" y="4410491"/>
            <a:ext cx="219075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Qi et al. </a:t>
            </a: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Circulation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2015</a:t>
            </a:r>
          </a:p>
        </p:txBody>
      </p:sp>
    </p:spTree>
    <p:extLst>
      <p:ext uri="{BB962C8B-B14F-4D97-AF65-F5344CB8AC3E}">
        <p14:creationId xmlns:p14="http://schemas.microsoft.com/office/powerpoint/2010/main" val="144630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wipe(up)">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wipe(up)">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wipe(left)">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wipe(left)">
                                      <p:cBhvr>
                                        <p:cTn id="22" dur="5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wipe(left)">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wipe(left)">
                                      <p:cBhvr>
                                        <p:cTn id="32" dur="500"/>
                                        <p:tgtEl>
                                          <p:spTgt spid="4">
                                            <p:txEl>
                                              <p:pRg st="9" end="9"/>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wipe(left)">
                                      <p:cBhvr>
                                        <p:cTn id="3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6" name="Picture 15" descr="A picture containing text, water, covered, group&#10;&#10;Description automatically generated">
            <a:extLst>
              <a:ext uri="{FF2B5EF4-FFF2-40B4-BE49-F238E27FC236}">
                <a16:creationId xmlns:a16="http://schemas.microsoft.com/office/drawing/2014/main" id="{C7208F96-B265-4F93-B7DB-24CB4630DCB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4924" y="642134"/>
            <a:ext cx="5788152" cy="3857961"/>
          </a:xfrm>
          <a:prstGeom prst="rect">
            <a:avLst/>
          </a:prstGeom>
        </p:spPr>
      </p:pic>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
                <a:srgbClr val="4472C4"/>
              </a:buClr>
              <a:buSzTx/>
              <a:buFontTx/>
              <a:buNone/>
              <a:tabLst/>
              <a:defRPr/>
            </a:pPr>
            <a:r>
              <a:rPr kumimoji="0" lang="en-US" sz="2400" b="1" i="0" u="none" strike="noStrike" kern="1200" cap="none" spc="0" normalizeH="0" baseline="0" noProof="0" dirty="0">
                <a:ln>
                  <a:noFill/>
                </a:ln>
                <a:solidFill>
                  <a:prstClr val="white"/>
                </a:solidFill>
                <a:effectLst/>
                <a:uLnTx/>
                <a:uFillTx/>
                <a:latin typeface="Avenir Next Medium" panose="020B0503020202020204" pitchFamily="34" charset="0"/>
                <a:ea typeface="Futura Medium" charset="0"/>
                <a:cs typeface="Futura Medium" charset="0"/>
              </a:rPr>
              <a:t>Accounting for Wear Time</a:t>
            </a:r>
          </a:p>
        </p:txBody>
      </p:sp>
      <p:sp>
        <p:nvSpPr>
          <p:cNvPr id="11" name="AutoShape 2" descr="Image result for foot steps&quot;">
            <a:extLst>
              <a:ext uri="{FF2B5EF4-FFF2-40B4-BE49-F238E27FC236}">
                <a16:creationId xmlns:a16="http://schemas.microsoft.com/office/drawing/2014/main" id="{05EB3E36-EFB5-478F-8D4C-A1BB5308DAA6}"/>
              </a:ext>
            </a:extLst>
          </p:cNvPr>
          <p:cNvSpPr>
            <a:spLocks noChangeAspect="1" noChangeArrowheads="1"/>
          </p:cNvSpPr>
          <p:nvPr/>
        </p:nvSpPr>
        <p:spPr bwMode="auto">
          <a:xfrm>
            <a:off x="3276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A6C2ED81-358D-4ACF-B651-66D47E765651}"/>
              </a:ext>
            </a:extLst>
          </p:cNvPr>
          <p:cNvGrpSpPr/>
          <p:nvPr/>
        </p:nvGrpSpPr>
        <p:grpSpPr>
          <a:xfrm>
            <a:off x="4531518" y="1409700"/>
            <a:ext cx="114292" cy="714375"/>
            <a:chOff x="4600573" y="1314450"/>
            <a:chExt cx="114292" cy="714375"/>
          </a:xfrm>
        </p:grpSpPr>
        <p:cxnSp>
          <p:nvCxnSpPr>
            <p:cNvPr id="5" name="Straight Arrow Connector 4">
              <a:extLst>
                <a:ext uri="{FF2B5EF4-FFF2-40B4-BE49-F238E27FC236}">
                  <a16:creationId xmlns:a16="http://schemas.microsoft.com/office/drawing/2014/main" id="{C481F7C5-00D6-4C9C-8298-54DA5CDA7B4D}"/>
                </a:ext>
              </a:extLst>
            </p:cNvPr>
            <p:cNvCxnSpPr>
              <a:cxnSpLocks/>
            </p:cNvCxnSpPr>
            <p:nvPr/>
          </p:nvCxnSpPr>
          <p:spPr>
            <a:xfrm>
              <a:off x="4657719" y="1438275"/>
              <a:ext cx="0" cy="59055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49EE42A-367C-4397-8250-13525BBA70FC}"/>
                </a:ext>
              </a:extLst>
            </p:cNvPr>
            <p:cNvSpPr/>
            <p:nvPr/>
          </p:nvSpPr>
          <p:spPr>
            <a:xfrm>
              <a:off x="4600573" y="1314450"/>
              <a:ext cx="114292" cy="1143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 name="TextBox 13">
            <a:extLst>
              <a:ext uri="{FF2B5EF4-FFF2-40B4-BE49-F238E27FC236}">
                <a16:creationId xmlns:a16="http://schemas.microsoft.com/office/drawing/2014/main" id="{2445B604-0C8A-4EAC-8201-B0DDCF47CD69}"/>
              </a:ext>
            </a:extLst>
          </p:cNvPr>
          <p:cNvSpPr txBox="1"/>
          <p:nvPr/>
        </p:nvSpPr>
        <p:spPr>
          <a:xfrm>
            <a:off x="2827777" y="634425"/>
            <a:ext cx="2058533"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above expected TZC given 20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wear</a:t>
            </a:r>
          </a:p>
        </p:txBody>
      </p:sp>
    </p:spTree>
    <p:extLst>
      <p:ext uri="{BB962C8B-B14F-4D97-AF65-F5344CB8AC3E}">
        <p14:creationId xmlns:p14="http://schemas.microsoft.com/office/powerpoint/2010/main" val="198608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6" name="Picture 15" descr="A picture containing text, water, covered, group&#10;&#10;Description automatically generated">
            <a:extLst>
              <a:ext uri="{FF2B5EF4-FFF2-40B4-BE49-F238E27FC236}">
                <a16:creationId xmlns:a16="http://schemas.microsoft.com/office/drawing/2014/main" id="{C7208F96-B265-4F93-B7DB-24CB4630DCB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4924" y="642134"/>
            <a:ext cx="5788152" cy="3857961"/>
          </a:xfrm>
          <a:prstGeom prst="rect">
            <a:avLst/>
          </a:prstGeom>
        </p:spPr>
      </p:pic>
      <p:sp>
        <p:nvSpPr>
          <p:cNvPr id="6" name="Title 1"/>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
                <a:srgbClr val="4472C4"/>
              </a:buClr>
              <a:buSzTx/>
              <a:buFontTx/>
              <a:buNone/>
              <a:tabLst/>
              <a:defRPr/>
            </a:pPr>
            <a:r>
              <a:rPr kumimoji="0" lang="en-US" sz="2400" b="1" i="0" u="none" strike="noStrike" kern="1200" cap="none" spc="0" normalizeH="0" baseline="0" noProof="0" dirty="0">
                <a:ln>
                  <a:noFill/>
                </a:ln>
                <a:solidFill>
                  <a:prstClr val="white"/>
                </a:solidFill>
                <a:effectLst/>
                <a:uLnTx/>
                <a:uFillTx/>
                <a:latin typeface="Avenir Next Medium" panose="020B0503020202020204" pitchFamily="34" charset="0"/>
                <a:ea typeface="Futura Medium" charset="0"/>
                <a:cs typeface="Futura Medium" charset="0"/>
              </a:rPr>
              <a:t>Accounting for Wear Time</a:t>
            </a:r>
          </a:p>
        </p:txBody>
      </p:sp>
      <p:sp>
        <p:nvSpPr>
          <p:cNvPr id="11" name="AutoShape 2" descr="Image result for foot steps&quot;">
            <a:extLst>
              <a:ext uri="{FF2B5EF4-FFF2-40B4-BE49-F238E27FC236}">
                <a16:creationId xmlns:a16="http://schemas.microsoft.com/office/drawing/2014/main" id="{05EB3E36-EFB5-478F-8D4C-A1BB5308DAA6}"/>
              </a:ext>
            </a:extLst>
          </p:cNvPr>
          <p:cNvSpPr>
            <a:spLocks noChangeAspect="1" noChangeArrowheads="1"/>
          </p:cNvSpPr>
          <p:nvPr/>
        </p:nvSpPr>
        <p:spPr bwMode="auto">
          <a:xfrm>
            <a:off x="3276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A6C2ED81-358D-4ACF-B651-66D47E765651}"/>
              </a:ext>
            </a:extLst>
          </p:cNvPr>
          <p:cNvGrpSpPr/>
          <p:nvPr/>
        </p:nvGrpSpPr>
        <p:grpSpPr>
          <a:xfrm>
            <a:off x="3071812" y="1875787"/>
            <a:ext cx="114292" cy="714375"/>
            <a:chOff x="4600573" y="1314450"/>
            <a:chExt cx="114292" cy="714375"/>
          </a:xfrm>
        </p:grpSpPr>
        <p:cxnSp>
          <p:nvCxnSpPr>
            <p:cNvPr id="5" name="Straight Arrow Connector 4">
              <a:extLst>
                <a:ext uri="{FF2B5EF4-FFF2-40B4-BE49-F238E27FC236}">
                  <a16:creationId xmlns:a16="http://schemas.microsoft.com/office/drawing/2014/main" id="{C481F7C5-00D6-4C9C-8298-54DA5CDA7B4D}"/>
                </a:ext>
              </a:extLst>
            </p:cNvPr>
            <p:cNvCxnSpPr>
              <a:cxnSpLocks/>
            </p:cNvCxnSpPr>
            <p:nvPr/>
          </p:nvCxnSpPr>
          <p:spPr>
            <a:xfrm>
              <a:off x="4657719" y="1438275"/>
              <a:ext cx="0" cy="59055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49EE42A-367C-4397-8250-13525BBA70FC}"/>
                </a:ext>
              </a:extLst>
            </p:cNvPr>
            <p:cNvSpPr/>
            <p:nvPr/>
          </p:nvSpPr>
          <p:spPr>
            <a:xfrm>
              <a:off x="4600573" y="1314450"/>
              <a:ext cx="114292" cy="1143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 name="TextBox 13">
            <a:extLst>
              <a:ext uri="{FF2B5EF4-FFF2-40B4-BE49-F238E27FC236}">
                <a16:creationId xmlns:a16="http://schemas.microsoft.com/office/drawing/2014/main" id="{2445B604-0C8A-4EAC-8201-B0DDCF47CD69}"/>
              </a:ext>
            </a:extLst>
          </p:cNvPr>
          <p:cNvSpPr txBox="1"/>
          <p:nvPr/>
        </p:nvSpPr>
        <p:spPr>
          <a:xfrm>
            <a:off x="1379992" y="1069077"/>
            <a:ext cx="2058533"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above expected TZC given </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16</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wear</a:t>
            </a:r>
          </a:p>
        </p:txBody>
      </p:sp>
    </p:spTree>
    <p:extLst>
      <p:ext uri="{BB962C8B-B14F-4D97-AF65-F5344CB8AC3E}">
        <p14:creationId xmlns:p14="http://schemas.microsoft.com/office/powerpoint/2010/main" val="1768639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A7BE72-617D-4A8F-8D06-E233BF14D6E4}"/>
              </a:ext>
            </a:extLst>
          </p:cNvPr>
          <p:cNvGrpSpPr/>
          <p:nvPr/>
        </p:nvGrpSpPr>
        <p:grpSpPr>
          <a:xfrm>
            <a:off x="-644" y="0"/>
            <a:ext cx="6858000" cy="458657"/>
            <a:chOff x="-644" y="644967"/>
            <a:chExt cx="6858000" cy="458657"/>
          </a:xfrm>
        </p:grpSpPr>
        <p:sp>
          <p:nvSpPr>
            <p:cNvPr id="10" name="Rectangle 9">
              <a:extLst>
                <a:ext uri="{FF2B5EF4-FFF2-40B4-BE49-F238E27FC236}">
                  <a16:creationId xmlns:a16="http://schemas.microsoft.com/office/drawing/2014/main" id="{4E53D6BB-9E1B-8749-86A7-3A2B16342435}"/>
                </a:ext>
              </a:extLst>
            </p:cNvPr>
            <p:cNvSpPr>
              <a:spLocks/>
            </p:cNvSpPr>
            <p:nvPr/>
          </p:nvSpPr>
          <p:spPr>
            <a:xfrm>
              <a:off x="0" y="644967"/>
              <a:ext cx="6853286" cy="412364"/>
            </a:xfrm>
            <a:prstGeom prst="rect">
              <a:avLst/>
            </a:prstGeom>
            <a:solidFill>
              <a:srgbClr val="4B9CD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76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25F1114-43D5-BC47-8C14-92A54823287A}"/>
                </a:ext>
              </a:extLst>
            </p:cNvPr>
            <p:cNvSpPr>
              <a:spLocks/>
            </p:cNvSpPr>
            <p:nvPr/>
          </p:nvSpPr>
          <p:spPr>
            <a:xfrm>
              <a:off x="-644" y="1057332"/>
              <a:ext cx="6858000" cy="46292"/>
            </a:xfrm>
            <a:prstGeom prst="rect">
              <a:avLst/>
            </a:prstGeom>
            <a:solidFill>
              <a:srgbClr val="1329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76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30258E46-60F7-41B0-BEFD-D21445D9C346}"/>
              </a:ext>
            </a:extLst>
          </p:cNvPr>
          <p:cNvGrpSpPr/>
          <p:nvPr/>
        </p:nvGrpSpPr>
        <p:grpSpPr>
          <a:xfrm>
            <a:off x="-3215" y="4666522"/>
            <a:ext cx="6856500" cy="476978"/>
            <a:chOff x="-3215" y="4659723"/>
            <a:chExt cx="6856500" cy="476978"/>
          </a:xfrm>
        </p:grpSpPr>
        <p:sp>
          <p:nvSpPr>
            <p:cNvPr id="7" name="Rectangle 6">
              <a:extLst>
                <a:ext uri="{FF2B5EF4-FFF2-40B4-BE49-F238E27FC236}">
                  <a16:creationId xmlns:a16="http://schemas.microsoft.com/office/drawing/2014/main" id="{FC0AC2C2-B3C3-5146-B4B9-235AE3E0B37A}"/>
                </a:ext>
              </a:extLst>
            </p:cNvPr>
            <p:cNvSpPr>
              <a:spLocks/>
            </p:cNvSpPr>
            <p:nvPr/>
          </p:nvSpPr>
          <p:spPr>
            <a:xfrm>
              <a:off x="-3215" y="4659723"/>
              <a:ext cx="6856500" cy="476978"/>
            </a:xfrm>
            <a:prstGeom prst="rect">
              <a:avLst/>
            </a:prstGeom>
            <a:solidFill>
              <a:srgbClr val="4B9CD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76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C4A4F72-46B8-1945-A765-53EFE6CD7158}"/>
                </a:ext>
              </a:extLst>
            </p:cNvPr>
            <p:cNvSpPr>
              <a:spLocks/>
            </p:cNvSpPr>
            <p:nvPr/>
          </p:nvSpPr>
          <p:spPr>
            <a:xfrm>
              <a:off x="-3215" y="4659723"/>
              <a:ext cx="6856500" cy="46292"/>
            </a:xfrm>
            <a:prstGeom prst="rect">
              <a:avLst/>
            </a:prstGeom>
            <a:solidFill>
              <a:srgbClr val="1329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76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C288583-E101-BF45-B4A6-AC53DA87891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23160" y="4790285"/>
              <a:ext cx="2011680" cy="258645"/>
            </a:xfrm>
            <a:prstGeom prst="rect">
              <a:avLst/>
            </a:prstGeom>
          </p:spPr>
        </p:pic>
      </p:grpSp>
      <p:sp>
        <p:nvSpPr>
          <p:cNvPr id="9" name="Title 1">
            <a:extLst>
              <a:ext uri="{FF2B5EF4-FFF2-40B4-BE49-F238E27FC236}">
                <a16:creationId xmlns:a16="http://schemas.microsoft.com/office/drawing/2014/main" id="{01CF5BB2-5589-477D-9A67-2537481F67E2}"/>
              </a:ext>
            </a:extLst>
          </p:cNvPr>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
                <a:srgbClr val="4472C4"/>
              </a:buClr>
              <a:buSzTx/>
              <a:buFontTx/>
              <a:buNone/>
              <a:tabLst/>
              <a:defRPr/>
            </a:pPr>
            <a:r>
              <a:rPr kumimoji="0" lang="en-US" sz="2400" b="1" i="0" u="none" strike="noStrike" kern="1200" cap="none" spc="0" normalizeH="0" baseline="0" noProof="0" dirty="0">
                <a:ln>
                  <a:noFill/>
                </a:ln>
                <a:solidFill>
                  <a:prstClr val="white"/>
                </a:solidFill>
                <a:effectLst/>
                <a:uLnTx/>
                <a:uFillTx/>
                <a:latin typeface="Avenir Next Medium" panose="020B0503020202020204" pitchFamily="34" charset="0"/>
                <a:ea typeface="Futura Medium" charset="0"/>
                <a:cs typeface="Futura Medium" charset="0"/>
              </a:rPr>
              <a:t>Residual from Regression Method</a:t>
            </a:r>
          </a:p>
        </p:txBody>
      </p:sp>
      <p:sp>
        <p:nvSpPr>
          <p:cNvPr id="13" name="TextBox 12">
            <a:extLst>
              <a:ext uri="{FF2B5EF4-FFF2-40B4-BE49-F238E27FC236}">
                <a16:creationId xmlns:a16="http://schemas.microsoft.com/office/drawing/2014/main" id="{FE7FC48A-ACAA-4497-8A63-EF6A37A7CB41}"/>
              </a:ext>
            </a:extLst>
          </p:cNvPr>
          <p:cNvSpPr txBox="1"/>
          <p:nvPr/>
        </p:nvSpPr>
        <p:spPr>
          <a:xfrm>
            <a:off x="613411" y="3133350"/>
            <a:ext cx="5943599" cy="892552"/>
          </a:xfrm>
          <a:prstGeom prst="rect">
            <a:avLst/>
          </a:prstGeom>
          <a:noFill/>
        </p:spPr>
        <p:txBody>
          <a:bodyPr wrap="square" rtlCol="0">
            <a:spAutoFit/>
          </a:bodyPr>
          <a:lstStyle/>
          <a:p>
            <a:pPr marL="174625" marR="0" lvl="0" indent="-17462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Also included site in regression: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Sedentary time ~ Wear time + Site + Wear time*Site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DC30DD69-192A-48A5-A771-E088F693C50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0678" y="494183"/>
            <a:ext cx="4057055" cy="2267479"/>
          </a:xfrm>
          <a:prstGeom prst="rect">
            <a:avLst/>
          </a:prstGeom>
          <a:ln>
            <a:solidFill>
              <a:schemeClr val="tx1"/>
            </a:solidFill>
          </a:ln>
        </p:spPr>
      </p:pic>
    </p:spTree>
    <p:extLst>
      <p:ext uri="{BB962C8B-B14F-4D97-AF65-F5344CB8AC3E}">
        <p14:creationId xmlns:p14="http://schemas.microsoft.com/office/powerpoint/2010/main" val="10577687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A7BE72-617D-4A8F-8D06-E233BF14D6E4}"/>
              </a:ext>
            </a:extLst>
          </p:cNvPr>
          <p:cNvGrpSpPr/>
          <p:nvPr/>
        </p:nvGrpSpPr>
        <p:grpSpPr>
          <a:xfrm>
            <a:off x="-644" y="0"/>
            <a:ext cx="6858000" cy="458657"/>
            <a:chOff x="-644" y="644967"/>
            <a:chExt cx="6858000" cy="458657"/>
          </a:xfrm>
        </p:grpSpPr>
        <p:sp>
          <p:nvSpPr>
            <p:cNvPr id="10" name="Rectangle 9">
              <a:extLst>
                <a:ext uri="{FF2B5EF4-FFF2-40B4-BE49-F238E27FC236}">
                  <a16:creationId xmlns:a16="http://schemas.microsoft.com/office/drawing/2014/main" id="{4E53D6BB-9E1B-8749-86A7-3A2B16342435}"/>
                </a:ext>
              </a:extLst>
            </p:cNvPr>
            <p:cNvSpPr>
              <a:spLocks/>
            </p:cNvSpPr>
            <p:nvPr/>
          </p:nvSpPr>
          <p:spPr>
            <a:xfrm>
              <a:off x="0" y="644967"/>
              <a:ext cx="6853286" cy="412364"/>
            </a:xfrm>
            <a:prstGeom prst="rect">
              <a:avLst/>
            </a:prstGeom>
            <a:solidFill>
              <a:srgbClr val="4B9CD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76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25F1114-43D5-BC47-8C14-92A54823287A}"/>
                </a:ext>
              </a:extLst>
            </p:cNvPr>
            <p:cNvSpPr>
              <a:spLocks/>
            </p:cNvSpPr>
            <p:nvPr/>
          </p:nvSpPr>
          <p:spPr>
            <a:xfrm>
              <a:off x="-644" y="1057332"/>
              <a:ext cx="6858000" cy="46292"/>
            </a:xfrm>
            <a:prstGeom prst="rect">
              <a:avLst/>
            </a:prstGeom>
            <a:solidFill>
              <a:srgbClr val="1329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76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30258E46-60F7-41B0-BEFD-D21445D9C346}"/>
              </a:ext>
            </a:extLst>
          </p:cNvPr>
          <p:cNvGrpSpPr/>
          <p:nvPr/>
        </p:nvGrpSpPr>
        <p:grpSpPr>
          <a:xfrm>
            <a:off x="-3215" y="4666522"/>
            <a:ext cx="6856500" cy="476978"/>
            <a:chOff x="-3215" y="4659723"/>
            <a:chExt cx="6856500" cy="476978"/>
          </a:xfrm>
        </p:grpSpPr>
        <p:sp>
          <p:nvSpPr>
            <p:cNvPr id="7" name="Rectangle 6">
              <a:extLst>
                <a:ext uri="{FF2B5EF4-FFF2-40B4-BE49-F238E27FC236}">
                  <a16:creationId xmlns:a16="http://schemas.microsoft.com/office/drawing/2014/main" id="{FC0AC2C2-B3C3-5146-B4B9-235AE3E0B37A}"/>
                </a:ext>
              </a:extLst>
            </p:cNvPr>
            <p:cNvSpPr>
              <a:spLocks/>
            </p:cNvSpPr>
            <p:nvPr/>
          </p:nvSpPr>
          <p:spPr>
            <a:xfrm>
              <a:off x="-3215" y="4659723"/>
              <a:ext cx="6856500" cy="476978"/>
            </a:xfrm>
            <a:prstGeom prst="rect">
              <a:avLst/>
            </a:prstGeom>
            <a:solidFill>
              <a:srgbClr val="4B9CD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76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C4A4F72-46B8-1945-A765-53EFE6CD7158}"/>
                </a:ext>
              </a:extLst>
            </p:cNvPr>
            <p:cNvSpPr>
              <a:spLocks/>
            </p:cNvSpPr>
            <p:nvPr/>
          </p:nvSpPr>
          <p:spPr>
            <a:xfrm>
              <a:off x="-3215" y="4659723"/>
              <a:ext cx="6856500" cy="46292"/>
            </a:xfrm>
            <a:prstGeom prst="rect">
              <a:avLst/>
            </a:prstGeom>
            <a:solidFill>
              <a:srgbClr val="1329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76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C288583-E101-BF45-B4A6-AC53DA87891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23160" y="4790285"/>
              <a:ext cx="2011680" cy="258645"/>
            </a:xfrm>
            <a:prstGeom prst="rect">
              <a:avLst/>
            </a:prstGeom>
          </p:spPr>
        </p:pic>
      </p:grpSp>
      <p:sp>
        <p:nvSpPr>
          <p:cNvPr id="9" name="Title 1">
            <a:extLst>
              <a:ext uri="{FF2B5EF4-FFF2-40B4-BE49-F238E27FC236}">
                <a16:creationId xmlns:a16="http://schemas.microsoft.com/office/drawing/2014/main" id="{01CF5BB2-5589-477D-9A67-2537481F67E2}"/>
              </a:ext>
            </a:extLst>
          </p:cNvPr>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
                <a:srgbClr val="4472C4"/>
              </a:buClr>
              <a:buSzTx/>
              <a:buFontTx/>
              <a:buNone/>
              <a:tabLst/>
              <a:defRPr/>
            </a:pPr>
            <a:r>
              <a:rPr kumimoji="0" lang="en-US" sz="2400" b="1" i="0" u="none" strike="noStrike" kern="1200" cap="none" spc="0" normalizeH="0" baseline="0" noProof="0" dirty="0">
                <a:ln>
                  <a:noFill/>
                </a:ln>
                <a:solidFill>
                  <a:prstClr val="white"/>
                </a:solidFill>
                <a:effectLst/>
                <a:uLnTx/>
                <a:uFillTx/>
                <a:latin typeface="Avenir Next Medium" panose="020B0503020202020204" pitchFamily="34" charset="0"/>
                <a:ea typeface="Futura Medium" charset="0"/>
                <a:cs typeface="Futura Medium" charset="0"/>
              </a:rPr>
              <a:t>Residual from Regression Method</a:t>
            </a:r>
          </a:p>
        </p:txBody>
      </p:sp>
      <p:pic>
        <p:nvPicPr>
          <p:cNvPr id="6" name="Picture 5" descr="A close up of a map&#10;&#10;Description automatically generated">
            <a:extLst>
              <a:ext uri="{FF2B5EF4-FFF2-40B4-BE49-F238E27FC236}">
                <a16:creationId xmlns:a16="http://schemas.microsoft.com/office/drawing/2014/main" id="{2826E7C5-DC4C-47DF-9610-0A974BE5D9F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5605" y="523224"/>
            <a:ext cx="6118860" cy="4078387"/>
          </a:xfrm>
          <a:prstGeom prst="rect">
            <a:avLst/>
          </a:prstGeom>
        </p:spPr>
      </p:pic>
    </p:spTree>
    <p:extLst>
      <p:ext uri="{BB962C8B-B14F-4D97-AF65-F5344CB8AC3E}">
        <p14:creationId xmlns:p14="http://schemas.microsoft.com/office/powerpoint/2010/main" val="34727537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A7BE72-617D-4A8F-8D06-E233BF14D6E4}"/>
              </a:ext>
            </a:extLst>
          </p:cNvPr>
          <p:cNvGrpSpPr/>
          <p:nvPr/>
        </p:nvGrpSpPr>
        <p:grpSpPr>
          <a:xfrm>
            <a:off x="-644" y="0"/>
            <a:ext cx="6858000" cy="458657"/>
            <a:chOff x="-644" y="644967"/>
            <a:chExt cx="6858000" cy="458657"/>
          </a:xfrm>
        </p:grpSpPr>
        <p:sp>
          <p:nvSpPr>
            <p:cNvPr id="10" name="Rectangle 9">
              <a:extLst>
                <a:ext uri="{FF2B5EF4-FFF2-40B4-BE49-F238E27FC236}">
                  <a16:creationId xmlns:a16="http://schemas.microsoft.com/office/drawing/2014/main" id="{4E53D6BB-9E1B-8749-86A7-3A2B16342435}"/>
                </a:ext>
              </a:extLst>
            </p:cNvPr>
            <p:cNvSpPr>
              <a:spLocks/>
            </p:cNvSpPr>
            <p:nvPr/>
          </p:nvSpPr>
          <p:spPr>
            <a:xfrm>
              <a:off x="0" y="644967"/>
              <a:ext cx="6853286" cy="412364"/>
            </a:xfrm>
            <a:prstGeom prst="rect">
              <a:avLst/>
            </a:prstGeom>
            <a:solidFill>
              <a:srgbClr val="4B9CD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76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25F1114-43D5-BC47-8C14-92A54823287A}"/>
                </a:ext>
              </a:extLst>
            </p:cNvPr>
            <p:cNvSpPr>
              <a:spLocks/>
            </p:cNvSpPr>
            <p:nvPr/>
          </p:nvSpPr>
          <p:spPr>
            <a:xfrm>
              <a:off x="-644" y="1057332"/>
              <a:ext cx="6858000" cy="46292"/>
            </a:xfrm>
            <a:prstGeom prst="rect">
              <a:avLst/>
            </a:prstGeom>
            <a:solidFill>
              <a:srgbClr val="1329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76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Title 1">
            <a:extLst>
              <a:ext uri="{FF2B5EF4-FFF2-40B4-BE49-F238E27FC236}">
                <a16:creationId xmlns:a16="http://schemas.microsoft.com/office/drawing/2014/main" id="{01CF5BB2-5589-477D-9A67-2537481F67E2}"/>
              </a:ext>
            </a:extLst>
          </p:cNvPr>
          <p:cNvSpPr txBox="1">
            <a:spLocks/>
          </p:cNvSpPr>
          <p:nvPr/>
        </p:nvSpPr>
        <p:spPr>
          <a:xfrm>
            <a:off x="144018" y="50598"/>
            <a:ext cx="6569964" cy="361766"/>
          </a:xfrm>
          <a:prstGeom prst="rect">
            <a:avLst/>
          </a:prstGeom>
        </p:spPr>
        <p:txBody>
          <a:bodyPr vert="horz" lIns="38576" tIns="19289" rIns="38576" bIns="19289"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
                <a:srgbClr val="4472C4"/>
              </a:buClr>
              <a:buSzTx/>
              <a:buFontTx/>
              <a:buNone/>
              <a:tabLst/>
              <a:defRPr/>
            </a:pPr>
            <a:r>
              <a:rPr kumimoji="0" lang="en-US" sz="2400" b="1" i="0" u="none" strike="noStrike" kern="1200" cap="none" spc="0" normalizeH="0" baseline="0" noProof="0" dirty="0">
                <a:ln>
                  <a:noFill/>
                </a:ln>
                <a:solidFill>
                  <a:prstClr val="white"/>
                </a:solidFill>
                <a:effectLst/>
                <a:uLnTx/>
                <a:uFillTx/>
                <a:latin typeface="Avenir Next Medium" panose="020B0503020202020204" pitchFamily="34" charset="0"/>
                <a:ea typeface="Futura Medium" charset="0"/>
                <a:cs typeface="Futura Medium" charset="0"/>
              </a:rPr>
              <a:t>Apply to which step-based metrics?</a:t>
            </a:r>
          </a:p>
        </p:txBody>
      </p:sp>
      <p:pic>
        <p:nvPicPr>
          <p:cNvPr id="3" name="Picture 2" descr="A close up of a map&#10;&#10;Description automatically generated">
            <a:extLst>
              <a:ext uri="{FF2B5EF4-FFF2-40B4-BE49-F238E27FC236}">
                <a16:creationId xmlns:a16="http://schemas.microsoft.com/office/drawing/2014/main" id="{915FA36B-9AF5-4E47-941D-A651239AD17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1440" y="511998"/>
            <a:ext cx="2240280" cy="4449150"/>
          </a:xfrm>
          <a:prstGeom prst="rect">
            <a:avLst/>
          </a:prstGeom>
        </p:spPr>
      </p:pic>
      <p:grpSp>
        <p:nvGrpSpPr>
          <p:cNvPr id="5" name="Group 4">
            <a:extLst>
              <a:ext uri="{FF2B5EF4-FFF2-40B4-BE49-F238E27FC236}">
                <a16:creationId xmlns:a16="http://schemas.microsoft.com/office/drawing/2014/main" id="{939EFE50-763D-47D8-8451-95D0EF0D4850}"/>
              </a:ext>
            </a:extLst>
          </p:cNvPr>
          <p:cNvGrpSpPr/>
          <p:nvPr/>
        </p:nvGrpSpPr>
        <p:grpSpPr>
          <a:xfrm>
            <a:off x="91440" y="523958"/>
            <a:ext cx="2960750" cy="4513390"/>
            <a:chOff x="91440" y="417278"/>
            <a:chExt cx="2960750" cy="4513390"/>
          </a:xfrm>
        </p:grpSpPr>
        <p:pic>
          <p:nvPicPr>
            <p:cNvPr id="15" name="Picture 14" descr="A close up of a map&#10;&#10;Description automatically generated">
              <a:extLst>
                <a:ext uri="{FF2B5EF4-FFF2-40B4-BE49-F238E27FC236}">
                  <a16:creationId xmlns:a16="http://schemas.microsoft.com/office/drawing/2014/main" id="{A79BC814-F936-4A90-8010-388F09C44A1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528" y="481518"/>
              <a:ext cx="724662" cy="4449150"/>
            </a:xfrm>
            <a:prstGeom prst="rect">
              <a:avLst/>
            </a:prstGeom>
          </p:spPr>
        </p:pic>
        <p:pic>
          <p:nvPicPr>
            <p:cNvPr id="16" name="Picture 15" descr="A close up of a map&#10;&#10;Description automatically generated">
              <a:extLst>
                <a:ext uri="{FF2B5EF4-FFF2-40B4-BE49-F238E27FC236}">
                  <a16:creationId xmlns:a16="http://schemas.microsoft.com/office/drawing/2014/main" id="{FF31A7C9-EFE8-4D8B-B7B7-FEBE1E2D05A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1440" y="417278"/>
              <a:ext cx="2240280" cy="4449150"/>
            </a:xfrm>
            <a:prstGeom prst="rect">
              <a:avLst/>
            </a:prstGeom>
          </p:spPr>
        </p:pic>
        <p:pic>
          <p:nvPicPr>
            <p:cNvPr id="14" name="Picture 13" descr="A close up of a map&#10;&#10;Description automatically generated">
              <a:extLst>
                <a:ext uri="{FF2B5EF4-FFF2-40B4-BE49-F238E27FC236}">
                  <a16:creationId xmlns:a16="http://schemas.microsoft.com/office/drawing/2014/main" id="{4E18BE10-E49D-4A41-99A7-988DE0E4D6F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37260" y="4729268"/>
              <a:ext cx="678182" cy="128480"/>
            </a:xfrm>
            <a:prstGeom prst="rect">
              <a:avLst/>
            </a:prstGeom>
          </p:spPr>
        </p:pic>
      </p:grpSp>
      <p:pic>
        <p:nvPicPr>
          <p:cNvPr id="17" name="Picture 16" descr="A close up of a map&#10;&#10;Description automatically generated">
            <a:extLst>
              <a:ext uri="{FF2B5EF4-FFF2-40B4-BE49-F238E27FC236}">
                <a16:creationId xmlns:a16="http://schemas.microsoft.com/office/drawing/2014/main" id="{BC322A3C-F9AB-42CA-8314-5A0598E1312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1440" y="523958"/>
            <a:ext cx="6675120" cy="4449150"/>
          </a:xfrm>
          <a:prstGeom prst="rect">
            <a:avLst/>
          </a:prstGeom>
        </p:spPr>
      </p:pic>
    </p:spTree>
    <p:extLst>
      <p:ext uri="{BB962C8B-B14F-4D97-AF65-F5344CB8AC3E}">
        <p14:creationId xmlns:p14="http://schemas.microsoft.com/office/powerpoint/2010/main" val="390351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4340</Words>
  <Application>Microsoft Office PowerPoint</Application>
  <PresentationFormat>Custom</PresentationFormat>
  <Paragraphs>1131</Paragraphs>
  <Slides>95</Slides>
  <Notes>88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95</vt:i4>
      </vt:variant>
    </vt:vector>
  </HeadingPairs>
  <TitlesOfParts>
    <vt:vector size="107" baseType="lpstr">
      <vt:lpstr>Calibri Light</vt:lpstr>
      <vt:lpstr>Calibri</vt:lpstr>
      <vt:lpstr>Futura Medium</vt:lpstr>
      <vt:lpstr>Arial</vt:lpstr>
      <vt:lpstr>Cambria Math</vt:lpstr>
      <vt:lpstr>Courier New</vt:lpstr>
      <vt:lpstr>Wingdings</vt:lpstr>
      <vt:lpstr>Avenir Next Medium</vt:lpstr>
      <vt:lpstr>Lucida Console</vt:lpstr>
      <vt:lpstr>Bembo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2020-09-30T17:35:00Z</dcterms:created>
  <dcterms:modified xsi:type="dcterms:W3CDTF">2020-09-30T17:37:24Z</dcterms:modified>
</cp:coreProperties>
</file>